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Lst>
  <p:notesMasterIdLst>
    <p:notesMasterId r:id="rId26"/>
  </p:notesMasterIdLst>
  <p:handoutMasterIdLst>
    <p:handoutMasterId r:id="rId27"/>
  </p:handoutMasterIdLst>
  <p:sldIdLst>
    <p:sldId id="256" r:id="rId5"/>
    <p:sldId id="369" r:id="rId6"/>
    <p:sldId id="378" r:id="rId7"/>
    <p:sldId id="381" r:id="rId8"/>
    <p:sldId id="370" r:id="rId9"/>
    <p:sldId id="339" r:id="rId10"/>
    <p:sldId id="346" r:id="rId11"/>
    <p:sldId id="350" r:id="rId12"/>
    <p:sldId id="362" r:id="rId13"/>
    <p:sldId id="371" r:id="rId14"/>
    <p:sldId id="402" r:id="rId15"/>
    <p:sldId id="396" r:id="rId16"/>
    <p:sldId id="413" r:id="rId17"/>
    <p:sldId id="340" r:id="rId18"/>
    <p:sldId id="383" r:id="rId19"/>
    <p:sldId id="384" r:id="rId20"/>
    <p:sldId id="361" r:id="rId21"/>
    <p:sldId id="360" r:id="rId22"/>
    <p:sldId id="414" r:id="rId23"/>
    <p:sldId id="400" r:id="rId24"/>
    <p:sldId id="348" r:id="rId25"/>
  </p:sldIdLst>
  <p:sldSz cx="12188825" cy="6858000"/>
  <p:notesSz cx="6858000" cy="92964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160" userDrawn="1">
          <p15:clr>
            <a:srgbClr val="A4A3A4"/>
          </p15:clr>
        </p15:guide>
        <p15:guide id="5"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D2210A-2314-C278-D99F-2A0C8A97CBED}" name="Melanie Lawson" initials="ML" userId="S::mlawson@pagregion.com::4a30da9c-7d0d-4753-9893-e5fa98cdcab7" providerId="AD"/>
  <p188:author id="{DE11721E-DE10-8FD8-4560-703B0ABCAC71}" name="Jenny Fiore-Magana" initials="JF" userId="S::JFiore-Magana@pagregion.com::75cf3d94-6f30-4bce-ab30-b4164b27f1fd" providerId="AD"/>
  <p188:author id="{445E6E66-1717-F1F8-E708-C9ED319C3692}" name="Jenny Fiore-Magana" initials="JF" userId="S::jfiore-magana@pagregion.com::75cf3d94-6f30-4bce-ab30-b4164b27f1fd" providerId="AD"/>
  <p188:author id="{C8867F68-1B36-D259-48AC-464EF11EF89F}" name="Sheila Storm" initials="SS" userId="S::SStorm@pagregion.com::0d1324a0-4bdb-4b20-b2ce-246d2551614d" providerId="AD"/>
  <p188:author id="{30AB597F-C8F8-763D-4797-DC050BFF01AA}" name="Kristin Griffin" initials="KG" userId="e67e29329b7bfb5b" providerId="Windows Live"/>
  <p188:author id="{B4C03090-0466-2C81-979B-EE7F28611FB3}" name="Melanie Lawson" initials="ML" userId="S::MLawson@pagregion.com::4a30da9c-7d0d-4753-9893-e5fa98cdca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E65C62"/>
    <a:srgbClr val="182A54"/>
    <a:srgbClr val="002857"/>
    <a:srgbClr val="D1CCCE"/>
    <a:srgbClr val="FF2600"/>
    <a:srgbClr val="44546A"/>
    <a:srgbClr val="939598"/>
    <a:srgbClr val="FFFFFF"/>
    <a:srgbClr val="036C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23" autoAdjust="0"/>
  </p:normalViewPr>
  <p:slideViewPr>
    <p:cSldViewPr snapToGrid="0">
      <p:cViewPr varScale="1">
        <p:scale>
          <a:sx n="64" d="100"/>
          <a:sy n="64" d="100"/>
        </p:scale>
        <p:origin x="2274" y="288"/>
      </p:cViewPr>
      <p:guideLst>
        <p:guide orient="horz" pos="2160"/>
        <p:guide pos="383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7294813-6110-4E35-98A5-8B49F691EC1C}" type="datetimeFigureOut">
              <a:rPr lang="en-US" smtClean="0"/>
              <a:t>4/10/2025</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900885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9DE91659-B9DD-40DD-8979-C1FAC0189F68}" type="datetimeFigureOut">
              <a:rPr lang="en-US" smtClean="0"/>
              <a:t>4/10/2025</a:t>
            </a:fld>
            <a:endParaRPr lang="en-US"/>
          </a:p>
        </p:txBody>
      </p:sp>
      <p:sp>
        <p:nvSpPr>
          <p:cNvPr id="4" name="Slide Image Placeholder 3"/>
          <p:cNvSpPr>
            <a:spLocks noGrp="1" noRot="1" noChangeAspect="1"/>
          </p:cNvSpPr>
          <p:nvPr>
            <p:ph type="sldImg" idx="2"/>
          </p:nvPr>
        </p:nvSpPr>
        <p:spPr>
          <a:xfrm>
            <a:off x="642938" y="1162050"/>
            <a:ext cx="55721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9048D85-5C2B-4E41-B5E4-5A11A80E2725}" type="slidenum">
              <a:rPr lang="en-US" smtClean="0"/>
              <a:t>‹#›</a:t>
            </a:fld>
            <a:endParaRPr lang="en-US"/>
          </a:p>
        </p:txBody>
      </p:sp>
    </p:spTree>
    <p:extLst>
      <p:ext uri="{BB962C8B-B14F-4D97-AF65-F5344CB8AC3E}">
        <p14:creationId xmlns:p14="http://schemas.microsoft.com/office/powerpoint/2010/main" val="3074961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(Personalized intro)</a:t>
            </a:r>
            <a:endParaRPr lang="en-US"/>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C9048D85-5C2B-4E41-B5E4-5A11A80E2725}" type="slidenum">
              <a:rPr lang="en-US" smtClean="0"/>
              <a:t>1</a:t>
            </a:fld>
            <a:endParaRPr lang="en-US"/>
          </a:p>
        </p:txBody>
      </p:sp>
    </p:spTree>
    <p:extLst>
      <p:ext uri="{BB962C8B-B14F-4D97-AF65-F5344CB8AC3E}">
        <p14:creationId xmlns:p14="http://schemas.microsoft.com/office/powerpoint/2010/main" val="3571974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527F-D869-833D-C567-C38F03F34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236AD-EF51-CA67-9BEA-EE693A9A4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81ED3-A787-832B-AC73-E3A3641F34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ea typeface="Calibri"/>
                <a:cs typeface="Calibri"/>
              </a:rPr>
              <a:t>RTA NEXT PLAN DEVELOPMENT PROCESS = SIX YEARS OF LISTENING, TALKING, AND COLLABORATING TO CREATE A REGIONALLY BALANCED PLAN</a:t>
            </a:r>
            <a:endParaRPr lang="en-US" sz="1200" dirty="0">
              <a:effectLst/>
              <a:latin typeface="Aptos"/>
              <a:ea typeface="Aptos" panose="020B0004020202020204" pitchFamily="34" charset="0"/>
              <a:cs typeface="Arial" panose="020B0604020202020204" pitchFamily="34" charset="0"/>
            </a:endParaRPr>
          </a:p>
          <a:p>
            <a:pPr marL="171450" indent="-171450">
              <a:buFont typeface="Arial" panose="020B0604020202020204" pitchFamily="34" charset="0"/>
              <a:buChar char="•"/>
              <a:defRPr/>
            </a:pPr>
            <a:r>
              <a:rPr lang="en-US" dirty="0">
                <a:latin typeface="Aptos"/>
                <a:ea typeface="Aptos" panose="020B0004020202020204" pitchFamily="34" charset="0"/>
                <a:cs typeface="Arial" panose="020B0604020202020204" pitchFamily="34" charset="0"/>
              </a:rPr>
              <a:t>The first step was the formation of a citizens advisory committee that set plan goals based on public input.</a:t>
            </a:r>
          </a:p>
          <a:p>
            <a:pPr marL="171450" indent="-171450">
              <a:buFont typeface="Arial" panose="020B0604020202020204" pitchFamily="34" charset="0"/>
              <a:buChar char="•"/>
              <a:defRPr/>
            </a:pPr>
            <a:r>
              <a:rPr lang="en-US" dirty="0">
                <a:latin typeface="Aptos"/>
                <a:ea typeface="Aptos" panose="020B0004020202020204" pitchFamily="34" charset="0"/>
                <a:cs typeface="Arial" panose="020B0604020202020204" pitchFamily="34" charset="0"/>
              </a:rPr>
              <a:t>You can see how it then progressed to where we are today—getting public feedback on a draft plan so the Board can finalize it for voter consideration.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u="sng" dirty="0">
              <a:latin typeface="Apto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Aptos"/>
                <a:ea typeface="+mn-ea"/>
                <a:cs typeface="Arial" panose="020B0604020202020204" pitchFamily="34" charset="0"/>
              </a:rPr>
              <a:t>WE’RE NEARING THE END OF THE PROCESS</a:t>
            </a:r>
            <a:r>
              <a:rPr lang="en-US" sz="1100" b="1" dirty="0">
                <a:latin typeface="Aptos"/>
                <a:ea typeface="Calibri"/>
                <a:cs typeface="Calibri"/>
              </a:rPr>
              <a:t>—WITH AN ELECTION ANTICIPATED BEFORE THE CURRENT PLAN EXPIRES </a:t>
            </a:r>
            <a:endParaRPr lang="en-US" i="0" dirty="0">
              <a:latin typeface="Aptos"/>
            </a:endParaRPr>
          </a:p>
          <a:p>
            <a:pPr marL="171450" indent="-171450">
              <a:buFont typeface="Arial" panose="020B0604020202020204" pitchFamily="34" charset="0"/>
              <a:buChar char="•"/>
              <a:defRPr/>
            </a:pPr>
            <a:r>
              <a:rPr lang="en-US" i="0" dirty="0">
                <a:latin typeface="Aptos"/>
              </a:rPr>
              <a:t>The plan has not yet been finalized but the Board will need to do that in the coming weeks in order to call for an election in November of this year, which is still the current plan. </a:t>
            </a:r>
          </a:p>
          <a:p>
            <a:pPr marL="171450" indent="-171450">
              <a:buFont typeface="Arial" panose="020B0604020202020204" pitchFamily="34" charset="0"/>
              <a:buChar char="•"/>
              <a:defRPr/>
            </a:pPr>
            <a:r>
              <a:rPr lang="en-US" i="0" dirty="0">
                <a:latin typeface="Aptos"/>
              </a:rPr>
              <a:t>The Board will be meeting later this month and may be making a decision on that timing.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latin typeface="Aptos"/>
              </a:rPr>
              <a:t>KEEP IN MIND: This is a fiscally constrained plan—the budget was set based on projected revenues—and the region currently has more transportation needs than it has money, so there was extensive give and take involved in this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latin typeface="Aptos"/>
              </a:rPr>
              <a:t>Still we wanted to understand the public’s view on the results of that work.</a:t>
            </a:r>
            <a:endParaRPr lang="en-US" dirty="0">
              <a:latin typeface="Aptos"/>
              <a:ea typeface="Aptos" panose="020B0004020202020204" pitchFamily="34" charset="0"/>
              <a:cs typeface="Arial" panose="020B0604020202020204" pitchFamily="34" charset="0"/>
            </a:endParaRPr>
          </a:p>
          <a:p>
            <a:pPr marL="171450" indent="-171450">
              <a:buFont typeface="Arial" panose="020B0604020202020204" pitchFamily="34" charset="0"/>
              <a:buChar char="•"/>
              <a:defRPr/>
            </a:pPr>
            <a:r>
              <a:rPr lang="en-US" i="0" dirty="0">
                <a:latin typeface="Aptos"/>
              </a:rPr>
              <a:t>We recently completed a major outreach effort, including a public survey to receive input on the RTA Next draft plan. </a:t>
            </a:r>
          </a:p>
          <a:p>
            <a:pPr marL="0" indent="0">
              <a:buFont typeface="Arial" panose="020B0604020202020204" pitchFamily="34" charset="0"/>
              <a:buNone/>
              <a:defRPr/>
            </a:pPr>
            <a:r>
              <a:rPr lang="en-US" b="1" i="0" dirty="0">
                <a:latin typeface="Aptos"/>
              </a:rPr>
              <a:t>TIMELINE (IF ASKED):  </a:t>
            </a:r>
          </a:p>
          <a:p>
            <a:pPr marL="171450" indent="-171450">
              <a:buFont typeface="Arial" panose="020B0604020202020204" pitchFamily="34" charset="0"/>
              <a:buChar char="•"/>
              <a:defRPr/>
            </a:pPr>
            <a:r>
              <a:rPr lang="en-US" b="0" i="0" dirty="0">
                <a:latin typeface="Aptos"/>
              </a:rPr>
              <a:t>April – RTA Board deliberation on the plan and potential adjustments</a:t>
            </a:r>
          </a:p>
          <a:p>
            <a:pPr marL="171450" indent="-171450">
              <a:buFont typeface="Arial" panose="020B0604020202020204" pitchFamily="34" charset="0"/>
              <a:buChar char="•"/>
              <a:defRPr/>
            </a:pPr>
            <a:r>
              <a:rPr lang="en-US" b="0" i="0" dirty="0">
                <a:latin typeface="Aptos"/>
              </a:rPr>
              <a:t>May/June – Pima County approval for placement on ballot</a:t>
            </a:r>
          </a:p>
          <a:p>
            <a:pPr marL="171450" indent="-171450">
              <a:buFont typeface="Arial" panose="020B0604020202020204" pitchFamily="34" charset="0"/>
              <a:buChar char="•"/>
              <a:defRPr/>
            </a:pPr>
            <a:r>
              <a:rPr lang="en-US" b="0" i="0" dirty="0">
                <a:latin typeface="Aptos"/>
              </a:rPr>
              <a:t>November 2025 or May 2026 – election </a:t>
            </a:r>
          </a:p>
          <a:p>
            <a:pPr marL="171450" indent="-171450">
              <a:buFont typeface="Arial" panose="020B0604020202020204" pitchFamily="34" charset="0"/>
              <a:buChar char="•"/>
              <a:defRPr/>
            </a:pPr>
            <a:endParaRPr lang="en-US" sz="1200" dirty="0">
              <a:effectLst/>
              <a:latin typeface="Aptos"/>
              <a:ea typeface="Aptos" panose="020B00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effectLst/>
                <a:latin typeface="Aptos"/>
                <a:ea typeface="Aptos" panose="020B0004020202020204" pitchFamily="34" charset="0"/>
                <a:cs typeface="Arial" panose="020B0604020202020204" pitchFamily="34" charset="0"/>
              </a:rPr>
              <a:t>Note: In addition to the CAC, we have a citizens’ accountability committee to make sure we’re keeping our word to the voters, and we get audited every 5 years by the Auditor General.</a:t>
            </a:r>
          </a:p>
          <a:p>
            <a:pPr marL="171450" indent="-171450">
              <a:buFont typeface="Arial" panose="020B0604020202020204" pitchFamily="34" charset="0"/>
              <a:buChar char="•"/>
              <a:defRPr/>
            </a:pPr>
            <a:endParaRPr lang="en-US" sz="1200" dirty="0">
              <a:effectLst/>
              <a:latin typeface="Aptos"/>
              <a:ea typeface="Aptos" panose="020B0004020202020204" pitchFamily="34" charset="0"/>
              <a:cs typeface="Arial" panose="020B0604020202020204" pitchFamily="34" charset="0"/>
            </a:endParaRPr>
          </a:p>
          <a:p>
            <a:pPr marL="171450" indent="-171450">
              <a:buFont typeface="Arial" panose="020B0604020202020204" pitchFamily="34" charset="0"/>
              <a:buChar char="•"/>
              <a:defRPr/>
            </a:pPr>
            <a:endParaRPr lang="en-US" sz="2750" dirty="0">
              <a:solidFill>
                <a:srgbClr val="FF0000"/>
              </a:solidFill>
            </a:endParaRPr>
          </a:p>
          <a:p>
            <a:pPr marL="457200" lvl="1" indent="0">
              <a:buFont typeface="Arial" panose="020B0604020202020204" pitchFamily="34" charset="0"/>
              <a:buNone/>
            </a:pPr>
            <a:endParaRPr lang="en-US" dirty="0">
              <a:ea typeface="Calibri" panose="020F0502020204030204"/>
              <a:cs typeface="Calibri" panose="020F0502020204030204"/>
            </a:endParaRPr>
          </a:p>
          <a:p>
            <a:pPr marL="0" indent="0">
              <a:buFont typeface="Arial" panose="020B0604020202020204" pitchFamily="34" charset="0"/>
              <a:buNone/>
            </a:pPr>
            <a:endParaRPr lang="en-US" dirty="0">
              <a:ea typeface="Calibri" panose="020F0502020204030204"/>
              <a:cs typeface="Calibri" panose="020F0502020204030204"/>
            </a:endParaRP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D8EEC680-2BDC-FE14-A7B6-575CA23605BF}"/>
              </a:ext>
            </a:extLst>
          </p:cNvPr>
          <p:cNvSpPr>
            <a:spLocks noGrp="1"/>
          </p:cNvSpPr>
          <p:nvPr>
            <p:ph type="sldNum" sz="quarter" idx="5"/>
          </p:nvPr>
        </p:nvSpPr>
        <p:spPr/>
        <p:txBody>
          <a:bodyPr/>
          <a:lstStyle/>
          <a:p>
            <a:fld id="{C9048D85-5C2B-4E41-B5E4-5A11A80E2725}" type="slidenum">
              <a:rPr lang="en-US" smtClean="0"/>
              <a:t>10</a:t>
            </a:fld>
            <a:endParaRPr lang="en-US"/>
          </a:p>
        </p:txBody>
      </p:sp>
    </p:spTree>
    <p:extLst>
      <p:ext uri="{BB962C8B-B14F-4D97-AF65-F5344CB8AC3E}">
        <p14:creationId xmlns:p14="http://schemas.microsoft.com/office/powerpoint/2010/main" val="425165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A04C1-FE4F-F66C-0354-22DBC0A08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86244-1351-049F-A37E-3E3E839AD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10743-4AAC-356D-2755-FF83102506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002857"/>
                </a:solidFill>
                <a:ea typeface="Calibri"/>
                <a:cs typeface="Calibri"/>
              </a:rPr>
              <a:t>FOLLOWING BOARD APPROVAL OF A DRAFT PLAN IN SEPTEMBER, THE RTA DOVE INTO A COMPREHENSIVE PUBLIC OUTREACH CAMPAIGN TO SOLICIT FEEDBACK ON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2857"/>
                </a:solidFill>
                <a:ea typeface="Calibri"/>
                <a:cs typeface="Calibri"/>
              </a:rPr>
              <a:t>Public outreach included a survey to solicit public feedback on the initial draft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2857"/>
                </a:solidFill>
                <a:ea typeface="Calibri"/>
                <a:cs typeface="Calibri"/>
              </a:rPr>
              <a:t>I’m not going to spend a lot of time going over all the metrics here, but this is just a snapshot of all the different ways we worked to get the survey in front of Pima County residents.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latin typeface="Aptos"/>
              </a:rPr>
              <a:t>We had about 2,300 respondents, which is about 3x the average for surveys of this nature.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rgbClr val="002857"/>
              </a:solidFill>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rgbClr val="002857"/>
              </a:solidFill>
              <a:highlight>
                <a:srgbClr val="FFFF00"/>
              </a:high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solidFill>
                <a:srgbClr val="002857"/>
              </a:solidFill>
              <a:highlight>
                <a:srgbClr val="FFFF00"/>
              </a:highlight>
              <a:ea typeface="Calibri"/>
              <a:cs typeface="Calibri"/>
            </a:endParaRPr>
          </a:p>
        </p:txBody>
      </p:sp>
      <p:sp>
        <p:nvSpPr>
          <p:cNvPr id="4" name="Slide Number Placeholder 3">
            <a:extLst>
              <a:ext uri="{FF2B5EF4-FFF2-40B4-BE49-F238E27FC236}">
                <a16:creationId xmlns:a16="http://schemas.microsoft.com/office/drawing/2014/main" id="{BFAAA77C-DA30-5952-6923-D2318F13E5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48D85-5C2B-4E41-B5E4-5A11A80E27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706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DACF-C76C-23E0-C544-FB3D9C70D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14E3C-0FEF-914A-07C0-DBCAF9682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F534F-3748-862F-83B3-D43DF5B91C02}"/>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ptos"/>
                <a:ea typeface="+mn-ea"/>
                <a:cs typeface="Arial" panose="020B0604020202020204" pitchFamily="34" charset="0"/>
              </a:rPr>
              <a:t>For survey participation benchmarking: a desktop review of participation rates on similar transportation survey efforts in other metropolitan areas shows RTA Next survey participation rate was nearly 3x the average. That translated to just over 2,300 respondents in the RTA Next survey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ptos"/>
                <a:ea typeface="+mn-ea"/>
                <a:cs typeface="Arial" panose="020B0604020202020204" pitchFamily="34" charset="0"/>
              </a:rPr>
              <a:t>Examples of benchmark surveys include the Metro Washington COG’s regional public transportation survey, a 12-year regional transportation planning effort in the Greater Philadelphia area by their regional planning commission, and a long-range transportation plan survey conducted by the Mid-American Regional Council</a:t>
            </a:r>
            <a:endParaRPr lang="en-US" dirty="0">
              <a:solidFill>
                <a:srgbClr val="002857"/>
              </a:solidFill>
            </a:endParaRPr>
          </a:p>
        </p:txBody>
      </p:sp>
      <p:sp>
        <p:nvSpPr>
          <p:cNvPr id="4" name="Slide Number Placeholder 3">
            <a:extLst>
              <a:ext uri="{FF2B5EF4-FFF2-40B4-BE49-F238E27FC236}">
                <a16:creationId xmlns:a16="http://schemas.microsoft.com/office/drawing/2014/main" id="{EC0481C8-D1B3-3282-E593-8E0D2AE8FF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48D85-5C2B-4E41-B5E4-5A11A80E27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352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DACF-C76C-23E0-C544-FB3D9C70D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14E3C-0FEF-914A-07C0-DBCAF9682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F534F-3748-862F-83B3-D43DF5B91C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dirty="0">
                <a:solidFill>
                  <a:srgbClr val="002857"/>
                </a:solidFill>
                <a:ea typeface="Calibri"/>
                <a:cs typeface="Calibri"/>
              </a:rPr>
              <a:t>SURVEY TYPE AND THE KEY TAKEAWAYS: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solidFill>
                  <a:srgbClr val="002857"/>
                </a:solidFill>
                <a:ea typeface="Calibri"/>
                <a:cs typeface="Calibri"/>
              </a:rPr>
              <a:t>This was an informal, </a:t>
            </a:r>
            <a:r>
              <a:rPr lang="en-US" b="1" dirty="0">
                <a:solidFill>
                  <a:srgbClr val="002857"/>
                </a:solidFill>
                <a:ea typeface="Calibri"/>
                <a:cs typeface="Calibri"/>
              </a:rPr>
              <a:t>qualitative trend survey </a:t>
            </a:r>
            <a:r>
              <a:rPr lang="en-US" b="0" dirty="0">
                <a:solidFill>
                  <a:srgbClr val="002857"/>
                </a:solidFill>
                <a:ea typeface="Calibri"/>
                <a:cs typeface="Calibri"/>
              </a:rPr>
              <a:t>meant to yield a snapshot of themes and patterns in feedback.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[Step through the four bullet points on the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 that the plurality measure is a Goldilocks test. We asked people to give us their impression of whether the funding levels across each element were too high, too low, or just about right. Recognizing they aren’t transportation engineers or studied at doing cost estimates for roadway projects, we know that come time to vote on the plan, they’re going to see the funding levels and have feelings about them, so we wanted to get that gut sense or Goldilocks test included.</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solidFill>
                  <a:srgbClr val="002857"/>
                </a:solidFill>
                <a:ea typeface="Calibri"/>
                <a:cs typeface="Calibri"/>
              </a:rPr>
              <a:t>The RTA Board will consider survey results and other public input as it continues to deliberate on a final draft plan for future voter consideration.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t>To view the full survey report, visit RTANext.com</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1" dirty="0">
                <a:solidFill>
                  <a:srgbClr val="002857"/>
                </a:solidFill>
                <a:ea typeface="Calibri"/>
                <a:cs typeface="Calibri"/>
              </a:rPr>
              <a:t>If needed: Add that survey was NOT intended to be: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a:solidFill>
                  <a:srgbClr val="002857"/>
                </a:solidFill>
                <a:ea typeface="Calibri"/>
                <a:cs typeface="Calibri"/>
              </a:rPr>
              <a:t>Scientific</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a:solidFill>
                  <a:srgbClr val="002857"/>
                </a:solidFill>
                <a:ea typeface="Calibri"/>
                <a:cs typeface="Calibri"/>
              </a:rPr>
              <a:t>Statistical representative sample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a:solidFill>
                  <a:srgbClr val="002857"/>
                </a:solidFill>
                <a:ea typeface="Calibri"/>
                <a:cs typeface="Calibri"/>
              </a:rPr>
              <a:t>Predictive of voting outcomes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a:solidFill>
                <a:srgbClr val="002857"/>
              </a:solidFill>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a:solidFill>
                <a:srgbClr val="002857"/>
              </a:solidFill>
              <a:ea typeface="Calibri"/>
              <a:cs typeface="Calibri"/>
            </a:endParaRPr>
          </a:p>
          <a:p>
            <a:pPr marL="173736" indent="-173736" fontAlgn="base">
              <a:lnSpc>
                <a:spcPct val="100000"/>
              </a:lnSpc>
              <a:buFont typeface="Arial" panose="020B0604020202020204" pitchFamily="34" charset="0"/>
              <a:buChar char="•"/>
            </a:pPr>
            <a:endParaRPr lang="en-US" sz="3200" b="1" dirty="0">
              <a:latin typeface="Myriad Pro" panose="020B0503030403020204" pitchFamily="34" charset="0"/>
            </a:endParaRPr>
          </a:p>
          <a:p>
            <a:pPr marL="173736" indent="-173736" fontAlgn="base">
              <a:lnSpc>
                <a:spcPct val="100000"/>
              </a:lnSpc>
              <a:buFont typeface="Arial" panose="020B0604020202020204" pitchFamily="34" charset="0"/>
              <a:buChar char="•"/>
            </a:pPr>
            <a:endParaRPr lang="en-US" sz="3200" b="1" dirty="0">
              <a:latin typeface="Myriad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400" b="1" dirty="0">
              <a:solidFill>
                <a:srgbClr val="002857"/>
              </a:solidFill>
              <a:ea typeface="Calibri"/>
              <a:cs typeface="Calibri"/>
            </a:endParaRPr>
          </a:p>
        </p:txBody>
      </p:sp>
      <p:sp>
        <p:nvSpPr>
          <p:cNvPr id="4" name="Slide Number Placeholder 3">
            <a:extLst>
              <a:ext uri="{FF2B5EF4-FFF2-40B4-BE49-F238E27FC236}">
                <a16:creationId xmlns:a16="http://schemas.microsoft.com/office/drawing/2014/main" id="{EC0481C8-D1B3-3282-E593-8E0D2AE8FF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48D85-5C2B-4E41-B5E4-5A11A80E27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35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effectLst/>
                <a:latin typeface="Aptos"/>
                <a:ea typeface="Calibri"/>
                <a:cs typeface="Calibri"/>
              </a:rPr>
              <a:t>WHAT’S IN THE PLAN AND HOW TO SEE IT</a:t>
            </a:r>
            <a:endParaRPr lang="en-US" sz="1200" dirty="0">
              <a:effectLst/>
              <a:latin typeface="Aptos"/>
              <a:ea typeface="Aptos" panose="020B0004020202020204" pitchFamily="34" charset="0"/>
              <a:cs typeface="Arial" panose="020B0604020202020204" pitchFamily="34" charset="0"/>
            </a:endParaRPr>
          </a:p>
          <a:p>
            <a:pPr marL="171450" indent="-171450">
              <a:buFont typeface="Arial" panose="020B0604020202020204" pitchFamily="34" charset="0"/>
              <a:buChar char="•"/>
            </a:pPr>
            <a:r>
              <a:rPr lang="en-US" dirty="0"/>
              <a:t>All told, the current draft of the plan includes five project elements with 34 roadway projects and at least another dozen project components.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RTA funds over the 20 years of the plan are limited to the incoming tax revenues, so the RTA Next plan reflects the region’s highest priority projects within a budget that matches anticipated revenues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look at the locations of the proposed roadway corridors (map on next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Note (if needed)</a:t>
            </a:r>
            <a:r>
              <a:rPr lang="en-US" dirty="0"/>
              <a:t>: RTA Next includes </a:t>
            </a:r>
            <a:r>
              <a:rPr lang="en-US" b="1" dirty="0">
                <a:highlight>
                  <a:srgbClr val="FFFF00"/>
                </a:highlight>
              </a:rPr>
              <a:t>four</a:t>
            </a:r>
            <a:r>
              <a:rPr lang="en-US" dirty="0"/>
              <a:t> deferred projects from the 2006 plan that seek significant project scope changes, legally requiring voter review and approval. </a:t>
            </a:r>
          </a:p>
          <a:p>
            <a:endParaRPr lang="en-US" dirty="0"/>
          </a:p>
        </p:txBody>
      </p:sp>
      <p:sp>
        <p:nvSpPr>
          <p:cNvPr id="4" name="Slide Number Placeholder 3"/>
          <p:cNvSpPr>
            <a:spLocks noGrp="1"/>
          </p:cNvSpPr>
          <p:nvPr>
            <p:ph type="sldNum" sz="quarter" idx="5"/>
          </p:nvPr>
        </p:nvSpPr>
        <p:spPr/>
        <p:txBody>
          <a:bodyPr/>
          <a:lstStyle/>
          <a:p>
            <a:fld id="{C9048D85-5C2B-4E41-B5E4-5A11A80E2725}" type="slidenum">
              <a:rPr lang="en-US" smtClean="0"/>
              <a:t>14</a:t>
            </a:fld>
            <a:endParaRPr lang="en-US"/>
          </a:p>
        </p:txBody>
      </p:sp>
    </p:spTree>
    <p:extLst>
      <p:ext uri="{BB962C8B-B14F-4D97-AF65-F5344CB8AC3E}">
        <p14:creationId xmlns:p14="http://schemas.microsoft.com/office/powerpoint/2010/main" val="104903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9F1C3-63C1-528E-5547-8C2FC93BB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D7E5F-00CF-6AB8-D420-9C1BCB817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C4BDA-30AF-E071-2848-994786DC88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ea typeface="Calibri"/>
                <a:cs typeface="Calibri"/>
              </a:rPr>
              <a:t>A CLOSER LOOK AT JUST THE ROADWAY CORRIDOR PROJECTS IN THE RTA NEXT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Shown here are the 34 roadway corridor projects included in the draft plan as of today, based on those six years of committee work and public input.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Remember, it’s not unusual for Pima County residents to regularly travel through several communities in the county for their daily lives.</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show how this plan builds upon the 2006 RTA plan, it can help to see the projects combined from the two plans. (see map on next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latin typeface="Myriad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350" dirty="0"/>
          </a:p>
          <a:p>
            <a:endParaRPr lang="en-US" dirty="0"/>
          </a:p>
        </p:txBody>
      </p:sp>
      <p:sp>
        <p:nvSpPr>
          <p:cNvPr id="4" name="Slide Number Placeholder 3">
            <a:extLst>
              <a:ext uri="{FF2B5EF4-FFF2-40B4-BE49-F238E27FC236}">
                <a16:creationId xmlns:a16="http://schemas.microsoft.com/office/drawing/2014/main" id="{1E17DC45-BAEA-1D2B-2482-65D010114688}"/>
              </a:ext>
            </a:extLst>
          </p:cNvPr>
          <p:cNvSpPr>
            <a:spLocks noGrp="1"/>
          </p:cNvSpPr>
          <p:nvPr>
            <p:ph type="sldNum" sz="quarter" idx="5"/>
          </p:nvPr>
        </p:nvSpPr>
        <p:spPr/>
        <p:txBody>
          <a:bodyPr/>
          <a:lstStyle/>
          <a:p>
            <a:fld id="{C9048D85-5C2B-4E41-B5E4-5A11A80E2725}" type="slidenum">
              <a:rPr lang="en-US" smtClean="0"/>
              <a:t>15</a:t>
            </a:fld>
            <a:endParaRPr lang="en-US"/>
          </a:p>
        </p:txBody>
      </p:sp>
    </p:spTree>
    <p:extLst>
      <p:ext uri="{BB962C8B-B14F-4D97-AF65-F5344CB8AC3E}">
        <p14:creationId xmlns:p14="http://schemas.microsoft.com/office/powerpoint/2010/main" val="315151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CFFFB-B429-46E5-2CBA-4A3D632A1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D54AB-0B6C-70B5-2161-BEC937118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50898-79D8-1E57-FB86-E4F47C8C9D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a:ea typeface="Calibri"/>
                <a:cs typeface="Calibri"/>
              </a:rPr>
              <a:t>COMBINED IMPROVEMENTS DEMONSTRATE CONNECTIVITY AND REGIONALITY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In gold are the projects proposed for RTA Next, reflecting committee work with public input.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All other colors—every shade of brown—reflect roadways </a:t>
            </a:r>
            <a:r>
              <a:rPr lang="en-US" b="1">
                <a:ea typeface="Calibri"/>
                <a:cs typeface="Calibri"/>
              </a:rPr>
              <a:t>prioritized by voters </a:t>
            </a:r>
            <a:r>
              <a:rPr lang="en-US">
                <a:ea typeface="Calibri"/>
                <a:cs typeface="Calibri"/>
              </a:rPr>
              <a:t>in 2006 when the first RTA plan was approved.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NOTE: Those are all completed, underway, or forthcoming, as some projects in RTA current plan are still pending construction.</a:t>
            </a:r>
          </a:p>
          <a:p>
            <a:r>
              <a:rPr lang="en-US">
                <a:ea typeface="Calibri"/>
                <a:cs typeface="Calibri"/>
              </a:rPr>
              <a:t>[Toggle back and forth as needed to emphasize/illustrate the connectivity]</a:t>
            </a:r>
          </a:p>
          <a:p>
            <a:endParaRPr lang="en-US" b="1">
              <a:ea typeface="Calibri"/>
              <a:cs typeface="Calibri"/>
            </a:endParaRPr>
          </a:p>
          <a:p>
            <a:r>
              <a:rPr lang="en-US" b="1">
                <a:ea typeface="Calibri"/>
                <a:cs typeface="Calibri"/>
              </a:rPr>
              <a:t>CURRENT PLAN FUNDING IS COMING TO AN END; RTA NEXT CAN CONTINUE TO MAKE CONNECTIONS AND GET PEOPLE WHERE THEY NEED TO GO SAFELY AND RELIABLY ACROSS THE REGION.</a:t>
            </a:r>
          </a:p>
          <a:p>
            <a:endParaRPr lang="en-US">
              <a:ea typeface="Calibri"/>
              <a:cs typeface="Calibri"/>
            </a:endParaRPr>
          </a:p>
        </p:txBody>
      </p:sp>
      <p:sp>
        <p:nvSpPr>
          <p:cNvPr id="4" name="Slide Number Placeholder 3">
            <a:extLst>
              <a:ext uri="{FF2B5EF4-FFF2-40B4-BE49-F238E27FC236}">
                <a16:creationId xmlns:a16="http://schemas.microsoft.com/office/drawing/2014/main" id="{EFB8CB38-227C-7876-867E-E69869D5405E}"/>
              </a:ext>
            </a:extLst>
          </p:cNvPr>
          <p:cNvSpPr>
            <a:spLocks noGrp="1"/>
          </p:cNvSpPr>
          <p:nvPr>
            <p:ph type="sldNum" sz="quarter" idx="5"/>
          </p:nvPr>
        </p:nvSpPr>
        <p:spPr/>
        <p:txBody>
          <a:bodyPr/>
          <a:lstStyle/>
          <a:p>
            <a:fld id="{C9048D85-5C2B-4E41-B5E4-5A11A80E2725}" type="slidenum">
              <a:rPr lang="en-US" smtClean="0"/>
              <a:t>16</a:t>
            </a:fld>
            <a:endParaRPr lang="en-US"/>
          </a:p>
        </p:txBody>
      </p:sp>
    </p:spTree>
    <p:extLst>
      <p:ext uri="{BB962C8B-B14F-4D97-AF65-F5344CB8AC3E}">
        <p14:creationId xmlns:p14="http://schemas.microsoft.com/office/powerpoint/2010/main" val="137957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ECONOMIC STUDY PROJECTED RTA NEXT IMPACTS: 88,000 NEW JOBS AND A $1.4 BILLION RETURN ON INVESTMENT BY YEAR 35</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21E1F"/>
                </a:solidFill>
                <a:effectLst/>
                <a:latin typeface="Myriad Pro"/>
              </a:rPr>
              <a:t>Study also projected that RTA Next investments will create 88,000 more jobs –</a:t>
            </a:r>
            <a:r>
              <a:rPr lang="en-US" dirty="0">
                <a:solidFill>
                  <a:srgbClr val="221E1F"/>
                </a:solidFill>
                <a:latin typeface="Myriad Pro"/>
              </a:rPr>
              <a:t>more employment opportunities and higher wages.</a:t>
            </a:r>
            <a:endParaRPr lang="en-US" sz="1200" dirty="0">
              <a:solidFill>
                <a:srgbClr val="221E1F"/>
              </a:solidFill>
              <a:effectLst/>
              <a:latin typeface="Myriad Pro"/>
            </a:endParaRPr>
          </a:p>
          <a:p>
            <a:pPr marL="171450" lvl="0" indent="-171450">
              <a:buFont typeface="Arial" panose="020B0604020202020204" pitchFamily="34" charset="0"/>
              <a:buChar char="•"/>
              <a:defRPr/>
            </a:pPr>
            <a:r>
              <a:rPr lang="en-US" sz="1200" dirty="0">
                <a:solidFill>
                  <a:srgbClr val="221E1F"/>
                </a:solidFill>
                <a:effectLst/>
                <a:latin typeface="Myriad Pro"/>
              </a:rPr>
              <a:t>And it’s projected to generate millions</a:t>
            </a:r>
            <a:r>
              <a:rPr lang="en-US" dirty="0">
                <a:solidFill>
                  <a:srgbClr val="221E1F"/>
                </a:solidFill>
                <a:latin typeface="Myriad Pro"/>
              </a:rPr>
              <a:t> in private investments as well—yielding an estimated return of $1.4 billion by year 35.</a:t>
            </a:r>
            <a:endParaRPr lang="en-US" sz="1200" dirty="0">
              <a:solidFill>
                <a:srgbClr val="221E1F"/>
              </a:solidFill>
              <a:effectLst/>
              <a:latin typeface="Myriad Pro"/>
            </a:endParaRPr>
          </a:p>
          <a:p>
            <a:pPr marL="171450" lvl="0" indent="-171450">
              <a:buFont typeface="Arial" panose="020B0604020202020204" pitchFamily="34" charset="0"/>
              <a:buChar char="•"/>
              <a:defRPr/>
            </a:pPr>
            <a:r>
              <a:rPr lang="en-US" sz="1200" dirty="0">
                <a:solidFill>
                  <a:srgbClr val="221E1F"/>
                </a:solidFill>
                <a:effectLst/>
                <a:latin typeface="Myriad Pro"/>
              </a:rPr>
              <a:t>(</a:t>
            </a:r>
            <a:r>
              <a:rPr lang="en-US" dirty="0">
                <a:solidFill>
                  <a:srgbClr val="221E1F"/>
                </a:solidFill>
                <a:latin typeface="Myriad Pro"/>
              </a:rPr>
              <a:t>NOTE: The</a:t>
            </a:r>
            <a:r>
              <a:rPr lang="en-US" sz="1200" dirty="0">
                <a:solidFill>
                  <a:srgbClr val="221E1F"/>
                </a:solidFill>
                <a:effectLst/>
                <a:latin typeface="Myriad Pro"/>
              </a:rPr>
              <a:t> study looks out 35 years and not 20 because transportation projects completed in the last year of the RTA need time for the economic benefit to be realized.)</a:t>
            </a:r>
            <a:endParaRPr lang="en-US" sz="1200" dirty="0">
              <a:solidFill>
                <a:srgbClr val="221E1F"/>
              </a:solidFill>
              <a:effectLst/>
              <a:latin typeface="Myriad Pro" panose="020B0503030403020204" pitchFamily="34" charset="0"/>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9048D85-5C2B-4E41-B5E4-5A11A80E2725}" type="slidenum">
              <a:rPr lang="en-US" smtClean="0"/>
              <a:t>17</a:t>
            </a:fld>
            <a:endParaRPr lang="en-US"/>
          </a:p>
        </p:txBody>
      </p:sp>
    </p:spTree>
    <p:extLst>
      <p:ext uri="{BB962C8B-B14F-4D97-AF65-F5344CB8AC3E}">
        <p14:creationId xmlns:p14="http://schemas.microsoft.com/office/powerpoint/2010/main" val="445831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i="0" dirty="0"/>
              <a:t>IF VOTERS DON’T APPROVE A NEW PLAN OR I.D. NEW FUNDING SOURCES BEFORE MID-2026, THE REGION STANDS TO LOSE A LOT</a:t>
            </a:r>
            <a:endParaRPr lang="en-US" dirty="0">
              <a:ea typeface="Calibri"/>
              <a:cs typeface="Calibri"/>
            </a:endParaRPr>
          </a:p>
          <a:p>
            <a:pPr marL="171450" indent="-171450">
              <a:buFont typeface="Arial"/>
              <a:buChar char="•"/>
            </a:pPr>
            <a:r>
              <a:rPr lang="en-US" dirty="0">
                <a:ea typeface="Calibri"/>
                <a:cs typeface="Calibri"/>
              </a:rPr>
              <a:t>Remember that RTA currently provides 2/3 of the funding for regional transportation improvements</a:t>
            </a:r>
          </a:p>
          <a:p>
            <a:pPr marL="171450" indent="-171450">
              <a:buFont typeface="Arial"/>
              <a:buChar char="•"/>
            </a:pPr>
            <a:r>
              <a:rPr lang="en-US" dirty="0">
                <a:ea typeface="Calibri"/>
                <a:cs typeface="Calibri"/>
              </a:rPr>
              <a:t>Without RTA Next plan investments, the region could lose an estimated 54,000 jobs and $3.5 billion in cumulative tax revenues by 2045.</a:t>
            </a:r>
          </a:p>
          <a:p>
            <a:pPr marL="171450" indent="-171450">
              <a:buFont typeface="Arial"/>
              <a:buChar char="•"/>
            </a:pPr>
            <a:r>
              <a:rPr lang="en-US" dirty="0">
                <a:ea typeface="Calibri"/>
                <a:cs typeface="Calibri"/>
              </a:rPr>
              <a:t>Why? Because not investing in the transportation system can lead to its deterioration, and to economic stagnation or decline as businesses opt to relocate to areas with better transportation. </a:t>
            </a:r>
          </a:p>
          <a:p>
            <a:pPr marL="171450" indent="-171450">
              <a:buFont typeface="Arial"/>
              <a:buChar char="•"/>
            </a:pPr>
            <a:r>
              <a:rPr lang="en-US" dirty="0">
                <a:ea typeface="Calibri"/>
                <a:cs typeface="Calibri"/>
              </a:rPr>
              <a:t>Remember: Site selectors are generally in the habit of figuring out which places to rule out—and a poorly maintained transportation system is certainly one way to get yourself taken off the short list. </a:t>
            </a:r>
          </a:p>
        </p:txBody>
      </p:sp>
      <p:sp>
        <p:nvSpPr>
          <p:cNvPr id="4" name="Slide Number Placeholder 3"/>
          <p:cNvSpPr>
            <a:spLocks noGrp="1"/>
          </p:cNvSpPr>
          <p:nvPr>
            <p:ph type="sldNum" sz="quarter" idx="5"/>
          </p:nvPr>
        </p:nvSpPr>
        <p:spPr/>
        <p:txBody>
          <a:bodyPr/>
          <a:lstStyle/>
          <a:p>
            <a:fld id="{C9048D85-5C2B-4E41-B5E4-5A11A80E2725}" type="slidenum">
              <a:rPr lang="en-US" smtClean="0"/>
              <a:t>18</a:t>
            </a:fld>
            <a:endParaRPr lang="en-US"/>
          </a:p>
        </p:txBody>
      </p:sp>
    </p:spTree>
    <p:extLst>
      <p:ext uri="{BB962C8B-B14F-4D97-AF65-F5344CB8AC3E}">
        <p14:creationId xmlns:p14="http://schemas.microsoft.com/office/powerpoint/2010/main" val="712421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FBEF-AA19-FC5D-F0E8-916773BC8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334B0-1E7D-DAEA-BAF7-2EC1C9729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BC3B-E4C7-EA62-4B80-2105F2B0CFAC}"/>
              </a:ext>
            </a:extLst>
          </p:cNvPr>
          <p:cNvSpPr>
            <a:spLocks noGrp="1"/>
          </p:cNvSpPr>
          <p:nvPr>
            <p:ph type="body" idx="1"/>
          </p:nvPr>
        </p:nvSpPr>
        <p:spPr/>
        <p:txBody>
          <a:bodyPr/>
          <a:lstStyle/>
          <a:p>
            <a:pPr marL="0" indent="0">
              <a:buFont typeface="Arial" panose="020B0604020202020204" pitchFamily="34" charset="0"/>
              <a:buNone/>
            </a:pPr>
            <a:r>
              <a:rPr lang="en-US" sz="1800" dirty="0"/>
              <a:t>If a new RTA plan is approved at a future date:</a:t>
            </a:r>
          </a:p>
          <a:p>
            <a:pPr marL="285750" indent="-285750">
              <a:buFont typeface="Arial" panose="020B0604020202020204" pitchFamily="34" charset="0"/>
              <a:buChar char="•"/>
            </a:pPr>
            <a:r>
              <a:rPr lang="en-US" sz="1800" dirty="0"/>
              <a:t>New projects will be scheduled in four five-year periods</a:t>
            </a:r>
          </a:p>
          <a:p>
            <a:pPr marL="285750" indent="-285750">
              <a:buFont typeface="Arial" panose="020B0604020202020204" pitchFamily="34" charset="0"/>
              <a:buChar char="•"/>
            </a:pPr>
            <a:r>
              <a:rPr lang="en-US" sz="1800" dirty="0"/>
              <a:t>The RTA will provide annual reports on project delivery and financial performance</a:t>
            </a:r>
          </a:p>
          <a:p>
            <a:pPr marL="285750" indent="-285750">
              <a:buFont typeface="Arial" panose="020B0604020202020204" pitchFamily="34" charset="0"/>
              <a:buChar char="•"/>
            </a:pPr>
            <a:r>
              <a:rPr lang="en-US" sz="1800" dirty="0"/>
              <a:t>A citizen committee will provide oversight</a:t>
            </a:r>
          </a:p>
          <a:p>
            <a:pPr marL="285750" indent="-285750">
              <a:buFont typeface="Arial" panose="020B0604020202020204" pitchFamily="34" charset="0"/>
              <a:buChar char="•"/>
            </a:pPr>
            <a:r>
              <a:rPr lang="en-US" sz="1800" dirty="0"/>
              <a:t>The office of the State Auditor General will conduct mandated performance audits of the RTA every five years</a:t>
            </a:r>
          </a:p>
        </p:txBody>
      </p:sp>
      <p:sp>
        <p:nvSpPr>
          <p:cNvPr id="4" name="Slide Number Placeholder 3">
            <a:extLst>
              <a:ext uri="{FF2B5EF4-FFF2-40B4-BE49-F238E27FC236}">
                <a16:creationId xmlns:a16="http://schemas.microsoft.com/office/drawing/2014/main" id="{B173837F-87F6-A864-A0CD-BC2310CB7BA1}"/>
              </a:ext>
            </a:extLst>
          </p:cNvPr>
          <p:cNvSpPr>
            <a:spLocks noGrp="1"/>
          </p:cNvSpPr>
          <p:nvPr>
            <p:ph type="sldNum" sz="quarter" idx="5"/>
          </p:nvPr>
        </p:nvSpPr>
        <p:spPr/>
        <p:txBody>
          <a:bodyPr/>
          <a:lstStyle/>
          <a:p>
            <a:fld id="{C9048D85-5C2B-4E41-B5E4-5A11A80E2725}" type="slidenum">
              <a:rPr lang="en-US" smtClean="0"/>
              <a:t>19</a:t>
            </a:fld>
            <a:endParaRPr lang="en-US"/>
          </a:p>
        </p:txBody>
      </p:sp>
    </p:spTree>
    <p:extLst>
      <p:ext uri="{BB962C8B-B14F-4D97-AF65-F5344CB8AC3E}">
        <p14:creationId xmlns:p14="http://schemas.microsoft.com/office/powerpoint/2010/main" val="319672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06074-9808-A0C6-277F-D3944AF24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EE77C-597B-D01E-BF51-87DB3546A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379DD-32BA-C792-8AF6-D40DDE10C4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Transportation is literally our middle name, and it’s our charge to think about it regionally rather than town by town.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THE RTA HELPS YOU GET AROUND THE REGION AND OFFERS SIGNIFICANT FUNDING TO THE REGIONAL POOL OF TRANSPORTATION FUNDS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The RTA was created in 2004 by the Arizona State Legislature as a special taxing district within the boundaries of Pima County to provide supplemental transportation funding to the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The RTA is an independent governing body. It is not the city or the county.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The nine-member body is made up of local municipalities, Pima County, the Pascua Yaqui Tribe, Tohono O’odham Nation and Arizona State Transportation 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Each body has one seat on the RTA Board and one vote.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The RTA developed a 20-year REGIONAL TRANSPORTATION plan in 2005, and Pima County voters approved the plan and a half-cent countywide sales tax in 2006 to fund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p>
        </p:txBody>
      </p:sp>
      <p:sp>
        <p:nvSpPr>
          <p:cNvPr id="4" name="Slide Number Placeholder 3">
            <a:extLst>
              <a:ext uri="{FF2B5EF4-FFF2-40B4-BE49-F238E27FC236}">
                <a16:creationId xmlns:a16="http://schemas.microsoft.com/office/drawing/2014/main" id="{B3E377BB-1E14-DCB1-B299-83D541FA65E1}"/>
              </a:ext>
            </a:extLst>
          </p:cNvPr>
          <p:cNvSpPr>
            <a:spLocks noGrp="1"/>
          </p:cNvSpPr>
          <p:nvPr>
            <p:ph type="sldNum" sz="quarter" idx="5"/>
          </p:nvPr>
        </p:nvSpPr>
        <p:spPr/>
        <p:txBody>
          <a:bodyPr/>
          <a:lstStyle/>
          <a:p>
            <a:fld id="{C9048D85-5C2B-4E41-B5E4-5A11A80E2725}" type="slidenum">
              <a:rPr lang="en-US" smtClean="0"/>
              <a:t>2</a:t>
            </a:fld>
            <a:endParaRPr lang="en-US"/>
          </a:p>
        </p:txBody>
      </p:sp>
    </p:spTree>
    <p:extLst>
      <p:ext uri="{BB962C8B-B14F-4D97-AF65-F5344CB8AC3E}">
        <p14:creationId xmlns:p14="http://schemas.microsoft.com/office/powerpoint/2010/main" val="3318155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0B155-B546-1EE1-F506-951967E9F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72115-9CD2-EFE5-7F21-32182AD8E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FB25A-1239-8C79-1CFB-5CC3EFFA7FCF}"/>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importantly, if the new plan and extension of the supporting tax are approved, transportation improvements will continue to be made across the region over 20 years to benefit all network users no matter where they live or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design, there’s something for everyone—not everything for one or another interest, but something for all.</a:t>
            </a:r>
          </a:p>
          <a:p>
            <a:pPr marL="171450" indent="-171450">
              <a:buFont typeface="Arial" panose="020B0604020202020204" pitchFamily="34" charset="0"/>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2DC4C60B-65C1-C8F8-9F90-77CD12266316}"/>
              </a:ext>
            </a:extLst>
          </p:cNvPr>
          <p:cNvSpPr>
            <a:spLocks noGrp="1"/>
          </p:cNvSpPr>
          <p:nvPr>
            <p:ph type="sldNum" sz="quarter" idx="5"/>
          </p:nvPr>
        </p:nvSpPr>
        <p:spPr/>
        <p:txBody>
          <a:bodyPr/>
          <a:lstStyle/>
          <a:p>
            <a:fld id="{C9048D85-5C2B-4E41-B5E4-5A11A80E2725}" type="slidenum">
              <a:rPr lang="en-US" smtClean="0"/>
              <a:t>20</a:t>
            </a:fld>
            <a:endParaRPr lang="en-US"/>
          </a:p>
        </p:txBody>
      </p:sp>
    </p:spTree>
    <p:extLst>
      <p:ext uri="{BB962C8B-B14F-4D97-AF65-F5344CB8AC3E}">
        <p14:creationId xmlns:p14="http://schemas.microsoft.com/office/powerpoint/2010/main" val="806136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C9BC-F8FB-4E11-A84F-189ECD3F6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9E589-27E4-D7A2-B478-40A6830F4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41CE8-C946-7B17-E514-305D35EBDA63}"/>
              </a:ext>
            </a:extLst>
          </p:cNvPr>
          <p:cNvSpPr>
            <a:spLocks noGrp="1"/>
          </p:cNvSpPr>
          <p:nvPr>
            <p:ph type="body" idx="1"/>
          </p:nvPr>
        </p:nvSpPr>
        <p:spPr/>
        <p:txBody>
          <a:bodyPr/>
          <a:lstStyle/>
          <a:p>
            <a:r>
              <a:rPr lang="en-US" b="1" strike="noStrike" dirty="0"/>
              <a:t>CLOSING SLIDE: WE’RE STILL SEEKING YOUR INPUT. SUBMIT YOUR PUBLIC COMMENTS ONLINE AT RTANEXT.COM</a:t>
            </a:r>
          </a:p>
          <a:p>
            <a:pPr marL="171450" indent="-171450">
              <a:buFont typeface="Arial" panose="020B0604020202020204" pitchFamily="34" charset="0"/>
              <a:buChar char="•"/>
            </a:pPr>
            <a:r>
              <a:rPr lang="en-US" strike="noStrike" dirty="0"/>
              <a:t>Scan the QR code to see the current draft plan or to sign up for RTA Next updates.</a:t>
            </a:r>
          </a:p>
          <a:p>
            <a:pPr marL="171450" indent="-171450">
              <a:buFont typeface="Arial" panose="020B0604020202020204" pitchFamily="34" charset="0"/>
              <a:buChar char="•"/>
            </a:pPr>
            <a:r>
              <a:rPr lang="en-US" strike="noStrike" dirty="0"/>
              <a:t>Comments are still being accepted through the comment form on the website.</a:t>
            </a:r>
          </a:p>
          <a:p>
            <a:pPr marL="171450" indent="-171450">
              <a:buFont typeface="Arial" panose="020B0604020202020204" pitchFamily="34" charset="0"/>
              <a:buChar char="•"/>
            </a:pPr>
            <a:r>
              <a:rPr lang="en-US" strike="noStrike" dirty="0"/>
              <a:t>You’ll find more information about </a:t>
            </a:r>
            <a:r>
              <a:rPr lang="en-US" dirty="0"/>
              <a:t>community presentations, stakeholder meetings, public meetings, and how to stay on top of further plan development.</a:t>
            </a:r>
          </a:p>
          <a:p>
            <a:pPr marL="171450" indent="-171450">
              <a:buFont typeface="Arial" panose="020B0604020202020204" pitchFamily="34" charset="0"/>
              <a:buChar char="•"/>
            </a:pPr>
            <a:r>
              <a:rPr lang="en-US" dirty="0"/>
              <a:t>Thank you!</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497F5F6E-FE59-AFFB-3034-024B593F3EC8}"/>
              </a:ext>
            </a:extLst>
          </p:cNvPr>
          <p:cNvSpPr>
            <a:spLocks noGrp="1"/>
          </p:cNvSpPr>
          <p:nvPr>
            <p:ph type="sldNum" sz="quarter" idx="5"/>
          </p:nvPr>
        </p:nvSpPr>
        <p:spPr/>
        <p:txBody>
          <a:bodyPr/>
          <a:lstStyle/>
          <a:p>
            <a:fld id="{C9048D85-5C2B-4E41-B5E4-5A11A80E2725}" type="slidenum">
              <a:rPr lang="en-US" smtClean="0"/>
              <a:t>21</a:t>
            </a:fld>
            <a:endParaRPr lang="en-US"/>
          </a:p>
        </p:txBody>
      </p:sp>
    </p:spTree>
    <p:extLst>
      <p:ext uri="{BB962C8B-B14F-4D97-AF65-F5344CB8AC3E}">
        <p14:creationId xmlns:p14="http://schemas.microsoft.com/office/powerpoint/2010/main" val="363075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BD0E4-8D99-4DEA-DA7A-131DCC837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7DAB2-BC8B-A1BD-91CB-C8FF2C093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258B0-A9A6-401B-E43E-8CF50E29BE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RTA DOLLARS = 2/3 OF REGIONAL DOLLARS SPENT ON REGIONAL TRANSPORTATION IMPROVEMENTS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In 2023, $119 MILLION IN TRANSPORTATION FUNDING WAS GENERATED FROM RTA, COMPARED WITH A COMBINED $51 MILLION FROM FEDERAL/STATE FUNDING (gas taxes).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t>Importantly, voters determined how these RTA funds </a:t>
            </a:r>
            <a:r>
              <a:rPr lang="en-US" sz="1200" b="0" i="0" dirty="0"/>
              <a:t>would be spent – through public feedback when the RTA plan was drafted AND when they went to the ballot box to vote on a plan and tax.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t>The current 2006-voter approved RTA tax expires in June 2026</a:t>
            </a:r>
            <a:r>
              <a:rPr lang="en-US" sz="1200" b="0" i="0" dirty="0"/>
              <a:t>. Voters will again have the opportunity at a future election to decide on an extension of the 20-year tax and new plan to ensure continued regional transportation improvements.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dirty="0">
                <a:solidFill>
                  <a:srgbClr val="FF0000"/>
                </a:solidFill>
                <a:highlight>
                  <a:srgbClr val="FFFF00"/>
                </a:highlight>
              </a:rPr>
              <a:t>That half-cent tax would not be on top of the ½ cent tax you already pay—it’s not one atop the other, it’s one after the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dirty="0">
                <a:solidFill>
                  <a:srgbClr val="FF0000"/>
                </a:solidFill>
                <a:highlight>
                  <a:srgbClr val="FFFF00"/>
                </a:highlight>
              </a:rPr>
              <a:t>Without the continuation of funding, the RTA funding block above will disappear. (click for RTA funding block to fade away)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142C"/>
                </a:solidFill>
                <a:latin typeface="Myriad Pro"/>
              </a:rPr>
              <a:t>And without RTA funding, some tough decisions would need to be made and there would be some major gaps to fill, such as $30 million annually which goes toward transit services. Local jurisdictions would need to find another funding source to keep transit services running at current service levels.</a:t>
            </a:r>
            <a:endParaRPr lang="en-US" sz="1200" b="0" u="none" dirty="0">
              <a:solidFill>
                <a:srgbClr val="00142C"/>
              </a:solidFill>
              <a:latin typeface="Myriad 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solidFill>
                <a:srgbClr val="00142C"/>
              </a:solidFill>
              <a:latin typeface="Myriad 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yriad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4C2AA27-122C-E170-27D5-8467D6BD849A}"/>
              </a:ext>
            </a:extLst>
          </p:cNvPr>
          <p:cNvSpPr>
            <a:spLocks noGrp="1"/>
          </p:cNvSpPr>
          <p:nvPr>
            <p:ph type="sldNum" sz="quarter" idx="5"/>
          </p:nvPr>
        </p:nvSpPr>
        <p:spPr/>
        <p:txBody>
          <a:bodyPr/>
          <a:lstStyle/>
          <a:p>
            <a:fld id="{C9048D85-5C2B-4E41-B5E4-5A11A80E2725}" type="slidenum">
              <a:rPr lang="en-US" smtClean="0"/>
              <a:t>3</a:t>
            </a:fld>
            <a:endParaRPr lang="en-US"/>
          </a:p>
        </p:txBody>
      </p:sp>
    </p:spTree>
    <p:extLst>
      <p:ext uri="{BB962C8B-B14F-4D97-AF65-F5344CB8AC3E}">
        <p14:creationId xmlns:p14="http://schemas.microsoft.com/office/powerpoint/2010/main" val="289848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911FD-86A7-98BF-446E-58700CEFB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CD1D2-1132-10D5-40F8-4DDC054D3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A99F9-E95B-1374-2661-9D3D25E402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So we saw in the last slide that our region has depended on RTA funding to supplement state and federal funds, but let’s dig in a little more as to why.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Federal and state gas taxes have not increased since the early 1990s.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Meanwhile, vehicles are more fuel efficient or not using fuel at all, which can be great for the pocketbook and air quality.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But it also means the region does not receive enough federal or state money to address our overall transportation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trike="sngStrike" dirty="0"/>
              <a:t>Out of a $17 billion regional transportation funding need through 2045, the RTA is one funding source to reduce that funding gap.*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That’s where your RTA tax dollars help—and not just a little.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strike="sngStrik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strike="sngStrike" dirty="0"/>
              <a:t>* While $2 billion is a significant contribution toward these unmet needs, we need eight times that to truly keep up with the demands of transportation users in the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p>
          <a:p>
            <a:endParaRPr lang="en-US" dirty="0"/>
          </a:p>
        </p:txBody>
      </p:sp>
      <p:sp>
        <p:nvSpPr>
          <p:cNvPr id="4" name="Slide Number Placeholder 3">
            <a:extLst>
              <a:ext uri="{FF2B5EF4-FFF2-40B4-BE49-F238E27FC236}">
                <a16:creationId xmlns:a16="http://schemas.microsoft.com/office/drawing/2014/main" id="{F40F1F19-BDE3-C1E5-A49D-D9FD9DC8C3BF}"/>
              </a:ext>
            </a:extLst>
          </p:cNvPr>
          <p:cNvSpPr>
            <a:spLocks noGrp="1"/>
          </p:cNvSpPr>
          <p:nvPr>
            <p:ph type="sldNum" sz="quarter" idx="5"/>
          </p:nvPr>
        </p:nvSpPr>
        <p:spPr/>
        <p:txBody>
          <a:bodyPr/>
          <a:lstStyle/>
          <a:p>
            <a:fld id="{C9048D85-5C2B-4E41-B5E4-5A11A80E2725}" type="slidenum">
              <a:rPr lang="en-US" smtClean="0"/>
              <a:t>4</a:t>
            </a:fld>
            <a:endParaRPr lang="en-US"/>
          </a:p>
        </p:txBody>
      </p:sp>
    </p:spTree>
    <p:extLst>
      <p:ext uri="{BB962C8B-B14F-4D97-AF65-F5344CB8AC3E}">
        <p14:creationId xmlns:p14="http://schemas.microsoft.com/office/powerpoint/2010/main" val="109521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B30DF-8463-1964-A84A-1D2609F69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1B2BF-88A5-E67B-EF4A-D7D0EFA0B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8DF6F-C2D5-406F-4F4E-9459FE97DE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JURISDICTIONS WORKING TOGETHER ON VOTER-APPROVED PROJECTS = (1) HELPING YOU MOVE AROUND THE REGION SAFELY AND EFFICIENTLY AND (2) SUPPORTING OUR REGION’S ECONOMIC VITALITY.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trike="sngStrike" dirty="0"/>
              <a:t>Let’s talk about what those RTA investments look like in action. I mentioned earlier that RTA funds are versatile and their use is determined by voters.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trike="sngStrike" dirty="0"/>
              <a:t>The RTA allows a regional approach for jurisdictions to work together on projects that cross jurisdictional boundaries and to identify best practices for project delivery and efficient project scheduling.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Some of the more specific RTA projects include roadway widenings, transit service expansions and improvements, new infrastructure for pedestrians and cyclists, all with built-in safety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RTA improvements also support the region’s economic vitality through short-term and long-term job creation and complementing commercial and residential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a:solidFill>
                  <a:srgbClr val="00142C"/>
                </a:solidFill>
                <a:latin typeface="Myriad Pro"/>
              </a:rPr>
              <a:t>One key thing to note here is the unique </a:t>
            </a:r>
            <a:r>
              <a:rPr lang="en-US" sz="1200" b="1" u="none" dirty="0">
                <a:solidFill>
                  <a:srgbClr val="00142C"/>
                </a:solidFill>
                <a:latin typeface="Myriad Pro"/>
              </a:rPr>
              <a:t>VERSATILITY of RTA dollars</a:t>
            </a:r>
            <a:r>
              <a:rPr lang="en-US" sz="1200" b="0" u="none" dirty="0">
                <a:solidFill>
                  <a:srgbClr val="00142C"/>
                </a:solidFill>
                <a:latin typeface="Myriad Pro"/>
              </a:rPr>
              <a:t>. RTA collected revenues can be directed to a </a:t>
            </a:r>
            <a:r>
              <a:rPr lang="en-US" sz="1200" b="0" i="0" u="none" dirty="0">
                <a:solidFill>
                  <a:srgbClr val="00142C"/>
                </a:solidFill>
                <a:latin typeface="Myriad Pro"/>
              </a:rPr>
              <a:t>broad variety of transportation improvements—SELECTED BY VOTERS WHEN THEY APPROVED THE PLAN—</a:t>
            </a:r>
            <a:r>
              <a:rPr lang="en-US" sz="1200" b="0" u="none" dirty="0">
                <a:solidFill>
                  <a:srgbClr val="00142C"/>
                </a:solidFill>
                <a:latin typeface="Myriad Pro"/>
              </a:rPr>
              <a:t>rather than restricted to a specific type of project, which is not necessarily the case for state and federal transportation funds…</a:t>
            </a:r>
            <a:endParaRPr lang="en-US" b="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750" dirty="0">
              <a:solidFill>
                <a:srgbClr val="FF0000"/>
              </a:solidFill>
            </a:endParaRPr>
          </a:p>
          <a:p>
            <a:pPr marL="457200" lvl="1" indent="0">
              <a:buFont typeface="Arial" panose="020B0604020202020204" pitchFamily="34" charset="0"/>
              <a:buNone/>
            </a:pPr>
            <a:endParaRPr lang="en-US" dirty="0">
              <a:ea typeface="Calibri" panose="020F0502020204030204"/>
              <a:cs typeface="Calibri" panose="020F0502020204030204"/>
            </a:endParaRPr>
          </a:p>
          <a:p>
            <a:pPr marL="0" indent="0">
              <a:buFont typeface="Arial" panose="020B0604020202020204" pitchFamily="34" charset="0"/>
              <a:buNone/>
            </a:pPr>
            <a:endParaRPr lang="en-US" dirty="0">
              <a:ea typeface="Calibri" panose="020F0502020204030204"/>
              <a:cs typeface="Calibri" panose="020F0502020204030204"/>
            </a:endParaRP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BE68E44-17AB-57E2-BEFA-E2AB56B75701}"/>
              </a:ext>
            </a:extLst>
          </p:cNvPr>
          <p:cNvSpPr>
            <a:spLocks noGrp="1"/>
          </p:cNvSpPr>
          <p:nvPr>
            <p:ph type="sldNum" sz="quarter" idx="5"/>
          </p:nvPr>
        </p:nvSpPr>
        <p:spPr/>
        <p:txBody>
          <a:bodyPr/>
          <a:lstStyle/>
          <a:p>
            <a:fld id="{C9048D85-5C2B-4E41-B5E4-5A11A80E2725}" type="slidenum">
              <a:rPr lang="en-US" smtClean="0"/>
              <a:t>5</a:t>
            </a:fld>
            <a:endParaRPr lang="en-US"/>
          </a:p>
        </p:txBody>
      </p:sp>
    </p:spTree>
    <p:extLst>
      <p:ext uri="{BB962C8B-B14F-4D97-AF65-F5344CB8AC3E}">
        <p14:creationId xmlns:p14="http://schemas.microsoft.com/office/powerpoint/2010/main" val="270041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27F8F-56FE-AA25-5655-EF75176D6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68C68-C726-FE4E-E214-FABCF2DE3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31FFF-43A8-B189-DBA8-3A87A6F5B70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You may have noticed potholes were not shown on the previous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The RTA is not allowed to provide funds to fix potholes because state law prohibits the use of RTA funds for routine maintenance.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Local governments are responsible for maintaining their transportation infrastructure, which includes fixing potholes on the roads which they 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Once RTA projects are built, the local governments take ownership. The RTA, however, can provide funds for broader roadway restructuring or the rebuilding of roads.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p>
          <a:p>
            <a:endParaRPr lang="en-US" dirty="0"/>
          </a:p>
        </p:txBody>
      </p:sp>
      <p:sp>
        <p:nvSpPr>
          <p:cNvPr id="4" name="Slide Number Placeholder 3">
            <a:extLst>
              <a:ext uri="{FF2B5EF4-FFF2-40B4-BE49-F238E27FC236}">
                <a16:creationId xmlns:a16="http://schemas.microsoft.com/office/drawing/2014/main" id="{84EC8E75-C193-8E35-DFC0-2103684F3F47}"/>
              </a:ext>
            </a:extLst>
          </p:cNvPr>
          <p:cNvSpPr>
            <a:spLocks noGrp="1"/>
          </p:cNvSpPr>
          <p:nvPr>
            <p:ph type="sldNum" sz="quarter" idx="5"/>
          </p:nvPr>
        </p:nvSpPr>
        <p:spPr/>
        <p:txBody>
          <a:bodyPr/>
          <a:lstStyle/>
          <a:p>
            <a:fld id="{C9048D85-5C2B-4E41-B5E4-5A11A80E2725}" type="slidenum">
              <a:rPr lang="en-US" smtClean="0"/>
              <a:t>6</a:t>
            </a:fld>
            <a:endParaRPr lang="en-US"/>
          </a:p>
        </p:txBody>
      </p:sp>
    </p:spTree>
    <p:extLst>
      <p:ext uri="{BB962C8B-B14F-4D97-AF65-F5344CB8AC3E}">
        <p14:creationId xmlns:p14="http://schemas.microsoft.com/office/powerpoint/2010/main" val="327261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81E85-826D-262D-1D5E-F6F40D41B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88BDC-0C2F-DE65-E5D0-A509852C8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EE0A4-46BC-4352-16F1-E8347FABB0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EVERYONE WHO MAKES PURCHASES IN PIMA COUNTY PAYS THE TAX—NOT JUST BUSINESSES AND HOMEOWNERS—EVEN WINTER VISITORS, TOURISTS, AND THOSE PASSING THROUGH</a:t>
            </a:r>
            <a:endParaRPr lang="en-US" dirty="0"/>
          </a:p>
          <a:p>
            <a:pPr marL="171450" indent="-171450">
              <a:buFont typeface="Arial" panose="020B0604020202020204" pitchFamily="34" charset="0"/>
              <a:buChar char="•"/>
            </a:pPr>
            <a:r>
              <a:rPr lang="en-US" dirty="0"/>
              <a:t>The six categories on the screen show a breakdown of what is taxed to fund the current RTA plan and what would be taxed under the next RTA plan, too, if approved at a future date.</a:t>
            </a:r>
            <a:endParaRPr lang="en-US" dirty="0">
              <a:ea typeface="Calibri"/>
              <a:cs typeface="Calibri"/>
            </a:endParaRPr>
          </a:p>
          <a:p>
            <a:pPr marL="171450" indent="-171450">
              <a:buFont typeface="Arial" panose="020B0604020202020204" pitchFamily="34" charset="0"/>
              <a:buChar char="•"/>
            </a:pPr>
            <a:r>
              <a:rPr lang="en-US" dirty="0"/>
              <a:t>It’s important to note that groceries and pharmaceutical items are tax exempt.</a:t>
            </a:r>
            <a:endParaRPr lang="en-US" dirty="0">
              <a:ea typeface="Calibri"/>
              <a:cs typeface="Calibri"/>
            </a:endParaRPr>
          </a:p>
          <a:p>
            <a:pPr marL="171450" indent="-171450">
              <a:buFont typeface="Arial" panose="020B0604020202020204" pitchFamily="34" charset="0"/>
              <a:buChar char="•"/>
            </a:pPr>
            <a:r>
              <a:rPr lang="en-US" dirty="0"/>
              <a:t>Everyone pays the half-cent sales tax across all jurisdictions – it’s applied across Pima County.</a:t>
            </a:r>
          </a:p>
          <a:p>
            <a:pPr marL="171450" indent="-171450">
              <a:buFont typeface="Arial" panose="020B0604020202020204" pitchFamily="34" charset="0"/>
              <a:buChar char="•"/>
            </a:pPr>
            <a:r>
              <a:rPr lang="en-US" strike="sngStrike" dirty="0"/>
              <a:t>NOTE: Alternative is a bond election to raise property taxes, which would mean local businesses and homeowners would foot 100% of the cost for any regional transportation improvements beyond what state/federal funds cover. </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16CFC071-D57D-AD6B-2DD6-E3B203979483}"/>
              </a:ext>
            </a:extLst>
          </p:cNvPr>
          <p:cNvSpPr>
            <a:spLocks noGrp="1"/>
          </p:cNvSpPr>
          <p:nvPr>
            <p:ph type="sldNum" sz="quarter" idx="5"/>
          </p:nvPr>
        </p:nvSpPr>
        <p:spPr/>
        <p:txBody>
          <a:bodyPr/>
          <a:lstStyle/>
          <a:p>
            <a:fld id="{C9048D85-5C2B-4E41-B5E4-5A11A80E2725}" type="slidenum">
              <a:rPr lang="en-US" smtClean="0"/>
              <a:t>7</a:t>
            </a:fld>
            <a:endParaRPr lang="en-US"/>
          </a:p>
        </p:txBody>
      </p:sp>
    </p:spTree>
    <p:extLst>
      <p:ext uri="{BB962C8B-B14F-4D97-AF65-F5344CB8AC3E}">
        <p14:creationId xmlns:p14="http://schemas.microsoft.com/office/powerpoint/2010/main" val="104090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7B304-183E-5A4D-AB61-73BFA5251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1A5AD-323A-10EB-12F9-1AC89A9B9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B1399-D535-BE5E-0433-D0235A7BB8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t>2006 RTA BENEFITS: NOT “JUST” BETTER TRANSPORTATION, BUT AN ECONOMIC BOOST – RESULTS OF A RECENTLY COMMISSIONED ECONOMIC IMPACT STUDY</a:t>
            </a:r>
            <a:endParaRPr lang="en-US" dirty="0"/>
          </a:p>
          <a:p>
            <a:pPr marL="171450" indent="-171450">
              <a:buFont typeface="Arial" panose="020B0604020202020204" pitchFamily="34" charset="0"/>
              <a:buChar char="•"/>
            </a:pPr>
            <a:r>
              <a:rPr lang="en-US" dirty="0"/>
              <a:t>The half-cent sales tax has meant $1.6 billion in direct RTA investments in transportation here so far.</a:t>
            </a:r>
          </a:p>
          <a:p>
            <a:pPr marL="171450" indent="-171450">
              <a:buFont typeface="Arial" panose="020B0604020202020204" pitchFamily="34" charset="0"/>
              <a:buChar char="•"/>
            </a:pPr>
            <a:r>
              <a:rPr lang="en-US" dirty="0"/>
              <a:t>More than 1,000 improvements have been completed with those investments—including roadways, bike/ped improvements, safety enhancements, and transit enhancements—and have generated an additional $3 billion in public/private investment in the region.</a:t>
            </a:r>
          </a:p>
          <a:p>
            <a:pPr marL="628650" lvl="1" indent="-171450">
              <a:buFont typeface="Arial" panose="020B0604020202020204" pitchFamily="34" charset="0"/>
              <a:buChar char="•"/>
            </a:pPr>
            <a:r>
              <a:rPr lang="en-US" dirty="0"/>
              <a:t>Think of improvements such as Twin Peaks Road and interchange on the northern end or the Houghton Road corridor improvements on the east side. </a:t>
            </a:r>
          </a:p>
          <a:p>
            <a:pPr marL="628650" lvl="1" indent="-171450">
              <a:buFont typeface="Arial" panose="020B0604020202020204" pitchFamily="34" charset="0"/>
              <a:buChar char="•"/>
            </a:pPr>
            <a:r>
              <a:rPr lang="en-US" dirty="0"/>
              <a:t>These projects resulted in new businesses coming to the area and opening along those routes to improve your quality of life through improved access to services and creation of new jobs.</a:t>
            </a:r>
          </a:p>
          <a:p>
            <a:pPr marL="628650" lvl="1" indent="-171450">
              <a:buFont typeface="Arial" panose="020B0604020202020204" pitchFamily="34" charset="0"/>
              <a:buChar char="•"/>
            </a:pPr>
            <a:r>
              <a:rPr lang="en-US" dirty="0"/>
              <a:t>About 40,000 permanent jobs according to the study</a:t>
            </a:r>
          </a:p>
        </p:txBody>
      </p:sp>
      <p:sp>
        <p:nvSpPr>
          <p:cNvPr id="4" name="Slide Number Placeholder 3">
            <a:extLst>
              <a:ext uri="{FF2B5EF4-FFF2-40B4-BE49-F238E27FC236}">
                <a16:creationId xmlns:a16="http://schemas.microsoft.com/office/drawing/2014/main" id="{ABEB7652-2F19-EC1A-E13D-A6CAE87C7EF4}"/>
              </a:ext>
            </a:extLst>
          </p:cNvPr>
          <p:cNvSpPr>
            <a:spLocks noGrp="1"/>
          </p:cNvSpPr>
          <p:nvPr>
            <p:ph type="sldNum" sz="quarter" idx="5"/>
          </p:nvPr>
        </p:nvSpPr>
        <p:spPr/>
        <p:txBody>
          <a:bodyPr/>
          <a:lstStyle/>
          <a:p>
            <a:fld id="{C9048D85-5C2B-4E41-B5E4-5A11A80E2725}" type="slidenum">
              <a:rPr lang="en-US" smtClean="0"/>
              <a:t>8</a:t>
            </a:fld>
            <a:endParaRPr lang="en-US"/>
          </a:p>
        </p:txBody>
      </p:sp>
    </p:spTree>
    <p:extLst>
      <p:ext uri="{BB962C8B-B14F-4D97-AF65-F5344CB8AC3E}">
        <p14:creationId xmlns:p14="http://schemas.microsoft.com/office/powerpoint/2010/main" val="254047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dirty="0"/>
              <a:t>WITH CURRENT RTA ENDING IN MID-2026, IT’S TIME TO CONSIDER A NEW PLAN</a:t>
            </a:r>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You may know that back in the fall, the RTA Board approved a draft plan for public review and feedback.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The draft plan was developed over the course of about 6 years, with input from a citizens’ advisory committee and jurisdiction input through a technical advisory committee.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The RTA Board has been continuously seeking public feedback on final plan development efforts—we’ll look at that process more closely in just a minute.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Once they approve a final plan and set an election date, the power goes to Pima County voters, who will have an opportunity to consider the extension of the 20-year sales tax and a new plan at the ballot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While the tax, if approved, would be new for another 20 years, you will not see a tax increase. Instead, the funding would allow a seamless transition of regional transportation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latin typeface="Myriad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350" dirty="0"/>
          </a:p>
          <a:p>
            <a:endParaRPr lang="en-US" dirty="0"/>
          </a:p>
        </p:txBody>
      </p:sp>
      <p:sp>
        <p:nvSpPr>
          <p:cNvPr id="4" name="Slide Number Placeholder 3"/>
          <p:cNvSpPr>
            <a:spLocks noGrp="1"/>
          </p:cNvSpPr>
          <p:nvPr>
            <p:ph type="sldNum" sz="quarter" idx="5"/>
          </p:nvPr>
        </p:nvSpPr>
        <p:spPr/>
        <p:txBody>
          <a:bodyPr/>
          <a:lstStyle/>
          <a:p>
            <a:fld id="{C9048D85-5C2B-4E41-B5E4-5A11A80E2725}" type="slidenum">
              <a:rPr lang="en-US" smtClean="0"/>
              <a:t>9</a:t>
            </a:fld>
            <a:endParaRPr lang="en-US"/>
          </a:p>
        </p:txBody>
      </p:sp>
    </p:spTree>
    <p:extLst>
      <p:ext uri="{BB962C8B-B14F-4D97-AF65-F5344CB8AC3E}">
        <p14:creationId xmlns:p14="http://schemas.microsoft.com/office/powerpoint/2010/main" val="364107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6A416B-9671-42B2-9149-A1434A5FD2D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24654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6A416B-9671-42B2-9149-A1434A5FD2D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246860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6A416B-9671-42B2-9149-A1434A5FD2D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18065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348894"/>
            <a:ext cx="12188825" cy="4509109"/>
          </a:xfrm>
        </p:spPr>
        <p:txBody>
          <a:bodyPr/>
          <a:lstStyle/>
          <a:p>
            <a:endParaRPr lang="en-US"/>
          </a:p>
        </p:txBody>
      </p:sp>
      <p:sp>
        <p:nvSpPr>
          <p:cNvPr id="7"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Tree>
    <p:extLst>
      <p:ext uri="{BB962C8B-B14F-4D97-AF65-F5344CB8AC3E}">
        <p14:creationId xmlns:p14="http://schemas.microsoft.com/office/powerpoint/2010/main" val="34431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6272495" y="381000"/>
            <a:ext cx="9141619" cy="864734"/>
          </a:xfrm>
        </p:spPr>
        <p:txBody>
          <a:bodyPr anchor="b">
            <a:normAutofit/>
          </a:bodyPr>
          <a:lstStyle>
            <a:lvl1pPr algn="l">
              <a:lnSpc>
                <a:spcPct val="100000"/>
              </a:lnSpc>
              <a:defRPr sz="4799">
                <a:solidFill>
                  <a:schemeClr val="tx1"/>
                </a:solidFill>
              </a:defRPr>
            </a:lvl1pPr>
          </a:lstStyle>
          <a:p>
            <a:r>
              <a:rPr lang="en-US"/>
              <a:t>Click to edit Master title style</a:t>
            </a:r>
          </a:p>
        </p:txBody>
      </p:sp>
      <p:sp>
        <p:nvSpPr>
          <p:cNvPr id="3" name="Picture Placeholder 2"/>
          <p:cNvSpPr>
            <a:spLocks noGrp="1"/>
          </p:cNvSpPr>
          <p:nvPr>
            <p:ph type="pic" sz="quarter" idx="10"/>
          </p:nvPr>
        </p:nvSpPr>
        <p:spPr>
          <a:xfrm>
            <a:off x="1" y="1"/>
            <a:ext cx="6094413" cy="6858000"/>
          </a:xfrm>
        </p:spPr>
        <p:txBody>
          <a:bodyPr/>
          <a:lstStyle/>
          <a:p>
            <a:endParaRPr lang="en-US"/>
          </a:p>
        </p:txBody>
      </p:sp>
    </p:spTree>
    <p:extLst>
      <p:ext uri="{BB962C8B-B14F-4D97-AF65-F5344CB8AC3E}">
        <p14:creationId xmlns:p14="http://schemas.microsoft.com/office/powerpoint/2010/main" val="143741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240">
          <p15:clr>
            <a:srgbClr val="FBAE40"/>
          </p15:clr>
        </p15:guide>
        <p15:guide id="4" orient="horz" pos="4080">
          <p15:clr>
            <a:srgbClr val="FBAE40"/>
          </p15:clr>
        </p15:guide>
        <p15:guide id="5" pos="192">
          <p15:clr>
            <a:srgbClr val="FBAE40"/>
          </p15:clr>
        </p15:guide>
        <p15:guide id="6" pos="748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9C6DA5BF-BCCD-40F8-A712-A58B76CEFA7D}"/>
              </a:ext>
            </a:extLst>
          </p:cNvPr>
          <p:cNvSpPr>
            <a:spLocks noGrp="1"/>
          </p:cNvSpPr>
          <p:nvPr>
            <p:ph type="pic" sz="quarter" idx="11"/>
          </p:nvPr>
        </p:nvSpPr>
        <p:spPr>
          <a:xfrm>
            <a:off x="-2" y="1520830"/>
            <a:ext cx="6094413" cy="5018314"/>
          </a:xfrm>
        </p:spPr>
        <p:txBody>
          <a:bodyPr/>
          <a:lstStyle/>
          <a:p>
            <a:endParaRPr lang="en-US"/>
          </a:p>
        </p:txBody>
      </p:sp>
      <p:sp>
        <p:nvSpPr>
          <p:cNvPr id="9"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Tree>
    <p:extLst>
      <p:ext uri="{BB962C8B-B14F-4D97-AF65-F5344CB8AC3E}">
        <p14:creationId xmlns:p14="http://schemas.microsoft.com/office/powerpoint/2010/main" val="254985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Tree>
    <p:extLst>
      <p:ext uri="{BB962C8B-B14F-4D97-AF65-F5344CB8AC3E}">
        <p14:creationId xmlns:p14="http://schemas.microsoft.com/office/powerpoint/2010/main" val="118462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8" name="Rectangle 7">
            <a:extLst>
              <a:ext uri="{FF2B5EF4-FFF2-40B4-BE49-F238E27FC236}">
                <a16:creationId xmlns:a16="http://schemas.microsoft.com/office/drawing/2014/main" id="{25AEFF00-D968-43A5-BAD0-154E7E4CA766}"/>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7E3DDC28-126C-4F94-90A3-070ACF33F06D}"/>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E83F76-61F2-47D9-8140-B9D24023CC5B}"/>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6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8" name="Rectangle 7">
            <a:extLst>
              <a:ext uri="{FF2B5EF4-FFF2-40B4-BE49-F238E27FC236}">
                <a16:creationId xmlns:a16="http://schemas.microsoft.com/office/drawing/2014/main" id="{25AEFF00-D968-43A5-BAD0-154E7E4CA766}"/>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7E3DDC28-126C-4F94-90A3-070ACF33F06D}"/>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E83F76-61F2-47D9-8140-B9D24023CC5B}"/>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36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8" name="Rectangle 7">
            <a:extLst>
              <a:ext uri="{FF2B5EF4-FFF2-40B4-BE49-F238E27FC236}">
                <a16:creationId xmlns:a16="http://schemas.microsoft.com/office/drawing/2014/main" id="{25AEFF00-D968-43A5-BAD0-154E7E4CA766}"/>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7E3DDC28-126C-4F94-90A3-070ACF33F06D}"/>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E83F76-61F2-47D9-8140-B9D24023CC5B}"/>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60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11" name="Rectangle 10">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65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6A416B-9671-42B2-9149-A1434A5FD2D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23278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8" name="Rectangle 7">
            <a:extLst>
              <a:ext uri="{FF2B5EF4-FFF2-40B4-BE49-F238E27FC236}">
                <a16:creationId xmlns:a16="http://schemas.microsoft.com/office/drawing/2014/main" id="{25AEFF00-D968-43A5-BAD0-154E7E4CA766}"/>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7E3DDC28-126C-4F94-90A3-070ACF33F06D}"/>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E83F76-61F2-47D9-8140-B9D24023CC5B}"/>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6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11" name="Rectangle 10">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86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11" name="Rectangle 10">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64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8" name="Rectangle 7">
            <a:extLst>
              <a:ext uri="{FF2B5EF4-FFF2-40B4-BE49-F238E27FC236}">
                <a16:creationId xmlns:a16="http://schemas.microsoft.com/office/drawing/2014/main" id="{25AEFF00-D968-43A5-BAD0-154E7E4CA766}"/>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7E3DDC28-126C-4F94-90A3-070ACF33F06D}"/>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E83F76-61F2-47D9-8140-B9D24023CC5B}"/>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2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11" name="Rectangle 10">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38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304722" y="381000"/>
            <a:ext cx="9141619" cy="864734"/>
          </a:xfrm>
        </p:spPr>
        <p:txBody>
          <a:bodyPr anchor="b">
            <a:normAutofit/>
          </a:bodyPr>
          <a:lstStyle>
            <a:lvl1pPr algn="l">
              <a:lnSpc>
                <a:spcPct val="100000"/>
              </a:lnSpc>
              <a:defRPr sz="4799">
                <a:solidFill>
                  <a:schemeClr val="tx1"/>
                </a:solidFill>
              </a:defRPr>
            </a:lvl1pPr>
          </a:lstStyle>
          <a:p>
            <a:r>
              <a:rPr lang="en-US"/>
              <a:t>Click to edit Master title style</a:t>
            </a:r>
          </a:p>
        </p:txBody>
      </p:sp>
      <p:sp>
        <p:nvSpPr>
          <p:cNvPr id="8" name="Rectangle 7"/>
          <p:cNvSpPr/>
          <p:nvPr userDrawn="1"/>
        </p:nvSpPr>
        <p:spPr>
          <a:xfrm>
            <a:off x="39848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a:p>
        </p:txBody>
      </p:sp>
      <p:sp>
        <p:nvSpPr>
          <p:cNvPr id="3" name="Picture Placeholder 2"/>
          <p:cNvSpPr>
            <a:spLocks noGrp="1"/>
          </p:cNvSpPr>
          <p:nvPr>
            <p:ph type="pic" sz="quarter" idx="10"/>
          </p:nvPr>
        </p:nvSpPr>
        <p:spPr>
          <a:xfrm>
            <a:off x="6838756" y="1197854"/>
            <a:ext cx="6394473" cy="3986207"/>
          </a:xfrm>
        </p:spPr>
        <p:txBody>
          <a:bodyPr/>
          <a:lstStyle/>
          <a:p>
            <a:endParaRPr lang="en-US"/>
          </a:p>
        </p:txBody>
      </p:sp>
    </p:spTree>
    <p:extLst>
      <p:ext uri="{BB962C8B-B14F-4D97-AF65-F5344CB8AC3E}">
        <p14:creationId xmlns:p14="http://schemas.microsoft.com/office/powerpoint/2010/main" val="16933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5"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0"/>
          </p:nvPr>
        </p:nvSpPr>
        <p:spPr>
          <a:xfrm>
            <a:off x="6042039" y="1773238"/>
            <a:ext cx="5138987" cy="3078162"/>
          </a:xfrm>
        </p:spPr>
        <p:txBody>
          <a:bodyPr/>
          <a:lstStyle/>
          <a:p>
            <a:endParaRPr lang="en-US"/>
          </a:p>
        </p:txBody>
      </p:sp>
    </p:spTree>
    <p:extLst>
      <p:ext uri="{BB962C8B-B14F-4D97-AF65-F5344CB8AC3E}">
        <p14:creationId xmlns:p14="http://schemas.microsoft.com/office/powerpoint/2010/main" val="306426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5"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5"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65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11" name="Rectangle 10">
            <a:extLst>
              <a:ext uri="{FF2B5EF4-FFF2-40B4-BE49-F238E27FC236}">
                <a16:creationId xmlns:a16="http://schemas.microsoft.com/office/drawing/2014/main" id="{E191FF58-E5AC-4B7F-A0FF-F8738FF0C0EA}"/>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F6D1E616-BC1B-4A1F-9E1C-F9B2CAB75BCE}"/>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678CCE-52F9-47F3-A614-F26A0041E967}"/>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0"/>
          </p:nvPr>
        </p:nvSpPr>
        <p:spPr>
          <a:xfrm>
            <a:off x="510398" y="2480765"/>
            <a:ext cx="1724222" cy="3186261"/>
          </a:xfrm>
        </p:spPr>
        <p:txBody>
          <a:bodyPr/>
          <a:lstStyle/>
          <a:p>
            <a:endParaRPr lang="en-US"/>
          </a:p>
        </p:txBody>
      </p:sp>
      <p:sp>
        <p:nvSpPr>
          <p:cNvPr id="10" name="Picture Placeholder 2"/>
          <p:cNvSpPr>
            <a:spLocks noGrp="1"/>
          </p:cNvSpPr>
          <p:nvPr>
            <p:ph type="pic" sz="quarter" idx="11"/>
          </p:nvPr>
        </p:nvSpPr>
        <p:spPr>
          <a:xfrm>
            <a:off x="2340055" y="2157984"/>
            <a:ext cx="2074810" cy="3796374"/>
          </a:xfrm>
        </p:spPr>
        <p:txBody>
          <a:bodyPr/>
          <a:lstStyle/>
          <a:p>
            <a:endParaRPr lang="en-US"/>
          </a:p>
        </p:txBody>
      </p:sp>
    </p:spTree>
    <p:extLst>
      <p:ext uri="{BB962C8B-B14F-4D97-AF65-F5344CB8AC3E}">
        <p14:creationId xmlns:p14="http://schemas.microsoft.com/office/powerpoint/2010/main" val="247593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6A416B-9671-42B2-9149-A1434A5FD2D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68982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11" name="Rectangle 10">
            <a:extLst>
              <a:ext uri="{FF2B5EF4-FFF2-40B4-BE49-F238E27FC236}">
                <a16:creationId xmlns:a16="http://schemas.microsoft.com/office/drawing/2014/main" id="{25AEFF00-D968-43A5-BAD0-154E7E4CA766}"/>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7E3DDC28-126C-4F94-90A3-070ACF33F06D}"/>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E83F76-61F2-47D9-8140-B9D24023CC5B}"/>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4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1523603" y="381000"/>
            <a:ext cx="9141619" cy="864734"/>
          </a:xfrm>
        </p:spPr>
        <p:txBody>
          <a:bodyPr anchor="b">
            <a:normAutofit/>
          </a:bodyPr>
          <a:lstStyle>
            <a:lvl1pPr algn="ctr">
              <a:lnSpc>
                <a:spcPct val="100000"/>
              </a:lnSpc>
              <a:defRPr sz="4799">
                <a:solidFill>
                  <a:schemeClr val="tx1"/>
                </a:solidFill>
              </a:defRPr>
            </a:lvl1pPr>
          </a:lstStyle>
          <a:p>
            <a:r>
              <a:rPr lang="en-US"/>
              <a:t>Click to edit Master title style</a:t>
            </a:r>
          </a:p>
        </p:txBody>
      </p:sp>
      <p:sp>
        <p:nvSpPr>
          <p:cNvPr id="8" name="Rectangle 7">
            <a:extLst>
              <a:ext uri="{FF2B5EF4-FFF2-40B4-BE49-F238E27FC236}">
                <a16:creationId xmlns:a16="http://schemas.microsoft.com/office/drawing/2014/main" id="{25AEFF00-D968-43A5-BAD0-154E7E4CA766}"/>
              </a:ext>
            </a:extLst>
          </p:cNvPr>
          <p:cNvSpPr/>
          <p:nvPr userDrawn="1"/>
        </p:nvSpPr>
        <p:spPr>
          <a:xfrm>
            <a:off x="5809442" y="1227347"/>
            <a:ext cx="569942"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7E3DDC28-126C-4F94-90A3-070ACF33F06D}"/>
              </a:ext>
            </a:extLst>
          </p:cNvPr>
          <p:cNvCxnSpPr/>
          <p:nvPr userDrawn="1"/>
        </p:nvCxnSpPr>
        <p:spPr>
          <a:xfrm>
            <a:off x="6379385"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E83F76-61F2-47D9-8140-B9D24023CC5B}"/>
              </a:ext>
            </a:extLst>
          </p:cNvPr>
          <p:cNvCxnSpPr/>
          <p:nvPr userDrawn="1"/>
        </p:nvCxnSpPr>
        <p:spPr>
          <a:xfrm>
            <a:off x="5093189" y="1245347"/>
            <a:ext cx="716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0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extLst>
    <p:ext uri="{DCECCB84-F9BA-43D5-87BE-67443E8EF086}">
      <p15:sldGuideLst xmlns:p15="http://schemas.microsoft.com/office/powerpoint/2012/main">
        <p15:guide id="1" orient="horz" pos="2160" userDrawn="1">
          <p15:clr>
            <a:srgbClr val="FBAE40"/>
          </p15:clr>
        </p15:guide>
        <p15:guide id="3" pos="383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12188825" cy="6858000"/>
          </a:xfrm>
          <a:prstGeom prst="rect">
            <a:avLst/>
          </a:prstGeom>
        </p:spPr>
        <p:txBody>
          <a:bodyPr/>
          <a:lstStyle/>
          <a:p>
            <a:endParaRPr lang="en-US"/>
          </a:p>
        </p:txBody>
      </p:sp>
      <p:sp>
        <p:nvSpPr>
          <p:cNvPr id="2" name="Title 1"/>
          <p:cNvSpPr>
            <a:spLocks noGrp="1"/>
          </p:cNvSpPr>
          <p:nvPr userDrawn="1">
            <p:ph type="ctrTitle"/>
          </p:nvPr>
        </p:nvSpPr>
        <p:spPr>
          <a:xfrm>
            <a:off x="1523603" y="2782971"/>
            <a:ext cx="9141619" cy="864734"/>
          </a:xfrm>
        </p:spPr>
        <p:txBody>
          <a:bodyPr anchor="b">
            <a:normAutofit/>
          </a:bodyPr>
          <a:lstStyle>
            <a:lvl1pPr algn="ctr">
              <a:lnSpc>
                <a:spcPct val="100000"/>
              </a:lnSpc>
              <a:defRPr sz="4799">
                <a:solidFill>
                  <a:schemeClr val="bg2"/>
                </a:solidFill>
              </a:defRPr>
            </a:lvl1pPr>
          </a:lstStyle>
          <a:p>
            <a:r>
              <a:rPr lang="en-US"/>
              <a:t>Click to edit Master title style</a:t>
            </a:r>
          </a:p>
        </p:txBody>
      </p:sp>
    </p:spTree>
    <p:extLst>
      <p:ext uri="{BB962C8B-B14F-4D97-AF65-F5344CB8AC3E}">
        <p14:creationId xmlns:p14="http://schemas.microsoft.com/office/powerpoint/2010/main" val="6436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6A416B-9671-42B2-9149-A1434A5FD2D2}"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418409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6A416B-9671-42B2-9149-A1434A5FD2D2}"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158669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6A416B-9671-42B2-9149-A1434A5FD2D2}"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341691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A416B-9671-42B2-9149-A1434A5FD2D2}"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242009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6A416B-9671-42B2-9149-A1434A5FD2D2}"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4904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6A416B-9671-42B2-9149-A1434A5FD2D2}"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491E8-BC5A-40CC-944A-C2F6EEDF943B}" type="slidenum">
              <a:rPr lang="en-US" smtClean="0"/>
              <a:t>‹#›</a:t>
            </a:fld>
            <a:endParaRPr lang="en-US"/>
          </a:p>
        </p:txBody>
      </p:sp>
    </p:spTree>
    <p:extLst>
      <p:ext uri="{BB962C8B-B14F-4D97-AF65-F5344CB8AC3E}">
        <p14:creationId xmlns:p14="http://schemas.microsoft.com/office/powerpoint/2010/main" val="343552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A416B-9671-42B2-9149-A1434A5FD2D2}" type="datetimeFigureOut">
              <a:rPr lang="en-US" smtClean="0"/>
              <a:t>4/10/2025</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491E8-BC5A-40CC-944A-C2F6EEDF943B}" type="slidenum">
              <a:rPr lang="en-US" smtClean="0"/>
              <a:t>‹#›</a:t>
            </a:fld>
            <a:endParaRPr lang="en-US"/>
          </a:p>
        </p:txBody>
      </p:sp>
    </p:spTree>
    <p:extLst>
      <p:ext uri="{BB962C8B-B14F-4D97-AF65-F5344CB8AC3E}">
        <p14:creationId xmlns:p14="http://schemas.microsoft.com/office/powerpoint/2010/main" val="379971222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5" r:id="rId12"/>
    <p:sldLayoutId id="2147483746" r:id="rId13"/>
    <p:sldLayoutId id="2147483751" r:id="rId14"/>
    <p:sldLayoutId id="2147483752" r:id="rId15"/>
    <p:sldLayoutId id="2147483657" r:id="rId16"/>
    <p:sldLayoutId id="2147483658" r:id="rId17"/>
    <p:sldLayoutId id="2147483690" r:id="rId18"/>
    <p:sldLayoutId id="2147483673" r:id="rId19"/>
    <p:sldLayoutId id="2147483684" r:id="rId20"/>
    <p:sldLayoutId id="2147483666" r:id="rId21"/>
    <p:sldLayoutId id="2147483671" r:id="rId22"/>
    <p:sldLayoutId id="2147483672" r:id="rId23"/>
    <p:sldLayoutId id="2147483679" r:id="rId24"/>
    <p:sldLayoutId id="2147483677" r:id="rId25"/>
    <p:sldLayoutId id="2147483689" r:id="rId26"/>
    <p:sldLayoutId id="2147483685" r:id="rId27"/>
    <p:sldLayoutId id="2147483683" r:id="rId28"/>
    <p:sldLayoutId id="2147483662" r:id="rId29"/>
    <p:sldLayoutId id="2147483692" r:id="rId30"/>
    <p:sldLayoutId id="2147483693" r:id="rId31"/>
    <p:sldLayoutId id="214748375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5.png"/><Relationship Id="rId3" Type="http://schemas.openxmlformats.org/officeDocument/2006/relationships/image" Target="../media/image7.png"/><Relationship Id="rId21" Type="http://schemas.openxmlformats.org/officeDocument/2006/relationships/image" Target="../media/image88.sv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notesSlide" Target="../notesSlides/notesSlide10.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23" Type="http://schemas.openxmlformats.org/officeDocument/2006/relationships/image" Target="../media/image90.svg"/><Relationship Id="rId10" Type="http://schemas.openxmlformats.org/officeDocument/2006/relationships/image" Target="../media/image77.png"/><Relationship Id="rId19" Type="http://schemas.openxmlformats.org/officeDocument/2006/relationships/image" Target="../media/image86.sv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 Id="rId22"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9.svg"/><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11.sv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chart" Target="../charts/chart1.xml"/><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7.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43.emf"/><Relationship Id="rId4" Type="http://schemas.openxmlformats.org/officeDocument/2006/relationships/image" Target="../media/image42.emf"/></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7.png"/><Relationship Id="rId3" Type="http://schemas.openxmlformats.org/officeDocument/2006/relationships/image" Target="../media/image44.jpe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notesSlide" Target="../notesSlides/notesSlide7.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jpe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6.sv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sv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BCB5BA-A25E-CFC6-C217-67C205D7E2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36" r="2714" b="27826"/>
          <a:stretch/>
        </p:blipFill>
        <p:spPr>
          <a:xfrm>
            <a:off x="-1" y="-192343"/>
            <a:ext cx="12188826" cy="6150921"/>
          </a:xfrm>
          <a:prstGeom prst="rect">
            <a:avLst/>
          </a:prstGeom>
          <a:blipFill>
            <a:blip r:embed="rId4"/>
            <a:tile tx="0" ty="0" sx="100000" sy="100000" flip="none" algn="tl"/>
          </a:blipFill>
        </p:spPr>
      </p:pic>
      <p:sp>
        <p:nvSpPr>
          <p:cNvPr id="6" name="Rectangle 5">
            <a:extLst>
              <a:ext uri="{FF2B5EF4-FFF2-40B4-BE49-F238E27FC236}">
                <a16:creationId xmlns:a16="http://schemas.microsoft.com/office/drawing/2014/main" id="{BD90CD26-0586-219C-140F-266DAADC5520}"/>
              </a:ext>
            </a:extLst>
          </p:cNvPr>
          <p:cNvSpPr/>
          <p:nvPr/>
        </p:nvSpPr>
        <p:spPr>
          <a:xfrm>
            <a:off x="-2" y="5544156"/>
            <a:ext cx="12188828" cy="1312552"/>
          </a:xfrm>
          <a:prstGeom prst="rect">
            <a:avLst/>
          </a:prstGeom>
          <a:solidFill>
            <a:srgbClr val="00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9485" y="5750560"/>
            <a:ext cx="8204593" cy="830997"/>
          </a:xfrm>
        </p:spPr>
        <p:txBody>
          <a:bodyPr wrap="square">
            <a:spAutoFit/>
          </a:bodyPr>
          <a:lstStyle/>
          <a:p>
            <a:pPr algn="l"/>
            <a:r>
              <a:rPr lang="en-US" sz="2400" dirty="0">
                <a:solidFill>
                  <a:schemeClr val="bg1"/>
                </a:solidFill>
                <a:latin typeface="Myriad Pro" panose="020B0503030403020204" pitchFamily="34" charset="0"/>
              </a:rPr>
              <a:t>RTA Next Presentation| April 10, 2025</a:t>
            </a:r>
            <a:br>
              <a:rPr lang="en-US" sz="2400" dirty="0">
                <a:latin typeface="Myriad Pro" panose="020B0503030403020204" pitchFamily="34" charset="0"/>
              </a:rPr>
            </a:br>
            <a:r>
              <a:rPr lang="en-US" sz="2400" i="1" dirty="0">
                <a:solidFill>
                  <a:schemeClr val="bg1"/>
                </a:solidFill>
                <a:latin typeface="Myriad Pro" panose="020B0503030403020204" pitchFamily="34" charset="0"/>
              </a:rPr>
              <a:t>Jenny Fiore-Magaña | Director, Outreach and Engagement</a:t>
            </a:r>
            <a:endParaRPr lang="en-US" sz="2400" dirty="0">
              <a:solidFill>
                <a:schemeClr val="bg1"/>
              </a:solidFill>
              <a:latin typeface="Myriad Pro" panose="020B0503030403020204" pitchFamily="34" charset="0"/>
              <a:ea typeface="Calibri Light" panose="020F0302020204030204"/>
              <a:cs typeface="Calibri Light" panose="020F0302020204030204"/>
            </a:endParaRPr>
          </a:p>
        </p:txBody>
      </p:sp>
      <p:sp>
        <p:nvSpPr>
          <p:cNvPr id="17" name="Rectangle 16">
            <a:extLst>
              <a:ext uri="{FF2B5EF4-FFF2-40B4-BE49-F238E27FC236}">
                <a16:creationId xmlns:a16="http://schemas.microsoft.com/office/drawing/2014/main" id="{C4D4AACA-46EB-8A63-1D8E-4E2D437FDC27}"/>
              </a:ext>
            </a:extLst>
          </p:cNvPr>
          <p:cNvSpPr/>
          <p:nvPr/>
        </p:nvSpPr>
        <p:spPr>
          <a:xfrm>
            <a:off x="-2" y="-449254"/>
            <a:ext cx="12188825" cy="5262085"/>
          </a:xfrm>
          <a:prstGeom prst="rect">
            <a:avLst/>
          </a:prstGeom>
          <a:gradFill>
            <a:gsLst>
              <a:gs pos="63000">
                <a:schemeClr val="bg1">
                  <a:lumMod val="0"/>
                  <a:lumOff val="100000"/>
                </a:schemeClr>
              </a:gs>
              <a:gs pos="78000">
                <a:schemeClr val="bg1">
                  <a:lumMod val="51000"/>
                  <a:lumOff val="49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63B68DB1-D304-FBA5-9E45-8505508F99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8858" y="211881"/>
            <a:ext cx="4911103" cy="1252168"/>
          </a:xfrm>
          <a:prstGeom prst="rect">
            <a:avLst/>
          </a:prstGeom>
        </p:spPr>
      </p:pic>
      <p:sp>
        <p:nvSpPr>
          <p:cNvPr id="18" name="Title 3">
            <a:extLst>
              <a:ext uri="{FF2B5EF4-FFF2-40B4-BE49-F238E27FC236}">
                <a16:creationId xmlns:a16="http://schemas.microsoft.com/office/drawing/2014/main" id="{161143B6-3846-7F7C-C853-9285AA05EBD4}"/>
              </a:ext>
            </a:extLst>
          </p:cNvPr>
          <p:cNvSpPr txBox="1">
            <a:spLocks/>
          </p:cNvSpPr>
          <p:nvPr/>
        </p:nvSpPr>
        <p:spPr>
          <a:xfrm>
            <a:off x="3051633" y="1957745"/>
            <a:ext cx="5792616" cy="769441"/>
          </a:xfrm>
          <a:prstGeom prst="rect">
            <a:avLst/>
          </a:prstGeom>
        </p:spPr>
        <p:txBody>
          <a:bodyPr vert="horz" wrap="square" lIns="91440" tIns="45720" rIns="91440" bIns="45720" rtlCol="0" anchor="b">
            <a:spAutoFit/>
          </a:bodyPr>
          <a:lstStyle>
            <a:lvl1pPr algn="ctr" defTabSz="914126" rtl="0" eaLnBrk="1" latinLnBrk="0" hangingPunct="1">
              <a:lnSpc>
                <a:spcPct val="100000"/>
              </a:lnSpc>
              <a:spcBef>
                <a:spcPct val="0"/>
              </a:spcBef>
              <a:buNone/>
              <a:defRPr sz="4799" kern="1200">
                <a:solidFill>
                  <a:schemeClr val="bg2"/>
                </a:solidFill>
                <a:latin typeface="+mj-lt"/>
                <a:ea typeface="+mj-ea"/>
                <a:cs typeface="+mj-cs"/>
              </a:defRPr>
            </a:lvl1pPr>
          </a:lstStyle>
          <a:p>
            <a:r>
              <a:rPr lang="en-US" sz="4400">
                <a:solidFill>
                  <a:srgbClr val="002857"/>
                </a:solidFill>
                <a:latin typeface="Myriad Pro" panose="020B0503030403020204" pitchFamily="34" charset="0"/>
              </a:rPr>
              <a:t>IT’S YOUR PLAN</a:t>
            </a:r>
          </a:p>
        </p:txBody>
      </p:sp>
      <p:pic>
        <p:nvPicPr>
          <p:cNvPr id="3" name="Picture 2" descr="A black and white logo&#10;&#10;Description automatically generated">
            <a:extLst>
              <a:ext uri="{FF2B5EF4-FFF2-40B4-BE49-F238E27FC236}">
                <a16:creationId xmlns:a16="http://schemas.microsoft.com/office/drawing/2014/main" id="{BD253929-CB8A-A699-CD70-CF1F04C691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2649" y="5701281"/>
            <a:ext cx="2227647" cy="978574"/>
          </a:xfrm>
          <a:prstGeom prst="rect">
            <a:avLst/>
          </a:prstGeom>
        </p:spPr>
      </p:pic>
      <p:sp>
        <p:nvSpPr>
          <p:cNvPr id="2" name="TextBox 1">
            <a:extLst>
              <a:ext uri="{FF2B5EF4-FFF2-40B4-BE49-F238E27FC236}">
                <a16:creationId xmlns:a16="http://schemas.microsoft.com/office/drawing/2014/main" id="{CA86534E-0F17-B01F-6AD8-69591D1F219F}"/>
              </a:ext>
            </a:extLst>
          </p:cNvPr>
          <p:cNvSpPr txBox="1"/>
          <p:nvPr/>
        </p:nvSpPr>
        <p:spPr>
          <a:xfrm>
            <a:off x="199485" y="5254624"/>
            <a:ext cx="9303309" cy="461665"/>
          </a:xfrm>
          <a:prstGeom prst="rect">
            <a:avLst/>
          </a:prstGeom>
          <a:solidFill>
            <a:schemeClr val="bg1">
              <a:lumMod val="75000"/>
            </a:schemeClr>
          </a:solidFill>
        </p:spPr>
        <p:txBody>
          <a:bodyPr wrap="square" rtlCol="0">
            <a:spAutoFit/>
          </a:bodyPr>
          <a:lstStyle/>
          <a:p>
            <a:r>
              <a:rPr lang="en-US" sz="2400" i="1">
                <a:solidFill>
                  <a:srgbClr val="002857"/>
                </a:solidFill>
                <a:latin typeface="Myriad Pro" panose="020B0503030403020204" pitchFamily="34" charset="0"/>
              </a:rPr>
              <a:t>A draft $2.46 billion regional transportation plan</a:t>
            </a:r>
          </a:p>
        </p:txBody>
      </p:sp>
    </p:spTree>
    <p:extLst>
      <p:ext uri="{BB962C8B-B14F-4D97-AF65-F5344CB8AC3E}">
        <p14:creationId xmlns:p14="http://schemas.microsoft.com/office/powerpoint/2010/main" val="406769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4C7E5-CEC8-8456-B23A-73B75C63C3FE}"/>
            </a:ext>
          </a:extLst>
        </p:cNvPr>
        <p:cNvGrpSpPr/>
        <p:nvPr/>
      </p:nvGrpSpPr>
      <p:grpSpPr>
        <a:xfrm>
          <a:off x="0" y="0"/>
          <a:ext cx="0" cy="0"/>
          <a:chOff x="0" y="0"/>
          <a:chExt cx="0" cy="0"/>
        </a:xfrm>
      </p:grpSpPr>
      <p:sp>
        <p:nvSpPr>
          <p:cNvPr id="2051" name="TextBox 10">
            <a:extLst>
              <a:ext uri="{FF2B5EF4-FFF2-40B4-BE49-F238E27FC236}">
                <a16:creationId xmlns:a16="http://schemas.microsoft.com/office/drawing/2014/main" id="{F1695A71-BF2A-7448-F438-C0B36C5BFDE0}"/>
              </a:ext>
            </a:extLst>
          </p:cNvPr>
          <p:cNvSpPr txBox="1"/>
          <p:nvPr/>
        </p:nvSpPr>
        <p:spPr>
          <a:xfrm>
            <a:off x="337778" y="4784227"/>
            <a:ext cx="965977"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rgbClr val="002857"/>
                </a:solidFill>
              </a:rPr>
              <a:t>2018</a:t>
            </a:r>
          </a:p>
        </p:txBody>
      </p:sp>
      <p:cxnSp>
        <p:nvCxnSpPr>
          <p:cNvPr id="2052" name="Straight Arrow Connector 2051">
            <a:extLst>
              <a:ext uri="{FF2B5EF4-FFF2-40B4-BE49-F238E27FC236}">
                <a16:creationId xmlns:a16="http://schemas.microsoft.com/office/drawing/2014/main" id="{B3B05E0A-4B93-10E7-7655-AE7E3E03BD29}"/>
              </a:ext>
            </a:extLst>
          </p:cNvPr>
          <p:cNvCxnSpPr>
            <a:cxnSpLocks/>
          </p:cNvCxnSpPr>
          <p:nvPr/>
        </p:nvCxnSpPr>
        <p:spPr>
          <a:xfrm flipV="1">
            <a:off x="1177124" y="4985770"/>
            <a:ext cx="9553780" cy="36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3" name="TextBox 21">
            <a:extLst>
              <a:ext uri="{FF2B5EF4-FFF2-40B4-BE49-F238E27FC236}">
                <a16:creationId xmlns:a16="http://schemas.microsoft.com/office/drawing/2014/main" id="{3D0398FD-30F0-D6A7-75DE-AD5DE7573982}"/>
              </a:ext>
            </a:extLst>
          </p:cNvPr>
          <p:cNvSpPr txBox="1"/>
          <p:nvPr/>
        </p:nvSpPr>
        <p:spPr>
          <a:xfrm>
            <a:off x="10732453" y="4784226"/>
            <a:ext cx="96597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rgbClr val="002857"/>
                </a:solidFill>
              </a:rPr>
              <a:t>2025+</a:t>
            </a:r>
          </a:p>
        </p:txBody>
      </p:sp>
      <p:sp>
        <p:nvSpPr>
          <p:cNvPr id="8" name="Rectangle 7">
            <a:extLst>
              <a:ext uri="{FF2B5EF4-FFF2-40B4-BE49-F238E27FC236}">
                <a16:creationId xmlns:a16="http://schemas.microsoft.com/office/drawing/2014/main" id="{98400502-D712-5F36-5D0C-A86089BC0445}"/>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red letters on a black background&#10;&#10;Description automatically generated">
            <a:extLst>
              <a:ext uri="{FF2B5EF4-FFF2-40B4-BE49-F238E27FC236}">
                <a16:creationId xmlns:a16="http://schemas.microsoft.com/office/drawing/2014/main" id="{3A3E446C-8138-6816-0DD8-768467348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4" name="Title 9">
            <a:extLst>
              <a:ext uri="{FF2B5EF4-FFF2-40B4-BE49-F238E27FC236}">
                <a16:creationId xmlns:a16="http://schemas.microsoft.com/office/drawing/2014/main" id="{EA81A2B3-DA6A-CC3E-4FF3-7539E4FC8B27}"/>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fontScale="92500"/>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RTA Next: Draft based on varied inputs</a:t>
            </a:r>
          </a:p>
        </p:txBody>
      </p:sp>
      <p:sp>
        <p:nvSpPr>
          <p:cNvPr id="9" name="TextBox 8">
            <a:extLst>
              <a:ext uri="{FF2B5EF4-FFF2-40B4-BE49-F238E27FC236}">
                <a16:creationId xmlns:a16="http://schemas.microsoft.com/office/drawing/2014/main" id="{6000A1CA-3E8C-5A1D-6455-9C33DB527001}"/>
              </a:ext>
            </a:extLst>
          </p:cNvPr>
          <p:cNvSpPr txBox="1"/>
          <p:nvPr/>
        </p:nvSpPr>
        <p:spPr>
          <a:xfrm>
            <a:off x="350109" y="3450258"/>
            <a:ext cx="1345655" cy="669414"/>
          </a:xfrm>
          <a:prstGeom prst="rect">
            <a:avLst/>
          </a:prstGeom>
          <a:noFill/>
        </p:spPr>
        <p:txBody>
          <a:bodyPr wrap="square" lIns="45720" rIns="45720">
            <a:spAutoFit/>
          </a:bodyPr>
          <a:lstStyle/>
          <a:p>
            <a:pPr algn="ctr">
              <a:lnSpc>
                <a:spcPts val="1500"/>
              </a:lnSpc>
            </a:pPr>
            <a:r>
              <a:rPr lang="en-US" sz="1300" spc="-30">
                <a:solidFill>
                  <a:srgbClr val="002857"/>
                </a:solidFill>
                <a:effectLst/>
                <a:latin typeface="Arial" panose="020B0604020202020204" pitchFamily="34" charset="0"/>
                <a:cs typeface="Arial" panose="020B0604020202020204" pitchFamily="34" charset="0"/>
              </a:rPr>
              <a:t>RTA forms Citizens’ Advisory </a:t>
            </a:r>
            <a:r>
              <a:rPr lang="en-US" sz="1300" spc="-30">
                <a:solidFill>
                  <a:srgbClr val="002857"/>
                </a:solidFill>
                <a:latin typeface="Arial" panose="020B0604020202020204" pitchFamily="34" charset="0"/>
                <a:cs typeface="Arial" panose="020B0604020202020204" pitchFamily="34" charset="0"/>
              </a:rPr>
              <a:t>C</a:t>
            </a:r>
            <a:r>
              <a:rPr lang="en-US" sz="1300" spc="-30">
                <a:solidFill>
                  <a:srgbClr val="002857"/>
                </a:solidFill>
                <a:effectLst/>
                <a:latin typeface="Arial" panose="020B0604020202020204" pitchFamily="34" charset="0"/>
                <a:cs typeface="Arial" panose="020B0604020202020204" pitchFamily="34" charset="0"/>
              </a:rPr>
              <a:t>ommittee (CAC)</a:t>
            </a:r>
            <a:endParaRPr lang="en-US" sz="1300" spc="-30">
              <a:solidFill>
                <a:srgbClr val="002857"/>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5CD2B4E9-7C02-9CED-6461-E16AADB89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307" y="2409265"/>
            <a:ext cx="1794817" cy="2116666"/>
          </a:xfrm>
          <a:prstGeom prst="rect">
            <a:avLst/>
          </a:prstGeom>
        </p:spPr>
      </p:pic>
      <p:pic>
        <p:nvPicPr>
          <p:cNvPr id="12" name="Graphic 11">
            <a:extLst>
              <a:ext uri="{FF2B5EF4-FFF2-40B4-BE49-F238E27FC236}">
                <a16:creationId xmlns:a16="http://schemas.microsoft.com/office/drawing/2014/main" id="{B41CB2BD-C967-4EB5-78F5-25866B454A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9299" y="2366932"/>
            <a:ext cx="1842680" cy="2201333"/>
          </a:xfrm>
          <a:prstGeom prst="rect">
            <a:avLst/>
          </a:prstGeom>
        </p:spPr>
      </p:pic>
      <p:pic>
        <p:nvPicPr>
          <p:cNvPr id="13" name="Graphic 12">
            <a:extLst>
              <a:ext uri="{FF2B5EF4-FFF2-40B4-BE49-F238E27FC236}">
                <a16:creationId xmlns:a16="http://schemas.microsoft.com/office/drawing/2014/main" id="{C24E87C2-ED33-C35B-E4B5-A9644837E9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67153" y="2366932"/>
            <a:ext cx="1842680" cy="2201333"/>
          </a:xfrm>
          <a:prstGeom prst="rect">
            <a:avLst/>
          </a:prstGeom>
        </p:spPr>
      </p:pic>
      <p:pic>
        <p:nvPicPr>
          <p:cNvPr id="14" name="Graphic 13">
            <a:extLst>
              <a:ext uri="{FF2B5EF4-FFF2-40B4-BE49-F238E27FC236}">
                <a16:creationId xmlns:a16="http://schemas.microsoft.com/office/drawing/2014/main" id="{A319FAF0-1F85-F292-0853-0BBBDAB9E1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5006" y="2366932"/>
            <a:ext cx="1842680" cy="2201333"/>
          </a:xfrm>
          <a:prstGeom prst="rect">
            <a:avLst/>
          </a:prstGeom>
        </p:spPr>
      </p:pic>
      <p:pic>
        <p:nvPicPr>
          <p:cNvPr id="15" name="Graphic 14">
            <a:extLst>
              <a:ext uri="{FF2B5EF4-FFF2-40B4-BE49-F238E27FC236}">
                <a16:creationId xmlns:a16="http://schemas.microsoft.com/office/drawing/2014/main" id="{EBF65EC0-3143-05EB-2763-24C90174AE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82860" y="2366932"/>
            <a:ext cx="1842680" cy="2201333"/>
          </a:xfrm>
          <a:prstGeom prst="rect">
            <a:avLst/>
          </a:prstGeom>
        </p:spPr>
      </p:pic>
      <p:pic>
        <p:nvPicPr>
          <p:cNvPr id="17" name="Graphic 16">
            <a:extLst>
              <a:ext uri="{FF2B5EF4-FFF2-40B4-BE49-F238E27FC236}">
                <a16:creationId xmlns:a16="http://schemas.microsoft.com/office/drawing/2014/main" id="{40936E00-A02A-F4D6-EDA0-1E6DB7B0B9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0714" y="2366932"/>
            <a:ext cx="1842680" cy="2201333"/>
          </a:xfrm>
          <a:prstGeom prst="rect">
            <a:avLst/>
          </a:prstGeom>
        </p:spPr>
      </p:pic>
      <p:pic>
        <p:nvPicPr>
          <p:cNvPr id="18" name="Graphic 17">
            <a:extLst>
              <a:ext uri="{FF2B5EF4-FFF2-40B4-BE49-F238E27FC236}">
                <a16:creationId xmlns:a16="http://schemas.microsoft.com/office/drawing/2014/main" id="{EAC9F69D-6455-EB1B-5941-D2EC88FE6D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02756" y="2366932"/>
            <a:ext cx="1842680" cy="2201333"/>
          </a:xfrm>
          <a:prstGeom prst="rect">
            <a:avLst/>
          </a:prstGeom>
        </p:spPr>
      </p:pic>
      <p:sp>
        <p:nvSpPr>
          <p:cNvPr id="19" name="TextBox 18">
            <a:extLst>
              <a:ext uri="{FF2B5EF4-FFF2-40B4-BE49-F238E27FC236}">
                <a16:creationId xmlns:a16="http://schemas.microsoft.com/office/drawing/2014/main" id="{21DEC62F-ADC9-ED3B-ABDD-3C5AFE56F703}"/>
              </a:ext>
            </a:extLst>
          </p:cNvPr>
          <p:cNvSpPr txBox="1"/>
          <p:nvPr/>
        </p:nvSpPr>
        <p:spPr>
          <a:xfrm>
            <a:off x="2015067" y="3450258"/>
            <a:ext cx="1290689" cy="669414"/>
          </a:xfrm>
          <a:prstGeom prst="rect">
            <a:avLst/>
          </a:prstGeom>
          <a:noFill/>
        </p:spPr>
        <p:txBody>
          <a:bodyPr wrap="square" lIns="45720" rIns="45720">
            <a:spAutoFit/>
          </a:bodyPr>
          <a:lstStyle/>
          <a:p>
            <a:pPr algn="ctr">
              <a:lnSpc>
                <a:spcPts val="1500"/>
              </a:lnSpc>
            </a:pPr>
            <a:r>
              <a:rPr lang="en-US" sz="1300" spc="-30">
                <a:solidFill>
                  <a:srgbClr val="002857"/>
                </a:solidFill>
                <a:effectLst/>
                <a:latin typeface="Arial" panose="020B0604020202020204" pitchFamily="34" charset="0"/>
                <a:cs typeface="Arial" panose="020B0604020202020204" pitchFamily="34" charset="0"/>
              </a:rPr>
              <a:t>CAC establishes plan goals based on public input </a:t>
            </a:r>
          </a:p>
        </p:txBody>
      </p:sp>
      <p:sp>
        <p:nvSpPr>
          <p:cNvPr id="20" name="TextBox 19">
            <a:extLst>
              <a:ext uri="{FF2B5EF4-FFF2-40B4-BE49-F238E27FC236}">
                <a16:creationId xmlns:a16="http://schemas.microsoft.com/office/drawing/2014/main" id="{7BA9AF5E-7171-3ABB-86E1-95AA4CBB5BC1}"/>
              </a:ext>
            </a:extLst>
          </p:cNvPr>
          <p:cNvSpPr txBox="1"/>
          <p:nvPr/>
        </p:nvSpPr>
        <p:spPr>
          <a:xfrm>
            <a:off x="3653778" y="3450258"/>
            <a:ext cx="1309832" cy="892552"/>
          </a:xfrm>
          <a:prstGeom prst="rect">
            <a:avLst/>
          </a:prstGeom>
          <a:noFill/>
        </p:spPr>
        <p:txBody>
          <a:bodyPr wrap="square" lIns="45720" rIns="45720">
            <a:spAutoFit/>
          </a:bodyPr>
          <a:lstStyle/>
          <a:p>
            <a:pPr algn="ctr">
              <a:lnSpc>
                <a:spcPts val="1500"/>
              </a:lnSpc>
            </a:pPr>
            <a:r>
              <a:rPr lang="en-US" sz="1300" spc="-30">
                <a:solidFill>
                  <a:srgbClr val="002857"/>
                </a:solidFill>
                <a:effectLst/>
                <a:latin typeface="Arial" panose="020B0604020202020204" pitchFamily="34" charset="0"/>
                <a:cs typeface="Arial" panose="020B0604020202020204" pitchFamily="34" charset="0"/>
              </a:rPr>
              <a:t>RTA Board sets budget based on projected sales tax revenues</a:t>
            </a:r>
          </a:p>
        </p:txBody>
      </p:sp>
      <p:sp>
        <p:nvSpPr>
          <p:cNvPr id="21" name="TextBox 20">
            <a:extLst>
              <a:ext uri="{FF2B5EF4-FFF2-40B4-BE49-F238E27FC236}">
                <a16:creationId xmlns:a16="http://schemas.microsoft.com/office/drawing/2014/main" id="{C0896B7F-F534-793B-0704-FC680E7DDD22}"/>
              </a:ext>
            </a:extLst>
          </p:cNvPr>
          <p:cNvSpPr txBox="1"/>
          <p:nvPr/>
        </p:nvSpPr>
        <p:spPr>
          <a:xfrm>
            <a:off x="5322329" y="3450258"/>
            <a:ext cx="1299646" cy="1054135"/>
          </a:xfrm>
          <a:prstGeom prst="rect">
            <a:avLst/>
          </a:prstGeom>
          <a:noFill/>
        </p:spPr>
        <p:txBody>
          <a:bodyPr wrap="square" lIns="45720" rIns="45720">
            <a:spAutoFit/>
          </a:bodyPr>
          <a:lstStyle/>
          <a:p>
            <a:pPr algn="ctr">
              <a:lnSpc>
                <a:spcPts val="1500"/>
              </a:lnSpc>
            </a:pPr>
            <a:r>
              <a:rPr lang="en-US" sz="1300" spc="-30">
                <a:solidFill>
                  <a:srgbClr val="002857"/>
                </a:solidFill>
                <a:effectLst/>
                <a:latin typeface="Arial" panose="020B0604020202020204" pitchFamily="34" charset="0"/>
                <a:cs typeface="Arial" panose="020B0604020202020204" pitchFamily="34" charset="0"/>
              </a:rPr>
              <a:t>CAC participates in drafting the 20-year regional transportation plan</a:t>
            </a:r>
          </a:p>
        </p:txBody>
      </p:sp>
      <p:sp>
        <p:nvSpPr>
          <p:cNvPr id="22" name="TextBox 21">
            <a:extLst>
              <a:ext uri="{FF2B5EF4-FFF2-40B4-BE49-F238E27FC236}">
                <a16:creationId xmlns:a16="http://schemas.microsoft.com/office/drawing/2014/main" id="{46CF8B01-167C-8843-436B-16275FEF8EF6}"/>
              </a:ext>
            </a:extLst>
          </p:cNvPr>
          <p:cNvSpPr txBox="1"/>
          <p:nvPr/>
        </p:nvSpPr>
        <p:spPr>
          <a:xfrm>
            <a:off x="6914062" y="3450258"/>
            <a:ext cx="1434072" cy="669414"/>
          </a:xfrm>
          <a:prstGeom prst="rect">
            <a:avLst/>
          </a:prstGeom>
          <a:noFill/>
        </p:spPr>
        <p:txBody>
          <a:bodyPr wrap="square" lIns="45720" rIns="45720">
            <a:spAutoFit/>
          </a:bodyPr>
          <a:lstStyle/>
          <a:p>
            <a:pPr algn="ctr">
              <a:lnSpc>
                <a:spcPts val="1500"/>
              </a:lnSpc>
            </a:pPr>
            <a:r>
              <a:rPr lang="en-US" sz="1300" spc="-30">
                <a:solidFill>
                  <a:srgbClr val="002857"/>
                </a:solidFill>
                <a:effectLst/>
                <a:latin typeface="Arial" panose="020B0604020202020204" pitchFamily="34" charset="0"/>
                <a:cs typeface="Arial" panose="020B0604020202020204" pitchFamily="34" charset="0"/>
              </a:rPr>
              <a:t>Public provides feedback on the draft plan</a:t>
            </a:r>
          </a:p>
        </p:txBody>
      </p:sp>
      <p:sp>
        <p:nvSpPr>
          <p:cNvPr id="23" name="TextBox 22">
            <a:extLst>
              <a:ext uri="{FF2B5EF4-FFF2-40B4-BE49-F238E27FC236}">
                <a16:creationId xmlns:a16="http://schemas.microsoft.com/office/drawing/2014/main" id="{190D77F9-2DC0-367D-016D-CA3237CFD70F}"/>
              </a:ext>
            </a:extLst>
          </p:cNvPr>
          <p:cNvSpPr txBox="1"/>
          <p:nvPr/>
        </p:nvSpPr>
        <p:spPr>
          <a:xfrm>
            <a:off x="8607397" y="3450258"/>
            <a:ext cx="1366337" cy="669414"/>
          </a:xfrm>
          <a:prstGeom prst="rect">
            <a:avLst/>
          </a:prstGeom>
          <a:noFill/>
        </p:spPr>
        <p:txBody>
          <a:bodyPr wrap="square" lIns="45720" rIns="45720">
            <a:spAutoFit/>
          </a:bodyPr>
          <a:lstStyle/>
          <a:p>
            <a:pPr algn="ctr">
              <a:lnSpc>
                <a:spcPts val="1500"/>
              </a:lnSpc>
            </a:pPr>
            <a:r>
              <a:rPr lang="en-US" sz="1300" spc="-30">
                <a:solidFill>
                  <a:srgbClr val="002857"/>
                </a:solidFill>
                <a:effectLst/>
                <a:latin typeface="Arial" panose="020B0604020202020204" pitchFamily="34" charset="0"/>
                <a:cs typeface="Arial" panose="020B0604020202020204" pitchFamily="34" charset="0"/>
              </a:rPr>
              <a:t>RTA Board reviews, refines, finalizes the plan</a:t>
            </a:r>
          </a:p>
        </p:txBody>
      </p:sp>
      <p:sp>
        <p:nvSpPr>
          <p:cNvPr id="24" name="TextBox 23">
            <a:extLst>
              <a:ext uri="{FF2B5EF4-FFF2-40B4-BE49-F238E27FC236}">
                <a16:creationId xmlns:a16="http://schemas.microsoft.com/office/drawing/2014/main" id="{978AE69D-B131-6C58-3B03-CE688032061A}"/>
              </a:ext>
            </a:extLst>
          </p:cNvPr>
          <p:cNvSpPr txBox="1"/>
          <p:nvPr/>
        </p:nvSpPr>
        <p:spPr>
          <a:xfrm>
            <a:off x="10266863" y="3450258"/>
            <a:ext cx="1374805" cy="861774"/>
          </a:xfrm>
          <a:prstGeom prst="rect">
            <a:avLst/>
          </a:prstGeom>
          <a:noFill/>
        </p:spPr>
        <p:txBody>
          <a:bodyPr wrap="square" lIns="45720" rIns="45720">
            <a:spAutoFit/>
          </a:bodyPr>
          <a:lstStyle/>
          <a:p>
            <a:pPr algn="ctr">
              <a:lnSpc>
                <a:spcPts val="1500"/>
              </a:lnSpc>
            </a:pPr>
            <a:r>
              <a:rPr lang="en-US" sz="1300" spc="-30">
                <a:solidFill>
                  <a:srgbClr val="002857"/>
                </a:solidFill>
                <a:effectLst/>
                <a:latin typeface="Arial" panose="020B0604020202020204" pitchFamily="34" charset="0"/>
                <a:cs typeface="Arial" panose="020B0604020202020204" pitchFamily="34" charset="0"/>
              </a:rPr>
              <a:t>RTA Board calls for election for public vote on final plan </a:t>
            </a:r>
          </a:p>
        </p:txBody>
      </p:sp>
      <p:pic>
        <p:nvPicPr>
          <p:cNvPr id="25" name="Graphic 24">
            <a:extLst>
              <a:ext uri="{FF2B5EF4-FFF2-40B4-BE49-F238E27FC236}">
                <a16:creationId xmlns:a16="http://schemas.microsoft.com/office/drawing/2014/main" id="{B05F8EF4-C025-7CC5-E0E7-BD751D269F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7851" y="2563478"/>
            <a:ext cx="961041" cy="961041"/>
          </a:xfrm>
          <a:prstGeom prst="rect">
            <a:avLst/>
          </a:prstGeom>
        </p:spPr>
      </p:pic>
      <p:pic>
        <p:nvPicPr>
          <p:cNvPr id="26" name="Graphic 25">
            <a:extLst>
              <a:ext uri="{FF2B5EF4-FFF2-40B4-BE49-F238E27FC236}">
                <a16:creationId xmlns:a16="http://schemas.microsoft.com/office/drawing/2014/main" id="{7CBEF688-DF07-B081-FB01-8C8EF1AB3A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58231" y="2459799"/>
            <a:ext cx="1044735" cy="1044735"/>
          </a:xfrm>
          <a:prstGeom prst="rect">
            <a:avLst/>
          </a:prstGeom>
        </p:spPr>
      </p:pic>
      <p:pic>
        <p:nvPicPr>
          <p:cNvPr id="27" name="Graphic 26">
            <a:extLst>
              <a:ext uri="{FF2B5EF4-FFF2-40B4-BE49-F238E27FC236}">
                <a16:creationId xmlns:a16="http://schemas.microsoft.com/office/drawing/2014/main" id="{CE41FE78-09E6-9164-574C-64CF50BE6E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47790" y="2335897"/>
            <a:ext cx="1188622" cy="1188622"/>
          </a:xfrm>
          <a:prstGeom prst="rect">
            <a:avLst/>
          </a:prstGeom>
        </p:spPr>
      </p:pic>
      <p:pic>
        <p:nvPicPr>
          <p:cNvPr id="28" name="Graphic 27">
            <a:extLst>
              <a:ext uri="{FF2B5EF4-FFF2-40B4-BE49-F238E27FC236}">
                <a16:creationId xmlns:a16="http://schemas.microsoft.com/office/drawing/2014/main" id="{F1AB4CED-AC7F-F58D-9924-58FDBDC663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39743" y="2416937"/>
            <a:ext cx="1163886" cy="1163886"/>
          </a:xfrm>
          <a:prstGeom prst="rect">
            <a:avLst/>
          </a:prstGeom>
        </p:spPr>
      </p:pic>
      <p:pic>
        <p:nvPicPr>
          <p:cNvPr id="29" name="Graphic 28">
            <a:extLst>
              <a:ext uri="{FF2B5EF4-FFF2-40B4-BE49-F238E27FC236}">
                <a16:creationId xmlns:a16="http://schemas.microsoft.com/office/drawing/2014/main" id="{4ACDD88C-A21B-6999-35FF-527F3CD2030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685219" y="2366932"/>
            <a:ext cx="1304944" cy="1304944"/>
          </a:xfrm>
          <a:prstGeom prst="rect">
            <a:avLst/>
          </a:prstGeom>
        </p:spPr>
      </p:pic>
      <p:pic>
        <p:nvPicPr>
          <p:cNvPr id="30" name="Graphic 29">
            <a:extLst>
              <a:ext uri="{FF2B5EF4-FFF2-40B4-BE49-F238E27FC236}">
                <a16:creationId xmlns:a16="http://schemas.microsoft.com/office/drawing/2014/main" id="{F9818ACF-8B74-CCDB-DF9A-78CF6869D83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453435" y="2518574"/>
            <a:ext cx="1001659" cy="1001659"/>
          </a:xfrm>
          <a:prstGeom prst="rect">
            <a:avLst/>
          </a:prstGeom>
        </p:spPr>
      </p:pic>
      <p:pic>
        <p:nvPicPr>
          <p:cNvPr id="31" name="Graphic 30">
            <a:extLst>
              <a:ext uri="{FF2B5EF4-FFF2-40B4-BE49-F238E27FC236}">
                <a16:creationId xmlns:a16="http://schemas.microsoft.com/office/drawing/2014/main" id="{CA23462D-75D4-ED6D-3E29-BF4BB57052B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31894" y="2408709"/>
            <a:ext cx="1221388" cy="1221388"/>
          </a:xfrm>
          <a:prstGeom prst="rect">
            <a:avLst/>
          </a:prstGeom>
        </p:spPr>
      </p:pic>
      <p:sp>
        <p:nvSpPr>
          <p:cNvPr id="32" name="TextBox 31">
            <a:extLst>
              <a:ext uri="{FF2B5EF4-FFF2-40B4-BE49-F238E27FC236}">
                <a16:creationId xmlns:a16="http://schemas.microsoft.com/office/drawing/2014/main" id="{1F5ADB00-66A3-2CEF-3340-A59E202B943E}"/>
              </a:ext>
            </a:extLst>
          </p:cNvPr>
          <p:cNvSpPr txBox="1"/>
          <p:nvPr/>
        </p:nvSpPr>
        <p:spPr>
          <a:xfrm>
            <a:off x="7415867" y="1940831"/>
            <a:ext cx="2118426" cy="284693"/>
          </a:xfrm>
          <a:prstGeom prst="rect">
            <a:avLst/>
          </a:prstGeom>
          <a:noFill/>
        </p:spPr>
        <p:txBody>
          <a:bodyPr wrap="square" lIns="45720" rIns="45720">
            <a:spAutoFit/>
          </a:bodyPr>
          <a:lstStyle/>
          <a:p>
            <a:pPr algn="ctr">
              <a:lnSpc>
                <a:spcPts val="1500"/>
              </a:lnSpc>
            </a:pPr>
            <a:r>
              <a:rPr lang="en-US" sz="1400" spc="-30">
                <a:solidFill>
                  <a:srgbClr val="00B050"/>
                </a:solidFill>
                <a:effectLst/>
                <a:latin typeface="Arial" panose="020B0604020202020204" pitchFamily="34" charset="0"/>
                <a:cs typeface="Arial" panose="020B0604020202020204" pitchFamily="34" charset="0"/>
              </a:rPr>
              <a:t>Current Phase</a:t>
            </a:r>
          </a:p>
        </p:txBody>
      </p:sp>
      <p:pic>
        <p:nvPicPr>
          <p:cNvPr id="33" name="Graphic 32">
            <a:extLst>
              <a:ext uri="{FF2B5EF4-FFF2-40B4-BE49-F238E27FC236}">
                <a16:creationId xmlns:a16="http://schemas.microsoft.com/office/drawing/2014/main" id="{59E3B4DD-792A-3659-C1D2-C13D1197107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181385" y="1791065"/>
            <a:ext cx="2642839" cy="526140"/>
          </a:xfrm>
          <a:prstGeom prst="rect">
            <a:avLst/>
          </a:prstGeom>
        </p:spPr>
      </p:pic>
    </p:spTree>
    <p:extLst>
      <p:ext uri="{BB962C8B-B14F-4D97-AF65-F5344CB8AC3E}">
        <p14:creationId xmlns:p14="http://schemas.microsoft.com/office/powerpoint/2010/main" val="21036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CC257-DF8F-0FB4-636B-9D8167F02CA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3A5CE9B-F7F0-66AF-7F1C-A8FB54A43024}"/>
              </a:ext>
            </a:extLst>
          </p:cNvPr>
          <p:cNvSpPr/>
          <p:nvPr/>
        </p:nvSpPr>
        <p:spPr>
          <a:xfrm>
            <a:off x="1585" y="6306110"/>
            <a:ext cx="12185654" cy="552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srgbClr val="FFFFFF"/>
              </a:solidFill>
              <a:latin typeface="Calibri" panose="020F0502020204030204"/>
            </a:endParaRPr>
          </a:p>
        </p:txBody>
      </p:sp>
      <p:pic>
        <p:nvPicPr>
          <p:cNvPr id="17" name="Picture 16" descr="A blue and red letters on a black background&#10;&#10;Description automatically generated">
            <a:extLst>
              <a:ext uri="{FF2B5EF4-FFF2-40B4-BE49-F238E27FC236}">
                <a16:creationId xmlns:a16="http://schemas.microsoft.com/office/drawing/2014/main" id="{15477DB9-8BB4-E538-8D1C-2D0BC1253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5510" y="6286844"/>
            <a:ext cx="2628378" cy="606994"/>
          </a:xfrm>
          <a:prstGeom prst="rect">
            <a:avLst/>
          </a:prstGeom>
        </p:spPr>
      </p:pic>
      <p:pic>
        <p:nvPicPr>
          <p:cNvPr id="6" name="Graphic 5">
            <a:extLst>
              <a:ext uri="{FF2B5EF4-FFF2-40B4-BE49-F238E27FC236}">
                <a16:creationId xmlns:a16="http://schemas.microsoft.com/office/drawing/2014/main" id="{5D94ACA8-B369-D765-02C4-3E700977D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27430" y="1503133"/>
            <a:ext cx="11533963" cy="4805818"/>
          </a:xfrm>
          <a:prstGeom prst="rect">
            <a:avLst/>
          </a:prstGeom>
        </p:spPr>
      </p:pic>
      <p:sp>
        <p:nvSpPr>
          <p:cNvPr id="2" name="Title 9">
            <a:extLst>
              <a:ext uri="{FF2B5EF4-FFF2-40B4-BE49-F238E27FC236}">
                <a16:creationId xmlns:a16="http://schemas.microsoft.com/office/drawing/2014/main" id="{FE86A20E-F95F-2112-D77C-C310AD67E33C}"/>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RTA Next Survey: Outreach at a glance</a:t>
            </a:r>
          </a:p>
        </p:txBody>
      </p:sp>
      <p:sp>
        <p:nvSpPr>
          <p:cNvPr id="4" name="Rectangle 3">
            <a:extLst>
              <a:ext uri="{FF2B5EF4-FFF2-40B4-BE49-F238E27FC236}">
                <a16:creationId xmlns:a16="http://schemas.microsoft.com/office/drawing/2014/main" id="{173315BC-A4EE-218C-D7B8-21D2E6AB4FF3}"/>
              </a:ext>
            </a:extLst>
          </p:cNvPr>
          <p:cNvSpPr/>
          <p:nvPr/>
        </p:nvSpPr>
        <p:spPr>
          <a:xfrm>
            <a:off x="390990" y="5801193"/>
            <a:ext cx="7988512" cy="735382"/>
          </a:xfrm>
          <a:prstGeom prst="rect">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2,300+ respondents (3x participation benchmark)</a:t>
            </a:r>
          </a:p>
        </p:txBody>
      </p:sp>
    </p:spTree>
    <p:extLst>
      <p:ext uri="{BB962C8B-B14F-4D97-AF65-F5344CB8AC3E}">
        <p14:creationId xmlns:p14="http://schemas.microsoft.com/office/powerpoint/2010/main" val="356874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A427AE-9A2C-8A7E-4584-7A833AF04A7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10D36D7-74D6-B0C7-96F5-DAA45D717F81}"/>
              </a:ext>
            </a:extLst>
          </p:cNvPr>
          <p:cNvPicPr>
            <a:picLocks noChangeAspect="1"/>
          </p:cNvPicPr>
          <p:nvPr/>
        </p:nvPicPr>
        <p:blipFill>
          <a:blip r:embed="rId3">
            <a:alphaModFix/>
          </a:blip>
          <a:srcRect b="20282"/>
          <a:stretch/>
        </p:blipFill>
        <p:spPr>
          <a:xfrm>
            <a:off x="8332430" y="4147269"/>
            <a:ext cx="2628378" cy="2054762"/>
          </a:xfrm>
          <a:prstGeom prst="rect">
            <a:avLst/>
          </a:prstGeom>
          <a:ln>
            <a:solidFill>
              <a:schemeClr val="tx1"/>
            </a:solidFill>
          </a:ln>
        </p:spPr>
      </p:pic>
      <p:sp>
        <p:nvSpPr>
          <p:cNvPr id="10" name="Title 9">
            <a:extLst>
              <a:ext uri="{FF2B5EF4-FFF2-40B4-BE49-F238E27FC236}">
                <a16:creationId xmlns:a16="http://schemas.microsoft.com/office/drawing/2014/main" id="{EB98A8BD-D45C-94E7-BD26-7EE9B3A79098}"/>
              </a:ext>
            </a:extLst>
          </p:cNvPr>
          <p:cNvSpPr>
            <a:spLocks noGrp="1"/>
          </p:cNvSpPr>
          <p:nvPr>
            <p:ph type="title"/>
          </p:nvPr>
        </p:nvSpPr>
        <p:spPr>
          <a:xfrm>
            <a:off x="539355" y="245877"/>
            <a:ext cx="8998975" cy="1325218"/>
          </a:xfrm>
        </p:spPr>
        <p:txBody>
          <a:bodyPr>
            <a:normAutofit/>
          </a:bodyPr>
          <a:lstStyle/>
          <a:p>
            <a:r>
              <a:rPr lang="en-US" sz="3999" b="1" dirty="0">
                <a:solidFill>
                  <a:srgbClr val="002857"/>
                </a:solidFill>
                <a:latin typeface="Myriad Pro" panose="020B0503030403020204" pitchFamily="34" charset="0"/>
              </a:rPr>
              <a:t>RTA Next Survey: Participation Benchmarks</a:t>
            </a:r>
            <a:endParaRPr lang="en-US" sz="1999" i="1" dirty="0">
              <a:solidFill>
                <a:srgbClr val="002857"/>
              </a:solidFill>
              <a:latin typeface="Myriad Pro" panose="020B0503030403020204" pitchFamily="34" charset="0"/>
            </a:endParaRPr>
          </a:p>
        </p:txBody>
      </p:sp>
      <p:sp>
        <p:nvSpPr>
          <p:cNvPr id="15" name="Rectangle 14">
            <a:extLst>
              <a:ext uri="{FF2B5EF4-FFF2-40B4-BE49-F238E27FC236}">
                <a16:creationId xmlns:a16="http://schemas.microsoft.com/office/drawing/2014/main" id="{0C16E741-4BC1-1A4F-ADC1-4E5F1F060224}"/>
              </a:ext>
            </a:extLst>
          </p:cNvPr>
          <p:cNvSpPr/>
          <p:nvPr/>
        </p:nvSpPr>
        <p:spPr>
          <a:xfrm>
            <a:off x="1585" y="6306110"/>
            <a:ext cx="12185654" cy="552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dirty="0">
              <a:solidFill>
                <a:srgbClr val="FFFFFF"/>
              </a:solidFill>
              <a:latin typeface="Calibri" panose="020F0502020204030204"/>
            </a:endParaRPr>
          </a:p>
        </p:txBody>
      </p:sp>
      <p:pic>
        <p:nvPicPr>
          <p:cNvPr id="17" name="Picture 16" descr="A blue and red letters on a black background&#10;&#10;Description automatically generated">
            <a:extLst>
              <a:ext uri="{FF2B5EF4-FFF2-40B4-BE49-F238E27FC236}">
                <a16:creationId xmlns:a16="http://schemas.microsoft.com/office/drawing/2014/main" id="{923599E6-460A-51DD-E01A-225AF379F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5510" y="6286844"/>
            <a:ext cx="2628378" cy="606994"/>
          </a:xfrm>
          <a:prstGeom prst="rect">
            <a:avLst/>
          </a:prstGeom>
        </p:spPr>
      </p:pic>
      <p:sp>
        <p:nvSpPr>
          <p:cNvPr id="3" name="Content Placeholder 4">
            <a:extLst>
              <a:ext uri="{FF2B5EF4-FFF2-40B4-BE49-F238E27FC236}">
                <a16:creationId xmlns:a16="http://schemas.microsoft.com/office/drawing/2014/main" id="{FE3BF546-2FC5-61E8-6656-D69D38FDBE38}"/>
              </a:ext>
            </a:extLst>
          </p:cNvPr>
          <p:cNvSpPr>
            <a:spLocks noGrp="1"/>
          </p:cNvSpPr>
          <p:nvPr>
            <p:ph idx="1"/>
          </p:nvPr>
        </p:nvSpPr>
        <p:spPr>
          <a:xfrm>
            <a:off x="577493" y="1541677"/>
            <a:ext cx="11410942" cy="552720"/>
          </a:xfrm>
        </p:spPr>
        <p:txBody>
          <a:bodyPr vert="horz" lIns="91416" tIns="45708" rIns="91416" bIns="45708" rtlCol="0" anchor="t">
            <a:normAutofit fontScale="85000" lnSpcReduction="10000"/>
          </a:bodyPr>
          <a:lstStyle/>
          <a:p>
            <a:pPr marL="0" indent="0">
              <a:buNone/>
            </a:pPr>
            <a:r>
              <a:rPr lang="en-US" sz="2749" dirty="0">
                <a:latin typeface="Myriad Pro" panose="020B0503030403020204" pitchFamily="34" charset="0"/>
              </a:rPr>
              <a:t>More than 2,300 respondents = 0.3% of voters (nearly 3x the benchmark average)</a:t>
            </a:r>
          </a:p>
          <a:p>
            <a:pPr marL="0" indent="0">
              <a:buNone/>
            </a:pPr>
            <a:endParaRPr lang="en-US" dirty="0"/>
          </a:p>
        </p:txBody>
      </p:sp>
      <p:pic>
        <p:nvPicPr>
          <p:cNvPr id="19" name="Picture 18">
            <a:extLst>
              <a:ext uri="{FF2B5EF4-FFF2-40B4-BE49-F238E27FC236}">
                <a16:creationId xmlns:a16="http://schemas.microsoft.com/office/drawing/2014/main" id="{68DFF291-1C6C-406D-026A-C8D26ACF2CE5}"/>
              </a:ext>
            </a:extLst>
          </p:cNvPr>
          <p:cNvPicPr>
            <a:picLocks noChangeAspect="1"/>
          </p:cNvPicPr>
          <p:nvPr/>
        </p:nvPicPr>
        <p:blipFill>
          <a:blip r:embed="rId5">
            <a:alphaModFix/>
          </a:blip>
          <a:srcRect l="1" r="45979"/>
          <a:stretch/>
        </p:blipFill>
        <p:spPr>
          <a:xfrm>
            <a:off x="261964" y="2863270"/>
            <a:ext cx="2685235" cy="2898354"/>
          </a:xfrm>
          <a:prstGeom prst="rect">
            <a:avLst/>
          </a:prstGeom>
          <a:ln>
            <a:solidFill>
              <a:schemeClr val="tx1">
                <a:alpha val="32000"/>
              </a:schemeClr>
            </a:solidFill>
          </a:ln>
        </p:spPr>
      </p:pic>
      <p:pic>
        <p:nvPicPr>
          <p:cNvPr id="16" name="Picture 15">
            <a:extLst>
              <a:ext uri="{FF2B5EF4-FFF2-40B4-BE49-F238E27FC236}">
                <a16:creationId xmlns:a16="http://schemas.microsoft.com/office/drawing/2014/main" id="{7FBF41A1-A02B-1921-A254-B5D01D1C5AAB}"/>
              </a:ext>
            </a:extLst>
          </p:cNvPr>
          <p:cNvPicPr>
            <a:picLocks noChangeAspect="1"/>
          </p:cNvPicPr>
          <p:nvPr/>
        </p:nvPicPr>
        <p:blipFill>
          <a:blip r:embed="rId6">
            <a:alphaModFix/>
          </a:blip>
          <a:srcRect t="-730" r="11318" b="730"/>
          <a:stretch/>
        </p:blipFill>
        <p:spPr>
          <a:xfrm>
            <a:off x="3550706" y="4447138"/>
            <a:ext cx="3741434" cy="1703144"/>
          </a:xfrm>
          <a:prstGeom prst="rect">
            <a:avLst/>
          </a:prstGeom>
        </p:spPr>
      </p:pic>
      <p:pic>
        <p:nvPicPr>
          <p:cNvPr id="21" name="Picture 20">
            <a:extLst>
              <a:ext uri="{FF2B5EF4-FFF2-40B4-BE49-F238E27FC236}">
                <a16:creationId xmlns:a16="http://schemas.microsoft.com/office/drawing/2014/main" id="{3446B3A6-AD5A-C554-EE90-E95E26962670}"/>
              </a:ext>
            </a:extLst>
          </p:cNvPr>
          <p:cNvPicPr>
            <a:picLocks noChangeAspect="1"/>
          </p:cNvPicPr>
          <p:nvPr/>
        </p:nvPicPr>
        <p:blipFill>
          <a:blip r:embed="rId7">
            <a:alphaModFix/>
          </a:blip>
          <a:srcRect t="5387"/>
          <a:stretch/>
        </p:blipFill>
        <p:spPr>
          <a:xfrm>
            <a:off x="3599583" y="2604574"/>
            <a:ext cx="3382155" cy="1648650"/>
          </a:xfrm>
          <a:prstGeom prst="rect">
            <a:avLst/>
          </a:prstGeom>
        </p:spPr>
      </p:pic>
      <p:pic>
        <p:nvPicPr>
          <p:cNvPr id="6" name="Picture 5">
            <a:extLst>
              <a:ext uri="{FF2B5EF4-FFF2-40B4-BE49-F238E27FC236}">
                <a16:creationId xmlns:a16="http://schemas.microsoft.com/office/drawing/2014/main" id="{88AF07DE-0748-1ED8-6FAF-C6025CE5A546}"/>
              </a:ext>
            </a:extLst>
          </p:cNvPr>
          <p:cNvPicPr>
            <a:picLocks noChangeAspect="1"/>
          </p:cNvPicPr>
          <p:nvPr/>
        </p:nvPicPr>
        <p:blipFill>
          <a:blip r:embed="rId8">
            <a:alphaModFix/>
          </a:blip>
          <a:srcRect t="25694" b="30624"/>
          <a:stretch/>
        </p:blipFill>
        <p:spPr>
          <a:xfrm>
            <a:off x="8332431" y="2419842"/>
            <a:ext cx="2628378" cy="1396429"/>
          </a:xfrm>
          <a:prstGeom prst="rect">
            <a:avLst/>
          </a:prstGeom>
        </p:spPr>
      </p:pic>
      <p:grpSp>
        <p:nvGrpSpPr>
          <p:cNvPr id="5" name="Group 4">
            <a:extLst>
              <a:ext uri="{FF2B5EF4-FFF2-40B4-BE49-F238E27FC236}">
                <a16:creationId xmlns:a16="http://schemas.microsoft.com/office/drawing/2014/main" id="{5E26C9C1-6425-BA7C-CFFF-308F5408597C}"/>
              </a:ext>
            </a:extLst>
          </p:cNvPr>
          <p:cNvGrpSpPr/>
          <p:nvPr/>
        </p:nvGrpSpPr>
        <p:grpSpPr>
          <a:xfrm>
            <a:off x="1955357" y="2122525"/>
            <a:ext cx="1386623" cy="1258022"/>
            <a:chOff x="2573548" y="2022364"/>
            <a:chExt cx="1386984" cy="1258350"/>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61516422-EA29-149D-1D26-FD9DFBA41301}"/>
                </a:ext>
              </a:extLst>
            </p:cNvPr>
            <p:cNvSpPr/>
            <p:nvPr/>
          </p:nvSpPr>
          <p:spPr>
            <a:xfrm>
              <a:off x="2573548" y="2022364"/>
              <a:ext cx="1258350" cy="1258350"/>
            </a:xfrm>
            <a:prstGeom prst="ellipse">
              <a:avLst/>
            </a:prstGeom>
            <a:solidFill>
              <a:srgbClr val="002857"/>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Calibri" panose="020F0502020204030204"/>
              </a:endParaRPr>
            </a:p>
          </p:txBody>
        </p:sp>
        <p:sp>
          <p:nvSpPr>
            <p:cNvPr id="27" name="TextBox 26">
              <a:extLst>
                <a:ext uri="{FF2B5EF4-FFF2-40B4-BE49-F238E27FC236}">
                  <a16:creationId xmlns:a16="http://schemas.microsoft.com/office/drawing/2014/main" id="{BDB204AD-88C1-E391-B719-6085E8D0AB76}"/>
                </a:ext>
              </a:extLst>
            </p:cNvPr>
            <p:cNvSpPr txBox="1"/>
            <p:nvPr/>
          </p:nvSpPr>
          <p:spPr>
            <a:xfrm>
              <a:off x="2641483" y="2346524"/>
              <a:ext cx="1319049" cy="646331"/>
            </a:xfrm>
            <a:prstGeom prst="rect">
              <a:avLst/>
            </a:prstGeom>
            <a:noFill/>
          </p:spPr>
          <p:txBody>
            <a:bodyPr wrap="square" rtlCol="0">
              <a:spAutoFit/>
            </a:bodyPr>
            <a:lstStyle/>
            <a:p>
              <a:pPr defTabSz="914126"/>
              <a:r>
                <a:rPr lang="en-US" sz="3599" b="1" dirty="0">
                  <a:solidFill>
                    <a:srgbClr val="FFFFFF"/>
                  </a:solidFill>
                  <a:latin typeface="Calibri" panose="020F0502020204030204"/>
                </a:rPr>
                <a:t>.08 %</a:t>
              </a:r>
            </a:p>
          </p:txBody>
        </p:sp>
      </p:grpSp>
      <p:grpSp>
        <p:nvGrpSpPr>
          <p:cNvPr id="7" name="Group 6">
            <a:extLst>
              <a:ext uri="{FF2B5EF4-FFF2-40B4-BE49-F238E27FC236}">
                <a16:creationId xmlns:a16="http://schemas.microsoft.com/office/drawing/2014/main" id="{F8A98493-580A-9FC9-03D1-D9E67EA4AD63}"/>
              </a:ext>
            </a:extLst>
          </p:cNvPr>
          <p:cNvGrpSpPr/>
          <p:nvPr/>
        </p:nvGrpSpPr>
        <p:grpSpPr>
          <a:xfrm>
            <a:off x="6786656" y="2122525"/>
            <a:ext cx="1386623" cy="1258022"/>
            <a:chOff x="2573548" y="2022364"/>
            <a:chExt cx="1386984" cy="1258350"/>
          </a:xfrm>
          <a:effectLst>
            <a:outerShdw blurRad="50800" dist="38100" dir="2700000" algn="tl" rotWithShape="0">
              <a:prstClr val="black">
                <a:alpha val="40000"/>
              </a:prstClr>
            </a:outerShdw>
          </a:effectLst>
        </p:grpSpPr>
        <p:sp>
          <p:nvSpPr>
            <p:cNvPr id="8" name="Oval 7">
              <a:extLst>
                <a:ext uri="{FF2B5EF4-FFF2-40B4-BE49-F238E27FC236}">
                  <a16:creationId xmlns:a16="http://schemas.microsoft.com/office/drawing/2014/main" id="{8418B427-A4C5-FBA9-B948-342AE9893A3D}"/>
                </a:ext>
              </a:extLst>
            </p:cNvPr>
            <p:cNvSpPr/>
            <p:nvPr/>
          </p:nvSpPr>
          <p:spPr>
            <a:xfrm>
              <a:off x="2573548" y="2022364"/>
              <a:ext cx="1258350" cy="1258350"/>
            </a:xfrm>
            <a:prstGeom prst="ellipse">
              <a:avLst/>
            </a:prstGeom>
            <a:solidFill>
              <a:srgbClr val="002857"/>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latin typeface="Calibri" panose="020F0502020204030204"/>
              </a:endParaRPr>
            </a:p>
          </p:txBody>
        </p:sp>
        <p:sp>
          <p:nvSpPr>
            <p:cNvPr id="9" name="TextBox 8">
              <a:extLst>
                <a:ext uri="{FF2B5EF4-FFF2-40B4-BE49-F238E27FC236}">
                  <a16:creationId xmlns:a16="http://schemas.microsoft.com/office/drawing/2014/main" id="{C2964445-1589-7DA5-EAEA-45803E5824DC}"/>
                </a:ext>
              </a:extLst>
            </p:cNvPr>
            <p:cNvSpPr txBox="1"/>
            <p:nvPr/>
          </p:nvSpPr>
          <p:spPr>
            <a:xfrm>
              <a:off x="2641483" y="2346524"/>
              <a:ext cx="1319049" cy="646331"/>
            </a:xfrm>
            <a:prstGeom prst="rect">
              <a:avLst/>
            </a:prstGeom>
            <a:noFill/>
          </p:spPr>
          <p:txBody>
            <a:bodyPr wrap="square" rtlCol="0">
              <a:spAutoFit/>
            </a:bodyPr>
            <a:lstStyle/>
            <a:p>
              <a:pPr defTabSz="914126"/>
              <a:r>
                <a:rPr lang="en-US" sz="3599" b="1" dirty="0">
                  <a:solidFill>
                    <a:srgbClr val="FFFFFF"/>
                  </a:solidFill>
                  <a:latin typeface="Calibri" panose="020F0502020204030204"/>
                </a:rPr>
                <a:t>.04 %</a:t>
              </a:r>
            </a:p>
          </p:txBody>
        </p:sp>
      </p:grpSp>
      <p:grpSp>
        <p:nvGrpSpPr>
          <p:cNvPr id="12" name="Group 11">
            <a:extLst>
              <a:ext uri="{FF2B5EF4-FFF2-40B4-BE49-F238E27FC236}">
                <a16:creationId xmlns:a16="http://schemas.microsoft.com/office/drawing/2014/main" id="{BBDBA100-8939-90C7-C157-EF4C0D9740A5}"/>
              </a:ext>
            </a:extLst>
          </p:cNvPr>
          <p:cNvGrpSpPr/>
          <p:nvPr/>
        </p:nvGrpSpPr>
        <p:grpSpPr>
          <a:xfrm>
            <a:off x="6786656" y="4111009"/>
            <a:ext cx="1386623" cy="1258022"/>
            <a:chOff x="2573548" y="2022364"/>
            <a:chExt cx="1386984" cy="1258350"/>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3685C8C7-53C3-C7ED-4659-04652370C274}"/>
                </a:ext>
              </a:extLst>
            </p:cNvPr>
            <p:cNvSpPr/>
            <p:nvPr/>
          </p:nvSpPr>
          <p:spPr>
            <a:xfrm>
              <a:off x="2573548" y="2022364"/>
              <a:ext cx="1258350" cy="1258350"/>
            </a:xfrm>
            <a:prstGeom prst="ellipse">
              <a:avLst/>
            </a:prstGeom>
            <a:solidFill>
              <a:srgbClr val="002857"/>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latin typeface="Calibri" panose="020F0502020204030204"/>
              </a:endParaRPr>
            </a:p>
          </p:txBody>
        </p:sp>
        <p:sp>
          <p:nvSpPr>
            <p:cNvPr id="18" name="TextBox 17">
              <a:extLst>
                <a:ext uri="{FF2B5EF4-FFF2-40B4-BE49-F238E27FC236}">
                  <a16:creationId xmlns:a16="http://schemas.microsoft.com/office/drawing/2014/main" id="{180431E6-65B3-D5DF-45F4-8A10C571274B}"/>
                </a:ext>
              </a:extLst>
            </p:cNvPr>
            <p:cNvSpPr txBox="1"/>
            <p:nvPr/>
          </p:nvSpPr>
          <p:spPr>
            <a:xfrm>
              <a:off x="2641483" y="2346524"/>
              <a:ext cx="1319049" cy="646331"/>
            </a:xfrm>
            <a:prstGeom prst="rect">
              <a:avLst/>
            </a:prstGeom>
            <a:noFill/>
          </p:spPr>
          <p:txBody>
            <a:bodyPr wrap="square" rtlCol="0">
              <a:spAutoFit/>
            </a:bodyPr>
            <a:lstStyle/>
            <a:p>
              <a:pPr defTabSz="914126"/>
              <a:r>
                <a:rPr lang="en-US" sz="3599" b="1" dirty="0">
                  <a:solidFill>
                    <a:srgbClr val="FFFFFF"/>
                  </a:solidFill>
                  <a:latin typeface="Calibri" panose="020F0502020204030204"/>
                </a:rPr>
                <a:t>.03 %</a:t>
              </a:r>
            </a:p>
          </p:txBody>
        </p:sp>
      </p:grpSp>
      <p:grpSp>
        <p:nvGrpSpPr>
          <p:cNvPr id="22" name="Group 21">
            <a:extLst>
              <a:ext uri="{FF2B5EF4-FFF2-40B4-BE49-F238E27FC236}">
                <a16:creationId xmlns:a16="http://schemas.microsoft.com/office/drawing/2014/main" id="{79ECD68E-6CB2-5984-C213-455E5DD922DD}"/>
              </a:ext>
            </a:extLst>
          </p:cNvPr>
          <p:cNvGrpSpPr/>
          <p:nvPr/>
        </p:nvGrpSpPr>
        <p:grpSpPr>
          <a:xfrm>
            <a:off x="10662495" y="2122525"/>
            <a:ext cx="1386623" cy="1258022"/>
            <a:chOff x="2573548" y="2022364"/>
            <a:chExt cx="1386984" cy="1258350"/>
          </a:xfrm>
          <a:effectLst>
            <a:outerShdw blurRad="50800" dist="38100" dir="2700000" algn="tl" rotWithShape="0">
              <a:prstClr val="black">
                <a:alpha val="40000"/>
              </a:prstClr>
            </a:outerShdw>
          </a:effectLst>
        </p:grpSpPr>
        <p:sp>
          <p:nvSpPr>
            <p:cNvPr id="28" name="Oval 27">
              <a:extLst>
                <a:ext uri="{FF2B5EF4-FFF2-40B4-BE49-F238E27FC236}">
                  <a16:creationId xmlns:a16="http://schemas.microsoft.com/office/drawing/2014/main" id="{42AB8694-7C62-EC14-E19C-EC91A8C846EE}"/>
                </a:ext>
              </a:extLst>
            </p:cNvPr>
            <p:cNvSpPr/>
            <p:nvPr/>
          </p:nvSpPr>
          <p:spPr>
            <a:xfrm>
              <a:off x="2573548" y="2022364"/>
              <a:ext cx="1258350" cy="1258350"/>
            </a:xfrm>
            <a:prstGeom prst="ellipse">
              <a:avLst/>
            </a:prstGeom>
            <a:solidFill>
              <a:srgbClr val="002857"/>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latin typeface="Calibri" panose="020F0502020204030204"/>
              </a:endParaRPr>
            </a:p>
          </p:txBody>
        </p:sp>
        <p:sp>
          <p:nvSpPr>
            <p:cNvPr id="29" name="TextBox 28">
              <a:extLst>
                <a:ext uri="{FF2B5EF4-FFF2-40B4-BE49-F238E27FC236}">
                  <a16:creationId xmlns:a16="http://schemas.microsoft.com/office/drawing/2014/main" id="{07D5B60F-26F3-3FBC-A8FB-F67B9203AAD9}"/>
                </a:ext>
              </a:extLst>
            </p:cNvPr>
            <p:cNvSpPr txBox="1"/>
            <p:nvPr/>
          </p:nvSpPr>
          <p:spPr>
            <a:xfrm>
              <a:off x="2641483" y="2346524"/>
              <a:ext cx="1319049" cy="646331"/>
            </a:xfrm>
            <a:prstGeom prst="rect">
              <a:avLst/>
            </a:prstGeom>
            <a:noFill/>
          </p:spPr>
          <p:txBody>
            <a:bodyPr wrap="square" rtlCol="0">
              <a:spAutoFit/>
            </a:bodyPr>
            <a:lstStyle/>
            <a:p>
              <a:pPr defTabSz="914126"/>
              <a:r>
                <a:rPr lang="en-US" sz="3599" b="1" dirty="0">
                  <a:solidFill>
                    <a:srgbClr val="FFFFFF"/>
                  </a:solidFill>
                  <a:latin typeface="Calibri" panose="020F0502020204030204"/>
                </a:rPr>
                <a:t>.09 %</a:t>
              </a:r>
            </a:p>
          </p:txBody>
        </p:sp>
      </p:grpSp>
      <p:grpSp>
        <p:nvGrpSpPr>
          <p:cNvPr id="30" name="Group 29">
            <a:extLst>
              <a:ext uri="{FF2B5EF4-FFF2-40B4-BE49-F238E27FC236}">
                <a16:creationId xmlns:a16="http://schemas.microsoft.com/office/drawing/2014/main" id="{50AD827D-F156-443F-96C6-F2A7DBA68E91}"/>
              </a:ext>
            </a:extLst>
          </p:cNvPr>
          <p:cNvGrpSpPr/>
          <p:nvPr/>
        </p:nvGrpSpPr>
        <p:grpSpPr>
          <a:xfrm>
            <a:off x="10730412" y="4111009"/>
            <a:ext cx="1386623" cy="1258022"/>
            <a:chOff x="2573548" y="2022364"/>
            <a:chExt cx="1386984" cy="1258350"/>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0067AD7F-16DA-E392-1453-59BFC977F608}"/>
                </a:ext>
              </a:extLst>
            </p:cNvPr>
            <p:cNvSpPr/>
            <p:nvPr/>
          </p:nvSpPr>
          <p:spPr>
            <a:xfrm>
              <a:off x="2573548" y="2022364"/>
              <a:ext cx="1258350" cy="1258350"/>
            </a:xfrm>
            <a:prstGeom prst="ellipse">
              <a:avLst/>
            </a:prstGeom>
            <a:solidFill>
              <a:srgbClr val="002857"/>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latin typeface="Calibri" panose="020F0502020204030204"/>
              </a:endParaRPr>
            </a:p>
          </p:txBody>
        </p:sp>
        <p:sp>
          <p:nvSpPr>
            <p:cNvPr id="32" name="TextBox 31">
              <a:extLst>
                <a:ext uri="{FF2B5EF4-FFF2-40B4-BE49-F238E27FC236}">
                  <a16:creationId xmlns:a16="http://schemas.microsoft.com/office/drawing/2014/main" id="{E12A579E-EB9E-2139-9A39-FB4F5CE69D9B}"/>
                </a:ext>
              </a:extLst>
            </p:cNvPr>
            <p:cNvSpPr txBox="1"/>
            <p:nvPr/>
          </p:nvSpPr>
          <p:spPr>
            <a:xfrm>
              <a:off x="2641483" y="2346524"/>
              <a:ext cx="1319049" cy="646331"/>
            </a:xfrm>
            <a:prstGeom prst="rect">
              <a:avLst/>
            </a:prstGeom>
            <a:noFill/>
          </p:spPr>
          <p:txBody>
            <a:bodyPr wrap="square" rtlCol="0">
              <a:spAutoFit/>
            </a:bodyPr>
            <a:lstStyle/>
            <a:p>
              <a:pPr defTabSz="914126"/>
              <a:r>
                <a:rPr lang="en-US" sz="3599" b="1" dirty="0">
                  <a:solidFill>
                    <a:srgbClr val="FFFFFF"/>
                  </a:solidFill>
                  <a:latin typeface="Calibri" panose="020F0502020204030204"/>
                </a:rPr>
                <a:t>.12 %</a:t>
              </a:r>
            </a:p>
          </p:txBody>
        </p:sp>
      </p:grpSp>
    </p:spTree>
    <p:extLst>
      <p:ext uri="{BB962C8B-B14F-4D97-AF65-F5344CB8AC3E}">
        <p14:creationId xmlns:p14="http://schemas.microsoft.com/office/powerpoint/2010/main" val="24416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427AE-9A2C-8A7E-4584-7A833AF04A7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C16E741-4BC1-1A4F-ADC1-4E5F1F060224}"/>
              </a:ext>
            </a:extLst>
          </p:cNvPr>
          <p:cNvSpPr/>
          <p:nvPr/>
        </p:nvSpPr>
        <p:spPr>
          <a:xfrm>
            <a:off x="1585" y="6306110"/>
            <a:ext cx="12185654" cy="552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srgbClr val="FFFFFF"/>
              </a:solidFill>
              <a:latin typeface="Calibri" panose="020F0502020204030204"/>
            </a:endParaRPr>
          </a:p>
        </p:txBody>
      </p:sp>
      <p:pic>
        <p:nvPicPr>
          <p:cNvPr id="17" name="Picture 16" descr="A blue and red letters on a black background&#10;&#10;Description automatically generated">
            <a:extLst>
              <a:ext uri="{FF2B5EF4-FFF2-40B4-BE49-F238E27FC236}">
                <a16:creationId xmlns:a16="http://schemas.microsoft.com/office/drawing/2014/main" id="{923599E6-460A-51DD-E01A-225AF379FD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5510" y="6286844"/>
            <a:ext cx="2628378" cy="606994"/>
          </a:xfrm>
          <a:prstGeom prst="rect">
            <a:avLst/>
          </a:prstGeom>
        </p:spPr>
      </p:pic>
      <p:sp>
        <p:nvSpPr>
          <p:cNvPr id="3" name="Content Placeholder 4">
            <a:extLst>
              <a:ext uri="{FF2B5EF4-FFF2-40B4-BE49-F238E27FC236}">
                <a16:creationId xmlns:a16="http://schemas.microsoft.com/office/drawing/2014/main" id="{FE3BF546-2FC5-61E8-6656-D69D38FDBE38}"/>
              </a:ext>
            </a:extLst>
          </p:cNvPr>
          <p:cNvSpPr>
            <a:spLocks noGrp="1"/>
          </p:cNvSpPr>
          <p:nvPr>
            <p:ph idx="1"/>
          </p:nvPr>
        </p:nvSpPr>
        <p:spPr>
          <a:xfrm>
            <a:off x="663409" y="1386770"/>
            <a:ext cx="7192118" cy="4657191"/>
          </a:xfrm>
        </p:spPr>
        <p:txBody>
          <a:bodyPr>
            <a:normAutofit fontScale="92500"/>
          </a:bodyPr>
          <a:lstStyle/>
          <a:p>
            <a:pPr marL="0" indent="0" fontAlgn="base">
              <a:lnSpc>
                <a:spcPct val="100000"/>
              </a:lnSpc>
              <a:spcBef>
                <a:spcPts val="1600"/>
              </a:spcBef>
              <a:buNone/>
            </a:pPr>
            <a:r>
              <a:rPr lang="en-US">
                <a:latin typeface="Myriad Pro" panose="020B0503030403020204" pitchFamily="34" charset="0"/>
              </a:rPr>
              <a:t>Qualitative trend survey, yielded this snapshot:</a:t>
            </a:r>
          </a:p>
          <a:p>
            <a:pPr fontAlgn="base">
              <a:lnSpc>
                <a:spcPct val="100000"/>
              </a:lnSpc>
              <a:spcBef>
                <a:spcPts val="1600"/>
              </a:spcBef>
            </a:pPr>
            <a:r>
              <a:rPr lang="en-US">
                <a:latin typeface="Myriad Pro" panose="020B0503030403020204" pitchFamily="34" charset="0"/>
              </a:rPr>
              <a:t>60% believe the plan is a good representation of regional needs</a:t>
            </a:r>
          </a:p>
          <a:p>
            <a:pPr fontAlgn="base">
              <a:lnSpc>
                <a:spcPct val="100000"/>
              </a:lnSpc>
              <a:spcBef>
                <a:spcPts val="1600"/>
              </a:spcBef>
            </a:pPr>
            <a:r>
              <a:rPr lang="en-US">
                <a:latin typeface="Myriad Pro" panose="020B0503030403020204" pitchFamily="34" charset="0"/>
              </a:rPr>
              <a:t>57% would either very likely or likely support the plan</a:t>
            </a:r>
          </a:p>
          <a:p>
            <a:pPr fontAlgn="base">
              <a:lnSpc>
                <a:spcPct val="100000"/>
              </a:lnSpc>
              <a:spcBef>
                <a:spcPts val="1600"/>
              </a:spcBef>
            </a:pPr>
            <a:r>
              <a:rPr lang="en-US">
                <a:latin typeface="Myriad Pro" panose="020B0503030403020204" pitchFamily="34" charset="0"/>
              </a:rPr>
              <a:t>Plurality of respondents say funding levels about right across the board</a:t>
            </a:r>
          </a:p>
          <a:p>
            <a:pPr fontAlgn="base">
              <a:lnSpc>
                <a:spcPct val="100000"/>
              </a:lnSpc>
              <a:spcBef>
                <a:spcPts val="1600"/>
              </a:spcBef>
            </a:pPr>
            <a:r>
              <a:rPr lang="en-US">
                <a:latin typeface="Myriad Pro" panose="020B0503030403020204" pitchFamily="34" charset="0"/>
              </a:rPr>
              <a:t>Respondents more focused on what they like than what they don’t like</a:t>
            </a:r>
          </a:p>
        </p:txBody>
      </p:sp>
      <p:pic>
        <p:nvPicPr>
          <p:cNvPr id="5" name="Graphic 4">
            <a:extLst>
              <a:ext uri="{FF2B5EF4-FFF2-40B4-BE49-F238E27FC236}">
                <a16:creationId xmlns:a16="http://schemas.microsoft.com/office/drawing/2014/main" id="{02CCFA72-4EB9-144A-B579-F01899E9E3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7139" y="1794525"/>
            <a:ext cx="3468278" cy="3268951"/>
          </a:xfrm>
          <a:prstGeom prst="rect">
            <a:avLst/>
          </a:prstGeom>
        </p:spPr>
      </p:pic>
      <p:sp>
        <p:nvSpPr>
          <p:cNvPr id="2" name="Title 9">
            <a:extLst>
              <a:ext uri="{FF2B5EF4-FFF2-40B4-BE49-F238E27FC236}">
                <a16:creationId xmlns:a16="http://schemas.microsoft.com/office/drawing/2014/main" id="{373A604F-2376-B425-C7D7-D569C1B7F335}"/>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RTA Next draft plan survey takeaways</a:t>
            </a:r>
          </a:p>
        </p:txBody>
      </p:sp>
    </p:spTree>
    <p:extLst>
      <p:ext uri="{BB962C8B-B14F-4D97-AF65-F5344CB8AC3E}">
        <p14:creationId xmlns:p14="http://schemas.microsoft.com/office/powerpoint/2010/main" val="74007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BA96F4-BF8D-CDD7-BEEE-323EB213BEC4}"/>
              </a:ext>
            </a:extLst>
          </p:cNvPr>
          <p:cNvPicPr>
            <a:picLocks/>
          </p:cNvPicPr>
          <p:nvPr/>
        </p:nvPicPr>
        <p:blipFill rotWithShape="1">
          <a:blip r:embed="rId3" cstate="screen">
            <a:extLst>
              <a:ext uri="{28A0092B-C50C-407E-A947-70E740481C1C}">
                <a14:useLocalDpi xmlns:a14="http://schemas.microsoft.com/office/drawing/2010/main"/>
              </a:ext>
            </a:extLst>
          </a:blip>
          <a:srcRect t="12515" b="17372"/>
          <a:stretch/>
        </p:blipFill>
        <p:spPr>
          <a:xfrm>
            <a:off x="8636347" y="0"/>
            <a:ext cx="3560975" cy="1617432"/>
          </a:xfrm>
          <a:prstGeom prst="rect">
            <a:avLst/>
          </a:prstGeom>
        </p:spPr>
      </p:pic>
      <p:pic>
        <p:nvPicPr>
          <p:cNvPr id="16" name="Picture 15">
            <a:extLst>
              <a:ext uri="{FF2B5EF4-FFF2-40B4-BE49-F238E27FC236}">
                <a16:creationId xmlns:a16="http://schemas.microsoft.com/office/drawing/2014/main" id="{321D3256-41BB-FEAC-870F-C53BC09C3F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44" t="21317" r="-1" b="14093"/>
          <a:stretch/>
        </p:blipFill>
        <p:spPr>
          <a:xfrm>
            <a:off x="8631041" y="4742900"/>
            <a:ext cx="3557783" cy="1575172"/>
          </a:xfrm>
          <a:prstGeom prst="rect">
            <a:avLst/>
          </a:prstGeom>
        </p:spPr>
      </p:pic>
      <p:pic>
        <p:nvPicPr>
          <p:cNvPr id="19" name="Picture 18">
            <a:extLst>
              <a:ext uri="{FF2B5EF4-FFF2-40B4-BE49-F238E27FC236}">
                <a16:creationId xmlns:a16="http://schemas.microsoft.com/office/drawing/2014/main" id="{A020BAAA-42C3-8B10-E5E3-18439EE72A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2118" b="11572"/>
          <a:stretch/>
        </p:blipFill>
        <p:spPr>
          <a:xfrm>
            <a:off x="8636347" y="1617433"/>
            <a:ext cx="3557782" cy="1572768"/>
          </a:xfrm>
          <a:prstGeom prst="rect">
            <a:avLst/>
          </a:prstGeom>
        </p:spPr>
      </p:pic>
      <p:sp>
        <p:nvSpPr>
          <p:cNvPr id="28" name="TextBox 27">
            <a:extLst>
              <a:ext uri="{FF2B5EF4-FFF2-40B4-BE49-F238E27FC236}">
                <a16:creationId xmlns:a16="http://schemas.microsoft.com/office/drawing/2014/main" id="{42FCA157-98A8-2D72-4DD7-08F693B7AABA}"/>
              </a:ext>
            </a:extLst>
          </p:cNvPr>
          <p:cNvSpPr txBox="1"/>
          <p:nvPr/>
        </p:nvSpPr>
        <p:spPr>
          <a:xfrm>
            <a:off x="625040" y="2047794"/>
            <a:ext cx="8317864" cy="4401205"/>
          </a:xfrm>
          <a:prstGeom prst="rect">
            <a:avLst/>
          </a:prstGeom>
          <a:noFill/>
        </p:spPr>
        <p:txBody>
          <a:bodyPr wrap="square" lIns="91440" tIns="45720" rIns="91440" bIns="45720" anchor="t">
            <a:spAutoFit/>
          </a:bodyPr>
          <a:lstStyle/>
          <a:p>
            <a:pPr marL="571500" lvl="0" indent="-571500">
              <a:lnSpc>
                <a:spcPct val="150000"/>
              </a:lnSpc>
              <a:buFont typeface="Arial" panose="020B0604020202020204" pitchFamily="34" charset="0"/>
              <a:buChar char="•"/>
            </a:pPr>
            <a:r>
              <a:rPr lang="en-US" sz="3200">
                <a:latin typeface="Myriad Pro" panose="020B0503030403020204" pitchFamily="34" charset="0"/>
              </a:rPr>
              <a:t>Roadway corridors</a:t>
            </a:r>
          </a:p>
          <a:p>
            <a:pPr marL="571500" lvl="0" indent="-571500">
              <a:lnSpc>
                <a:spcPct val="150000"/>
              </a:lnSpc>
              <a:buFont typeface="Arial" panose="020B0604020202020204" pitchFamily="34" charset="0"/>
              <a:buChar char="•"/>
            </a:pPr>
            <a:r>
              <a:rPr lang="en-US" sz="3200">
                <a:latin typeface="Myriad Pro" panose="020B0503030403020204" pitchFamily="34" charset="0"/>
              </a:rPr>
              <a:t>Safety, ADA and active transportation</a:t>
            </a:r>
            <a:endParaRPr lang="en-US" sz="3200">
              <a:latin typeface="Myriad Pro" panose="020B0503030403020204" pitchFamily="34" charset="0"/>
              <a:ea typeface="Calibri"/>
              <a:cs typeface="Calibri"/>
            </a:endParaRPr>
          </a:p>
          <a:p>
            <a:pPr marL="571500" lvl="0" indent="-571500">
              <a:lnSpc>
                <a:spcPct val="150000"/>
              </a:lnSpc>
              <a:buFont typeface="Arial" panose="020B0604020202020204" pitchFamily="34" charset="0"/>
              <a:buChar char="•"/>
            </a:pPr>
            <a:r>
              <a:rPr lang="en-US" sz="3200">
                <a:latin typeface="Myriad Pro" panose="020B0503030403020204" pitchFamily="34" charset="0"/>
              </a:rPr>
              <a:t>Arterial reconstruction</a:t>
            </a:r>
            <a:endParaRPr lang="en-US" sz="3200">
              <a:latin typeface="Myriad Pro" panose="020B0503030403020204" pitchFamily="34" charset="0"/>
              <a:ea typeface="Calibri"/>
              <a:cs typeface="Calibri"/>
            </a:endParaRPr>
          </a:p>
          <a:p>
            <a:pPr marL="571500" lvl="0" indent="-571500">
              <a:lnSpc>
                <a:spcPct val="150000"/>
              </a:lnSpc>
              <a:buFont typeface="Arial" panose="020B0604020202020204" pitchFamily="34" charset="0"/>
              <a:buChar char="•"/>
            </a:pPr>
            <a:r>
              <a:rPr lang="en-US" sz="3200">
                <a:latin typeface="Myriad Pro" panose="020B0503030403020204" pitchFamily="34" charset="0"/>
              </a:rPr>
              <a:t>Environmental (wildlife linkages)</a:t>
            </a:r>
            <a:endParaRPr lang="en-US" sz="3200">
              <a:latin typeface="Myriad Pro" panose="020B0503030403020204" pitchFamily="34" charset="0"/>
              <a:ea typeface="Calibri"/>
              <a:cs typeface="Calibri"/>
            </a:endParaRPr>
          </a:p>
          <a:p>
            <a:pPr marL="571500" indent="-571500">
              <a:lnSpc>
                <a:spcPct val="150000"/>
              </a:lnSpc>
              <a:buFont typeface="Arial" panose="020B0604020202020204" pitchFamily="34" charset="0"/>
              <a:buChar char="•"/>
            </a:pPr>
            <a:r>
              <a:rPr lang="en-US" sz="3200">
                <a:latin typeface="Myriad Pro" panose="020B0503030403020204" pitchFamily="34" charset="0"/>
              </a:rPr>
              <a:t>Transit (including paratransit)</a:t>
            </a:r>
            <a:endParaRPr lang="en-US" sz="3200">
              <a:latin typeface="Myriad Pro" panose="020B0503030403020204" pitchFamily="34" charset="0"/>
              <a:ea typeface="Calibri"/>
              <a:cs typeface="Calibri"/>
            </a:endParaRPr>
          </a:p>
          <a:p>
            <a:pPr lvl="0"/>
            <a:endParaRPr lang="en-US" sz="4000"/>
          </a:p>
        </p:txBody>
      </p:sp>
      <p:pic>
        <p:nvPicPr>
          <p:cNvPr id="32" name="Picture 31">
            <a:extLst>
              <a:ext uri="{FF2B5EF4-FFF2-40B4-BE49-F238E27FC236}">
                <a16:creationId xmlns:a16="http://schemas.microsoft.com/office/drawing/2014/main" id="{99E185C8-5CA8-BCA7-5DC2-50CB2ABB69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882" t="9630" r="5111" b="-1040"/>
          <a:stretch/>
        </p:blipFill>
        <p:spPr>
          <a:xfrm>
            <a:off x="8631041" y="3181282"/>
            <a:ext cx="3557783" cy="1575171"/>
          </a:xfrm>
          <a:prstGeom prst="rect">
            <a:avLst/>
          </a:prstGeom>
        </p:spPr>
      </p:pic>
      <p:cxnSp>
        <p:nvCxnSpPr>
          <p:cNvPr id="38" name="Straight Connector 37">
            <a:extLst>
              <a:ext uri="{FF2B5EF4-FFF2-40B4-BE49-F238E27FC236}">
                <a16:creationId xmlns:a16="http://schemas.microsoft.com/office/drawing/2014/main" id="{C93E3767-87D6-E09E-50EC-3971C51A790F}"/>
              </a:ext>
            </a:extLst>
          </p:cNvPr>
          <p:cNvCxnSpPr>
            <a:cxnSpLocks/>
          </p:cNvCxnSpPr>
          <p:nvPr/>
        </p:nvCxnSpPr>
        <p:spPr>
          <a:xfrm flipH="1">
            <a:off x="8631039" y="0"/>
            <a:ext cx="9067" cy="685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4F801F3-F893-30D4-ABFF-0EFE844086E1}"/>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ue and red letters on a black background&#10;&#10;Description automatically generated">
            <a:extLst>
              <a:ext uri="{FF2B5EF4-FFF2-40B4-BE49-F238E27FC236}">
                <a16:creationId xmlns:a16="http://schemas.microsoft.com/office/drawing/2014/main" id="{420DE79F-EA2D-D24B-8B2E-05C67736A5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39" name="Title 9">
            <a:extLst>
              <a:ext uri="{FF2B5EF4-FFF2-40B4-BE49-F238E27FC236}">
                <a16:creationId xmlns:a16="http://schemas.microsoft.com/office/drawing/2014/main" id="{F418FC61-4CF8-5E2A-3403-AD364EB33492}"/>
              </a:ext>
            </a:extLst>
          </p:cNvPr>
          <p:cNvSpPr txBox="1">
            <a:spLocks/>
          </p:cNvSpPr>
          <p:nvPr/>
        </p:nvSpPr>
        <p:spPr>
          <a:xfrm>
            <a:off x="625039" y="365126"/>
            <a:ext cx="10310285" cy="1452518"/>
          </a:xfrm>
          <a:prstGeom prst="rect">
            <a:avLst/>
          </a:prstGeom>
        </p:spPr>
        <p:txBody>
          <a:bodyPr vert="horz" lIns="91440" tIns="45720" rIns="91440" bIns="45720" rtlCol="0" anchor="t" anchorCtr="0">
            <a:no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lnSpc>
                <a:spcPts val="4820"/>
              </a:lnSpc>
              <a:spcBef>
                <a:spcPts val="1200"/>
              </a:spcBef>
            </a:pPr>
            <a:r>
              <a:rPr lang="en-US" sz="4350" b="1">
                <a:solidFill>
                  <a:srgbClr val="002857"/>
                </a:solidFill>
                <a:latin typeface="Myriad Pro"/>
              </a:rPr>
              <a:t>RTA Next draft plan</a:t>
            </a:r>
            <a:br>
              <a:rPr lang="en-US" sz="4350" b="1">
                <a:solidFill>
                  <a:srgbClr val="002857"/>
                </a:solidFill>
                <a:latin typeface="Myriad Pro"/>
              </a:rPr>
            </a:br>
            <a:r>
              <a:rPr lang="en-US" sz="4350" b="1">
                <a:solidFill>
                  <a:srgbClr val="002857"/>
                </a:solidFill>
                <a:latin typeface="Myriad Pro"/>
              </a:rPr>
              <a:t>highlights</a:t>
            </a:r>
          </a:p>
        </p:txBody>
      </p:sp>
    </p:spTree>
    <p:extLst>
      <p:ext uri="{BB962C8B-B14F-4D97-AF65-F5344CB8AC3E}">
        <p14:creationId xmlns:p14="http://schemas.microsoft.com/office/powerpoint/2010/main" val="32068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80B6-2BAE-CA5D-D130-74A36C2349F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4CF89E5-3070-6ED6-C3D6-BCB181B3C1FB}"/>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red letters on a black background&#10;&#10;Description automatically generated">
            <a:extLst>
              <a:ext uri="{FF2B5EF4-FFF2-40B4-BE49-F238E27FC236}">
                <a16:creationId xmlns:a16="http://schemas.microsoft.com/office/drawing/2014/main" id="{BB2AF00F-60A9-B80F-B2C7-F4815D90D7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18" name="Rectangle 17">
            <a:extLst>
              <a:ext uri="{FF2B5EF4-FFF2-40B4-BE49-F238E27FC236}">
                <a16:creationId xmlns:a16="http://schemas.microsoft.com/office/drawing/2014/main" id="{3C26BA73-FB4F-389A-57C5-C28EC47D5D1E}"/>
              </a:ext>
            </a:extLst>
          </p:cNvPr>
          <p:cNvSpPr/>
          <p:nvPr/>
        </p:nvSpPr>
        <p:spPr>
          <a:xfrm>
            <a:off x="6416040" y="213360"/>
            <a:ext cx="1695450" cy="1268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251ED3B-EE5E-7B7E-4150-B56C78AB5424}"/>
              </a:ext>
            </a:extLst>
          </p:cNvPr>
          <p:cNvSpPr/>
          <p:nvPr/>
        </p:nvSpPr>
        <p:spPr>
          <a:xfrm>
            <a:off x="490654" y="2172278"/>
            <a:ext cx="2966224" cy="1998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rgbClr val="002857"/>
                </a:solidFill>
                <a:latin typeface="Myriad Pro" panose="020B0503030403020204" pitchFamily="34" charset="0"/>
              </a:rPr>
              <a:t>Roadway corridor projects</a:t>
            </a:r>
            <a:r>
              <a:rPr lang="en-US" sz="2800">
                <a:solidFill>
                  <a:srgbClr val="002857"/>
                </a:solidFill>
                <a:latin typeface="Myriad Pro" panose="020B0503030403020204" pitchFamily="34" charset="0"/>
              </a:rPr>
              <a:t> in the RTA Next </a:t>
            </a:r>
            <a:r>
              <a:rPr lang="en-US" sz="2800" u="sng">
                <a:solidFill>
                  <a:srgbClr val="002857"/>
                </a:solidFill>
                <a:latin typeface="Myriad Pro" panose="020B0503030403020204" pitchFamily="34" charset="0"/>
              </a:rPr>
              <a:t>draft</a:t>
            </a:r>
            <a:r>
              <a:rPr lang="en-US" sz="2800">
                <a:solidFill>
                  <a:srgbClr val="002857"/>
                </a:solidFill>
                <a:latin typeface="Myriad Pro" panose="020B0503030403020204" pitchFamily="34" charset="0"/>
              </a:rPr>
              <a:t> plan</a:t>
            </a:r>
            <a:endParaRPr lang="en-US" sz="2800">
              <a:solidFill>
                <a:srgbClr val="002857"/>
              </a:solidFill>
              <a:latin typeface="Myriad Pro" panose="020B0503030403020204" pitchFamily="34" charset="0"/>
              <a:ea typeface="Calibri"/>
              <a:cs typeface="Calibri"/>
            </a:endParaRPr>
          </a:p>
        </p:txBody>
      </p:sp>
      <p:pic>
        <p:nvPicPr>
          <p:cNvPr id="3" name="Picture 2" descr="A map of a city&#10;&#10;AI-generated content may be incorrect.">
            <a:extLst>
              <a:ext uri="{FF2B5EF4-FFF2-40B4-BE49-F238E27FC236}">
                <a16:creationId xmlns:a16="http://schemas.microsoft.com/office/drawing/2014/main" id="{486F55A0-B8AA-4E35-EB23-01674C0AEF74}"/>
              </a:ext>
            </a:extLst>
          </p:cNvPr>
          <p:cNvPicPr>
            <a:picLocks noChangeAspect="1"/>
          </p:cNvPicPr>
          <p:nvPr/>
        </p:nvPicPr>
        <p:blipFill>
          <a:blip r:embed="rId4"/>
          <a:stretch>
            <a:fillRect/>
          </a:stretch>
        </p:blipFill>
        <p:spPr>
          <a:xfrm>
            <a:off x="3685000" y="199813"/>
            <a:ext cx="4827389" cy="6381750"/>
          </a:xfrm>
          <a:prstGeom prst="rect">
            <a:avLst/>
          </a:prstGeom>
        </p:spPr>
      </p:pic>
    </p:spTree>
    <p:extLst>
      <p:ext uri="{BB962C8B-B14F-4D97-AF65-F5344CB8AC3E}">
        <p14:creationId xmlns:p14="http://schemas.microsoft.com/office/powerpoint/2010/main" val="20250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B7B75-21DC-C2AA-5EA2-EC6E68D3E6E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D59B86B-F285-F30C-9BFA-950463EF78FF}"/>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red letters on a black background&#10;&#10;Description automatically generated">
            <a:extLst>
              <a:ext uri="{FF2B5EF4-FFF2-40B4-BE49-F238E27FC236}">
                <a16:creationId xmlns:a16="http://schemas.microsoft.com/office/drawing/2014/main" id="{0A1CF15E-C350-CC77-E07C-FB30574EC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7" name="Rectangle 6">
            <a:extLst>
              <a:ext uri="{FF2B5EF4-FFF2-40B4-BE49-F238E27FC236}">
                <a16:creationId xmlns:a16="http://schemas.microsoft.com/office/drawing/2014/main" id="{442B1A97-BE97-5E58-0B82-4795B933F3E2}"/>
              </a:ext>
            </a:extLst>
          </p:cNvPr>
          <p:cNvSpPr/>
          <p:nvPr/>
        </p:nvSpPr>
        <p:spPr>
          <a:xfrm>
            <a:off x="6416040" y="213360"/>
            <a:ext cx="1695450" cy="1268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2543AA-22DB-F0C6-5FC6-D04492F134C5}"/>
              </a:ext>
            </a:extLst>
          </p:cNvPr>
          <p:cNvSpPr/>
          <p:nvPr/>
        </p:nvSpPr>
        <p:spPr>
          <a:xfrm>
            <a:off x="334536" y="1951463"/>
            <a:ext cx="3359124" cy="2520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rgbClr val="002857"/>
                </a:solidFill>
                <a:latin typeface="Myriad Pro" panose="020B0503030403020204" pitchFamily="34" charset="0"/>
              </a:rPr>
              <a:t>RTA Next builds upon improvements from 2006-</a:t>
            </a:r>
          </a:p>
          <a:p>
            <a:r>
              <a:rPr lang="en-US" sz="2800" dirty="0">
                <a:solidFill>
                  <a:srgbClr val="002857"/>
                </a:solidFill>
                <a:latin typeface="Myriad Pro" panose="020B0503030403020204" pitchFamily="34" charset="0"/>
              </a:rPr>
              <a:t>approved plan</a:t>
            </a:r>
          </a:p>
        </p:txBody>
      </p:sp>
      <p:pic>
        <p:nvPicPr>
          <p:cNvPr id="2" name="Picture 1" descr="A map of a road project&#10;&#10;AI-generated content may be incorrect.">
            <a:extLst>
              <a:ext uri="{FF2B5EF4-FFF2-40B4-BE49-F238E27FC236}">
                <a16:creationId xmlns:a16="http://schemas.microsoft.com/office/drawing/2014/main" id="{907B8392-0F6B-E63F-BF48-C8203A4B0C8D}"/>
              </a:ext>
            </a:extLst>
          </p:cNvPr>
          <p:cNvPicPr>
            <a:picLocks noChangeAspect="1"/>
          </p:cNvPicPr>
          <p:nvPr/>
        </p:nvPicPr>
        <p:blipFill>
          <a:blip r:embed="rId4"/>
          <a:stretch>
            <a:fillRect/>
          </a:stretch>
        </p:blipFill>
        <p:spPr>
          <a:xfrm>
            <a:off x="3693660" y="202600"/>
            <a:ext cx="4807741" cy="6381893"/>
          </a:xfrm>
          <a:prstGeom prst="rect">
            <a:avLst/>
          </a:prstGeom>
        </p:spPr>
      </p:pic>
    </p:spTree>
    <p:extLst>
      <p:ext uri="{BB962C8B-B14F-4D97-AF65-F5344CB8AC3E}">
        <p14:creationId xmlns:p14="http://schemas.microsoft.com/office/powerpoint/2010/main" val="364500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ADA302-CC77-10F7-29F6-C61A5B06F4A4}"/>
              </a:ext>
            </a:extLst>
          </p:cNvPr>
          <p:cNvSpPr/>
          <p:nvPr/>
        </p:nvSpPr>
        <p:spPr>
          <a:xfrm>
            <a:off x="6231010" y="1743397"/>
            <a:ext cx="3530609" cy="4307780"/>
          </a:xfrm>
          <a:prstGeom prst="rect">
            <a:avLst/>
          </a:prstGeom>
          <a:gradFill>
            <a:gsLst>
              <a:gs pos="100000">
                <a:schemeClr val="bg1"/>
              </a:gs>
              <a:gs pos="53000">
                <a:srgbClr val="EDEDED"/>
              </a:gs>
              <a:gs pos="0">
                <a:schemeClr val="bg1">
                  <a:lumMod val="85000"/>
                  <a:alpha val="5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A52001-0543-856E-87C9-5F9DC84C9CE8}"/>
              </a:ext>
            </a:extLst>
          </p:cNvPr>
          <p:cNvSpPr/>
          <p:nvPr/>
        </p:nvSpPr>
        <p:spPr>
          <a:xfrm>
            <a:off x="2446034" y="1743397"/>
            <a:ext cx="3619608" cy="4307780"/>
          </a:xfrm>
          <a:prstGeom prst="rect">
            <a:avLst/>
          </a:prstGeom>
          <a:gradFill>
            <a:gsLst>
              <a:gs pos="100000">
                <a:schemeClr val="bg1"/>
              </a:gs>
              <a:gs pos="53000">
                <a:srgbClr val="EDEDED"/>
              </a:gs>
              <a:gs pos="0">
                <a:schemeClr val="bg1">
                  <a:lumMod val="85000"/>
                  <a:alpha val="5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26E327-4156-AD20-D413-8EAC9900A5C4}"/>
              </a:ext>
            </a:extLst>
          </p:cNvPr>
          <p:cNvSpPr/>
          <p:nvPr/>
        </p:nvSpPr>
        <p:spPr>
          <a:xfrm>
            <a:off x="2446032" y="5180529"/>
            <a:ext cx="3619611" cy="870648"/>
          </a:xfrm>
          <a:prstGeom prst="rect">
            <a:avLst/>
          </a:prstGeom>
          <a:solidFill>
            <a:srgbClr val="0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32FE5F-389A-5F66-6423-9855368DCA00}"/>
              </a:ext>
            </a:extLst>
          </p:cNvPr>
          <p:cNvSpPr/>
          <p:nvPr/>
        </p:nvSpPr>
        <p:spPr>
          <a:xfrm>
            <a:off x="6231302" y="5180529"/>
            <a:ext cx="3529945" cy="870648"/>
          </a:xfrm>
          <a:prstGeom prst="rect">
            <a:avLst/>
          </a:prstGeom>
          <a:solidFill>
            <a:srgbClr val="0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A2A9FC32-DDC2-6692-5EA9-143FE1326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5288" y="2480164"/>
            <a:ext cx="1421344" cy="1421344"/>
          </a:xfrm>
          <a:prstGeom prst="rect">
            <a:avLst/>
          </a:prstGeom>
        </p:spPr>
      </p:pic>
      <p:pic>
        <p:nvPicPr>
          <p:cNvPr id="18" name="Graphic 17">
            <a:extLst>
              <a:ext uri="{FF2B5EF4-FFF2-40B4-BE49-F238E27FC236}">
                <a16:creationId xmlns:a16="http://schemas.microsoft.com/office/drawing/2014/main" id="{9B96F0F6-9E00-39D9-1D59-D0CEC37148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2187" y="2843505"/>
            <a:ext cx="2757793" cy="1276756"/>
          </a:xfrm>
          <a:prstGeom prst="rect">
            <a:avLst/>
          </a:prstGeom>
        </p:spPr>
      </p:pic>
      <p:sp>
        <p:nvSpPr>
          <p:cNvPr id="5" name="Rectangle 4">
            <a:extLst>
              <a:ext uri="{FF2B5EF4-FFF2-40B4-BE49-F238E27FC236}">
                <a16:creationId xmlns:a16="http://schemas.microsoft.com/office/drawing/2014/main" id="{8FE2AD0E-9EC5-292F-0460-B06741988E40}"/>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red letters on a black background&#10;&#10;Description automatically generated">
            <a:extLst>
              <a:ext uri="{FF2B5EF4-FFF2-40B4-BE49-F238E27FC236}">
                <a16:creationId xmlns:a16="http://schemas.microsoft.com/office/drawing/2014/main" id="{16F4342F-9389-4A1B-6B70-8D14BECB1F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2" name="Title 9">
            <a:extLst>
              <a:ext uri="{FF2B5EF4-FFF2-40B4-BE49-F238E27FC236}">
                <a16:creationId xmlns:a16="http://schemas.microsoft.com/office/drawing/2014/main" id="{7C518C4B-8DF8-1E19-4703-AA4D4884EA16}"/>
              </a:ext>
            </a:extLst>
          </p:cNvPr>
          <p:cNvSpPr txBox="1">
            <a:spLocks/>
          </p:cNvSpPr>
          <p:nvPr/>
        </p:nvSpPr>
        <p:spPr>
          <a:xfrm>
            <a:off x="625039" y="365126"/>
            <a:ext cx="10310285" cy="1452518"/>
          </a:xfrm>
          <a:prstGeom prst="rect">
            <a:avLst/>
          </a:prstGeom>
        </p:spPr>
        <p:txBody>
          <a:bodyPr vert="horz" lIns="91440" tIns="45720" rIns="91440" bIns="45720" rtlCol="0" anchor="t" anchorCtr="0">
            <a:no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lnSpc>
                <a:spcPts val="4820"/>
              </a:lnSpc>
              <a:spcBef>
                <a:spcPts val="1200"/>
              </a:spcBef>
            </a:pPr>
            <a:r>
              <a:rPr lang="en-US" sz="4350" b="1">
                <a:solidFill>
                  <a:srgbClr val="002857"/>
                </a:solidFill>
                <a:latin typeface="Myriad Pro"/>
              </a:rPr>
              <a:t>RTA Next will lead to new jobs, new investments</a:t>
            </a:r>
          </a:p>
        </p:txBody>
      </p:sp>
      <p:sp>
        <p:nvSpPr>
          <p:cNvPr id="3" name="TextBox 2">
            <a:extLst>
              <a:ext uri="{FF2B5EF4-FFF2-40B4-BE49-F238E27FC236}">
                <a16:creationId xmlns:a16="http://schemas.microsoft.com/office/drawing/2014/main" id="{F132D823-230F-8566-2760-E2E0B125D087}"/>
              </a:ext>
            </a:extLst>
          </p:cNvPr>
          <p:cNvSpPr txBox="1"/>
          <p:nvPr/>
        </p:nvSpPr>
        <p:spPr>
          <a:xfrm>
            <a:off x="2442982" y="5178806"/>
            <a:ext cx="3622660" cy="870648"/>
          </a:xfrm>
          <a:prstGeom prst="rect">
            <a:avLst/>
          </a:prstGeom>
          <a:noFill/>
        </p:spPr>
        <p:txBody>
          <a:bodyPr wrap="square" rtlCol="0" anchor="ctr" anchorCtr="0">
            <a:noAutofit/>
          </a:bodyPr>
          <a:lstStyle/>
          <a:p>
            <a:pPr algn="ctr"/>
            <a:r>
              <a:rPr lang="en-US" sz="2800" b="1">
                <a:solidFill>
                  <a:schemeClr val="bg1"/>
                </a:solidFill>
                <a:latin typeface="Myriad Pro" panose="020B0503030403020204" pitchFamily="34" charset="0"/>
              </a:rPr>
              <a:t>88,000</a:t>
            </a:r>
          </a:p>
          <a:p>
            <a:pPr algn="ctr"/>
            <a:r>
              <a:rPr lang="en-US">
                <a:solidFill>
                  <a:schemeClr val="bg1"/>
                </a:solidFill>
                <a:latin typeface="Myriad Pro" panose="020B0503030403020204" pitchFamily="34" charset="0"/>
              </a:rPr>
              <a:t>new jobs</a:t>
            </a:r>
          </a:p>
        </p:txBody>
      </p:sp>
      <p:sp>
        <p:nvSpPr>
          <p:cNvPr id="6" name="TextBox 5">
            <a:extLst>
              <a:ext uri="{FF2B5EF4-FFF2-40B4-BE49-F238E27FC236}">
                <a16:creationId xmlns:a16="http://schemas.microsoft.com/office/drawing/2014/main" id="{82423B40-3DE0-3010-E67D-A04C1E7F3292}"/>
              </a:ext>
            </a:extLst>
          </p:cNvPr>
          <p:cNvSpPr txBox="1"/>
          <p:nvPr/>
        </p:nvSpPr>
        <p:spPr>
          <a:xfrm>
            <a:off x="6231211" y="5178806"/>
            <a:ext cx="3529945" cy="870648"/>
          </a:xfrm>
          <a:prstGeom prst="rect">
            <a:avLst/>
          </a:prstGeom>
          <a:noFill/>
        </p:spPr>
        <p:txBody>
          <a:bodyPr wrap="square" rtlCol="0" anchor="ctr" anchorCtr="0">
            <a:noAutofit/>
          </a:bodyPr>
          <a:lstStyle/>
          <a:p>
            <a:pPr algn="ctr"/>
            <a:r>
              <a:rPr lang="en-US" sz="2800" b="1">
                <a:solidFill>
                  <a:schemeClr val="bg1"/>
                </a:solidFill>
                <a:latin typeface="Myriad Pro" panose="020B0503030403020204" pitchFamily="34" charset="0"/>
              </a:rPr>
              <a:t>$1.4 billion</a:t>
            </a:r>
          </a:p>
          <a:p>
            <a:pPr algn="ctr"/>
            <a:r>
              <a:rPr lang="en-US">
                <a:solidFill>
                  <a:schemeClr val="bg1"/>
                </a:solidFill>
                <a:latin typeface="Myriad Pro" panose="020B0503030403020204" pitchFamily="34" charset="0"/>
              </a:rPr>
              <a:t>return</a:t>
            </a:r>
          </a:p>
        </p:txBody>
      </p:sp>
    </p:spTree>
    <p:extLst>
      <p:ext uri="{BB962C8B-B14F-4D97-AF65-F5344CB8AC3E}">
        <p14:creationId xmlns:p14="http://schemas.microsoft.com/office/powerpoint/2010/main" val="66468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6EAB4D-6C3D-C51E-6465-D6E4C497D8FD}"/>
              </a:ext>
            </a:extLst>
          </p:cNvPr>
          <p:cNvSpPr/>
          <p:nvPr/>
        </p:nvSpPr>
        <p:spPr>
          <a:xfrm>
            <a:off x="-3052" y="6314732"/>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red letters on a black background&#10;&#10;Description automatically generated">
            <a:extLst>
              <a:ext uri="{FF2B5EF4-FFF2-40B4-BE49-F238E27FC236}">
                <a16:creationId xmlns:a16="http://schemas.microsoft.com/office/drawing/2014/main" id="{DE394057-7307-DEDC-86C4-523EF27B7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6" name="Title 9">
            <a:extLst>
              <a:ext uri="{FF2B5EF4-FFF2-40B4-BE49-F238E27FC236}">
                <a16:creationId xmlns:a16="http://schemas.microsoft.com/office/drawing/2014/main" id="{86380F8C-3211-9A3A-5326-82EBF5103B46}"/>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Our region without RTA Next</a:t>
            </a:r>
          </a:p>
        </p:txBody>
      </p:sp>
      <p:sp>
        <p:nvSpPr>
          <p:cNvPr id="2" name="Rectangle 1">
            <a:extLst>
              <a:ext uri="{FF2B5EF4-FFF2-40B4-BE49-F238E27FC236}">
                <a16:creationId xmlns:a16="http://schemas.microsoft.com/office/drawing/2014/main" id="{C19A4842-AD17-C98F-8BED-C5A5E11EDF08}"/>
              </a:ext>
            </a:extLst>
          </p:cNvPr>
          <p:cNvSpPr/>
          <p:nvPr/>
        </p:nvSpPr>
        <p:spPr>
          <a:xfrm>
            <a:off x="6231010" y="1743397"/>
            <a:ext cx="3530609" cy="4307780"/>
          </a:xfrm>
          <a:prstGeom prst="rect">
            <a:avLst/>
          </a:prstGeom>
          <a:gradFill>
            <a:gsLst>
              <a:gs pos="100000">
                <a:schemeClr val="bg1"/>
              </a:gs>
              <a:gs pos="53000">
                <a:srgbClr val="EDEDED"/>
              </a:gs>
              <a:gs pos="0">
                <a:schemeClr val="bg1">
                  <a:lumMod val="85000"/>
                  <a:alpha val="5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0F8831-3B19-9DCB-599D-1A87642E335D}"/>
              </a:ext>
            </a:extLst>
          </p:cNvPr>
          <p:cNvSpPr/>
          <p:nvPr/>
        </p:nvSpPr>
        <p:spPr>
          <a:xfrm>
            <a:off x="2446034" y="1743397"/>
            <a:ext cx="3619608" cy="4307780"/>
          </a:xfrm>
          <a:prstGeom prst="rect">
            <a:avLst/>
          </a:prstGeom>
          <a:gradFill>
            <a:gsLst>
              <a:gs pos="100000">
                <a:schemeClr val="bg1"/>
              </a:gs>
              <a:gs pos="53000">
                <a:srgbClr val="EDEDED"/>
              </a:gs>
              <a:gs pos="0">
                <a:schemeClr val="bg1">
                  <a:lumMod val="85000"/>
                  <a:alpha val="5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12DF9E-BFA1-1519-7D8B-D37BF5EAA10F}"/>
              </a:ext>
            </a:extLst>
          </p:cNvPr>
          <p:cNvSpPr/>
          <p:nvPr/>
        </p:nvSpPr>
        <p:spPr>
          <a:xfrm>
            <a:off x="2446032" y="5180529"/>
            <a:ext cx="3619611" cy="870648"/>
          </a:xfrm>
          <a:prstGeom prst="rect">
            <a:avLst/>
          </a:prstGeom>
          <a:solidFill>
            <a:srgbClr val="0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E787C7-7FCE-1798-566A-E182A57D6372}"/>
              </a:ext>
            </a:extLst>
          </p:cNvPr>
          <p:cNvSpPr/>
          <p:nvPr/>
        </p:nvSpPr>
        <p:spPr>
          <a:xfrm>
            <a:off x="6231302" y="5180529"/>
            <a:ext cx="3529945" cy="870648"/>
          </a:xfrm>
          <a:prstGeom prst="rect">
            <a:avLst/>
          </a:prstGeom>
          <a:solidFill>
            <a:srgbClr val="0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A92BC33-4C7E-344F-38BE-5224934F8800}"/>
              </a:ext>
            </a:extLst>
          </p:cNvPr>
          <p:cNvSpPr txBox="1"/>
          <p:nvPr/>
        </p:nvSpPr>
        <p:spPr>
          <a:xfrm>
            <a:off x="2442982" y="5178806"/>
            <a:ext cx="3619608" cy="870648"/>
          </a:xfrm>
          <a:prstGeom prst="rect">
            <a:avLst/>
          </a:prstGeom>
          <a:noFill/>
        </p:spPr>
        <p:txBody>
          <a:bodyPr wrap="square" rtlCol="0" anchor="ctr" anchorCtr="0">
            <a:noAutofit/>
          </a:bodyPr>
          <a:lstStyle/>
          <a:p>
            <a:pPr algn="ctr"/>
            <a:r>
              <a:rPr lang="en-US" sz="2800" b="1">
                <a:solidFill>
                  <a:schemeClr val="bg1"/>
                </a:solidFill>
                <a:latin typeface="Myriad Pro" panose="020B0503030403020204" pitchFamily="34" charset="0"/>
              </a:rPr>
              <a:t>-54,000</a:t>
            </a:r>
          </a:p>
          <a:p>
            <a:pPr algn="ctr"/>
            <a:r>
              <a:rPr lang="en-US">
                <a:solidFill>
                  <a:schemeClr val="bg1"/>
                </a:solidFill>
                <a:latin typeface="Myriad Pro" panose="020B0503030403020204" pitchFamily="34" charset="0"/>
              </a:rPr>
              <a:t>job loss</a:t>
            </a:r>
          </a:p>
        </p:txBody>
      </p:sp>
      <p:sp>
        <p:nvSpPr>
          <p:cNvPr id="28" name="TextBox 27">
            <a:extLst>
              <a:ext uri="{FF2B5EF4-FFF2-40B4-BE49-F238E27FC236}">
                <a16:creationId xmlns:a16="http://schemas.microsoft.com/office/drawing/2014/main" id="{36C60225-A06A-3100-E67B-C22B045AF708}"/>
              </a:ext>
            </a:extLst>
          </p:cNvPr>
          <p:cNvSpPr txBox="1"/>
          <p:nvPr/>
        </p:nvSpPr>
        <p:spPr>
          <a:xfrm>
            <a:off x="6231211" y="5178806"/>
            <a:ext cx="3529945" cy="870648"/>
          </a:xfrm>
          <a:prstGeom prst="rect">
            <a:avLst/>
          </a:prstGeom>
          <a:noFill/>
        </p:spPr>
        <p:txBody>
          <a:bodyPr wrap="square" rtlCol="0" anchor="ctr" anchorCtr="0">
            <a:noAutofit/>
          </a:bodyPr>
          <a:lstStyle/>
          <a:p>
            <a:pPr algn="ctr"/>
            <a:r>
              <a:rPr lang="en-US" sz="2800" b="1">
                <a:solidFill>
                  <a:schemeClr val="bg1"/>
                </a:solidFill>
                <a:latin typeface="Myriad Pro" panose="020B0503030403020204" pitchFamily="34" charset="0"/>
              </a:rPr>
              <a:t>-$3.5 billion</a:t>
            </a:r>
          </a:p>
          <a:p>
            <a:pPr algn="ctr"/>
            <a:r>
              <a:rPr lang="en-US">
                <a:solidFill>
                  <a:schemeClr val="bg1"/>
                </a:solidFill>
                <a:latin typeface="Myriad Pro" panose="020B0503030403020204" pitchFamily="34" charset="0"/>
              </a:rPr>
              <a:t>economic loss</a:t>
            </a:r>
          </a:p>
        </p:txBody>
      </p:sp>
      <p:pic>
        <p:nvPicPr>
          <p:cNvPr id="10" name="Graphic 9">
            <a:extLst>
              <a:ext uri="{FF2B5EF4-FFF2-40B4-BE49-F238E27FC236}">
                <a16:creationId xmlns:a16="http://schemas.microsoft.com/office/drawing/2014/main" id="{55C77E7B-9A1F-DAEF-E24A-27DF99EE405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6184" b="35626"/>
          <a:stretch/>
        </p:blipFill>
        <p:spPr>
          <a:xfrm>
            <a:off x="3454686" y="2876663"/>
            <a:ext cx="1604203" cy="1475643"/>
          </a:xfrm>
          <a:prstGeom prst="rect">
            <a:avLst/>
          </a:prstGeom>
        </p:spPr>
      </p:pic>
      <p:pic>
        <p:nvPicPr>
          <p:cNvPr id="29" name="Graphic 28">
            <a:extLst>
              <a:ext uri="{FF2B5EF4-FFF2-40B4-BE49-F238E27FC236}">
                <a16:creationId xmlns:a16="http://schemas.microsoft.com/office/drawing/2014/main" id="{CE7B8F33-4892-E088-728B-D3DC64BA7C0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090" r="10987" b="35626"/>
          <a:stretch/>
        </p:blipFill>
        <p:spPr>
          <a:xfrm>
            <a:off x="7012379" y="2876663"/>
            <a:ext cx="1751611" cy="1475643"/>
          </a:xfrm>
          <a:prstGeom prst="rect">
            <a:avLst/>
          </a:prstGeom>
        </p:spPr>
      </p:pic>
    </p:spTree>
    <p:extLst>
      <p:ext uri="{BB962C8B-B14F-4D97-AF65-F5344CB8AC3E}">
        <p14:creationId xmlns:p14="http://schemas.microsoft.com/office/powerpoint/2010/main" val="19177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F41B6-9487-56F0-D004-65E4057928A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A04A677-7CF7-117A-D2CD-7E4D470971FC}"/>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red letters on a black background&#10;&#10;Description automatically generated">
            <a:extLst>
              <a:ext uri="{FF2B5EF4-FFF2-40B4-BE49-F238E27FC236}">
                <a16:creationId xmlns:a16="http://schemas.microsoft.com/office/drawing/2014/main" id="{90451708-2B08-8186-A26B-F71713AA1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pic>
        <p:nvPicPr>
          <p:cNvPr id="6" name="Picture 5">
            <a:extLst>
              <a:ext uri="{FF2B5EF4-FFF2-40B4-BE49-F238E27FC236}">
                <a16:creationId xmlns:a16="http://schemas.microsoft.com/office/drawing/2014/main" id="{04C4EEAC-91CC-17C2-1194-C96EB0B45D09}"/>
              </a:ext>
            </a:extLst>
          </p:cNvPr>
          <p:cNvPicPr>
            <a:picLocks noChangeAspect="1"/>
          </p:cNvPicPr>
          <p:nvPr/>
        </p:nvPicPr>
        <p:blipFill>
          <a:blip r:embed="rId4"/>
          <a:stretch>
            <a:fillRect/>
          </a:stretch>
        </p:blipFill>
        <p:spPr>
          <a:xfrm rot="21303680">
            <a:off x="641207" y="1401766"/>
            <a:ext cx="3292082" cy="4321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B27500D-4959-B6D1-105A-064E6F459FB6}"/>
              </a:ext>
            </a:extLst>
          </p:cNvPr>
          <p:cNvPicPr>
            <a:picLocks noChangeAspect="1"/>
          </p:cNvPicPr>
          <p:nvPr/>
        </p:nvPicPr>
        <p:blipFill>
          <a:blip r:embed="rId5"/>
          <a:stretch>
            <a:fillRect/>
          </a:stretch>
        </p:blipFill>
        <p:spPr>
          <a:xfrm rot="658574">
            <a:off x="2729804" y="1490582"/>
            <a:ext cx="3249771" cy="4185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4BAC6149-6DB6-0729-CCBA-569701CC7E6C}"/>
              </a:ext>
            </a:extLst>
          </p:cNvPr>
          <p:cNvSpPr txBox="1"/>
          <p:nvPr/>
        </p:nvSpPr>
        <p:spPr>
          <a:xfrm>
            <a:off x="6985418" y="1750620"/>
            <a:ext cx="5060016" cy="3541162"/>
          </a:xfrm>
          <a:prstGeom prst="rect">
            <a:avLst/>
          </a:prstGeom>
          <a:noFill/>
        </p:spPr>
        <p:txBody>
          <a:bodyPr wrap="square" rtlCol="0">
            <a:spAutoFit/>
          </a:bodyPr>
          <a:lstStyle/>
          <a:p>
            <a:pPr marL="342900" indent="-342900">
              <a:lnSpc>
                <a:spcPts val="3380"/>
              </a:lnSpc>
              <a:buFont typeface="Arial" panose="020B0604020202020204" pitchFamily="34" charset="0"/>
              <a:buChar char="•"/>
            </a:pPr>
            <a:r>
              <a:rPr lang="en-US" sz="2400" dirty="0">
                <a:solidFill>
                  <a:srgbClr val="002857"/>
                </a:solidFill>
                <a:latin typeface="Myriad Pro" panose="020B0503030403020204" pitchFamily="34" charset="0"/>
              </a:rPr>
              <a:t>New projects scheduled in four 5-year periods</a:t>
            </a:r>
          </a:p>
          <a:p>
            <a:pPr marL="342900" indent="-342900">
              <a:lnSpc>
                <a:spcPts val="3380"/>
              </a:lnSpc>
              <a:buFont typeface="Arial" panose="020B0604020202020204" pitchFamily="34" charset="0"/>
              <a:buChar char="•"/>
            </a:pPr>
            <a:r>
              <a:rPr lang="en-US" sz="2400" dirty="0">
                <a:solidFill>
                  <a:srgbClr val="002857"/>
                </a:solidFill>
                <a:latin typeface="Myriad Pro" panose="020B0503030403020204" pitchFamily="34" charset="0"/>
              </a:rPr>
              <a:t>Annual reports on project delivery and financial performance</a:t>
            </a:r>
          </a:p>
          <a:p>
            <a:pPr marL="342900" indent="-342900">
              <a:lnSpc>
                <a:spcPts val="3380"/>
              </a:lnSpc>
              <a:buFont typeface="Arial" panose="020B0604020202020204" pitchFamily="34" charset="0"/>
              <a:buChar char="•"/>
            </a:pPr>
            <a:r>
              <a:rPr lang="en-US" sz="2400" dirty="0">
                <a:solidFill>
                  <a:srgbClr val="002857"/>
                </a:solidFill>
                <a:latin typeface="Myriad Pro" panose="020B0503030403020204" pitchFamily="34" charset="0"/>
              </a:rPr>
              <a:t>Citizen committee oversight</a:t>
            </a:r>
          </a:p>
          <a:p>
            <a:pPr marL="342900" indent="-342900">
              <a:lnSpc>
                <a:spcPts val="3380"/>
              </a:lnSpc>
              <a:buFont typeface="Arial" panose="020B0604020202020204" pitchFamily="34" charset="0"/>
              <a:buChar char="•"/>
            </a:pPr>
            <a:r>
              <a:rPr lang="en-US" sz="2400" dirty="0">
                <a:solidFill>
                  <a:srgbClr val="002857"/>
                </a:solidFill>
                <a:latin typeface="Myriad Pro" panose="020B0503030403020204" pitchFamily="34" charset="0"/>
              </a:rPr>
              <a:t>State Auditor General performance audits every 5 years</a:t>
            </a:r>
          </a:p>
        </p:txBody>
      </p:sp>
      <p:cxnSp>
        <p:nvCxnSpPr>
          <p:cNvPr id="9" name="Straight Connector 8">
            <a:extLst>
              <a:ext uri="{FF2B5EF4-FFF2-40B4-BE49-F238E27FC236}">
                <a16:creationId xmlns:a16="http://schemas.microsoft.com/office/drawing/2014/main" id="{3332576D-1620-56EF-DD05-66005828372E}"/>
              </a:ext>
            </a:extLst>
          </p:cNvPr>
          <p:cNvCxnSpPr>
            <a:cxnSpLocks/>
          </p:cNvCxnSpPr>
          <p:nvPr/>
        </p:nvCxnSpPr>
        <p:spPr>
          <a:xfrm flipV="1">
            <a:off x="6766903" y="1750620"/>
            <a:ext cx="0" cy="354116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461B6316-1C8A-AD27-FC99-F665D5160831}"/>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RTA Next</a:t>
            </a:r>
          </a:p>
        </p:txBody>
      </p:sp>
    </p:spTree>
    <p:extLst>
      <p:ext uri="{BB962C8B-B14F-4D97-AF65-F5344CB8AC3E}">
        <p14:creationId xmlns:p14="http://schemas.microsoft.com/office/powerpoint/2010/main" val="193478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09243-496F-3B4B-29CE-771B5B542CDE}"/>
            </a:ext>
          </a:extLst>
        </p:cNvPr>
        <p:cNvGrpSpPr/>
        <p:nvPr/>
      </p:nvGrpSpPr>
      <p:grpSpPr>
        <a:xfrm>
          <a:off x="0" y="0"/>
          <a:ext cx="0" cy="0"/>
          <a:chOff x="0" y="0"/>
          <a:chExt cx="0" cy="0"/>
        </a:xfrm>
      </p:grpSpPr>
      <p:pic>
        <p:nvPicPr>
          <p:cNvPr id="31" name="Graphic 30">
            <a:extLst>
              <a:ext uri="{FF2B5EF4-FFF2-40B4-BE49-F238E27FC236}">
                <a16:creationId xmlns:a16="http://schemas.microsoft.com/office/drawing/2014/main" id="{51424FF0-3A8D-938E-093A-B59F14E17FA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805" t="61754" r="18313" b="-1901"/>
          <a:stretch/>
        </p:blipFill>
        <p:spPr>
          <a:xfrm>
            <a:off x="13834" y="1658471"/>
            <a:ext cx="5666756" cy="4435649"/>
          </a:xfrm>
          <a:prstGeom prst="rect">
            <a:avLst/>
          </a:prstGeom>
        </p:spPr>
      </p:pic>
      <p:sp>
        <p:nvSpPr>
          <p:cNvPr id="32" name="Rectangle 31">
            <a:extLst>
              <a:ext uri="{FF2B5EF4-FFF2-40B4-BE49-F238E27FC236}">
                <a16:creationId xmlns:a16="http://schemas.microsoft.com/office/drawing/2014/main" id="{8E9B253C-D38D-58CF-1507-64D344791978}"/>
              </a:ext>
            </a:extLst>
          </p:cNvPr>
          <p:cNvSpPr/>
          <p:nvPr/>
        </p:nvSpPr>
        <p:spPr>
          <a:xfrm>
            <a:off x="-3" y="1249244"/>
            <a:ext cx="5789645" cy="1452518"/>
          </a:xfrm>
          <a:prstGeom prst="rect">
            <a:avLst/>
          </a:prstGeom>
          <a:gradFill>
            <a:gsLst>
              <a:gs pos="44000">
                <a:schemeClr val="bg1"/>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7BDFF6-6548-D379-4BC9-A46A40A963F9}"/>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red letters on a black background&#10;&#10;Description automatically generated">
            <a:extLst>
              <a:ext uri="{FF2B5EF4-FFF2-40B4-BE49-F238E27FC236}">
                <a16:creationId xmlns:a16="http://schemas.microsoft.com/office/drawing/2014/main" id="{D9C074DC-B618-3378-BECC-ACB8928862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13" name="Title 9">
            <a:extLst>
              <a:ext uri="{FF2B5EF4-FFF2-40B4-BE49-F238E27FC236}">
                <a16:creationId xmlns:a16="http://schemas.microsoft.com/office/drawing/2014/main" id="{6046B066-76E1-32F9-299A-4FB05C1038D7}"/>
              </a:ext>
            </a:extLst>
          </p:cNvPr>
          <p:cNvSpPr txBox="1">
            <a:spLocks/>
          </p:cNvSpPr>
          <p:nvPr/>
        </p:nvSpPr>
        <p:spPr>
          <a:xfrm>
            <a:off x="625039" y="365126"/>
            <a:ext cx="10965993" cy="1452518"/>
          </a:xfrm>
          <a:prstGeom prst="rect">
            <a:avLst/>
          </a:prstGeom>
        </p:spPr>
        <p:txBody>
          <a:bodyPr vert="horz" lIns="91440" tIns="45720" rIns="91440" bIns="45720" rtlCol="0" anchor="t" anchorCtr="0">
            <a:no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lnSpc>
                <a:spcPts val="4820"/>
              </a:lnSpc>
              <a:spcBef>
                <a:spcPts val="1200"/>
              </a:spcBef>
            </a:pPr>
            <a:r>
              <a:rPr lang="en-US" sz="4350" b="1">
                <a:solidFill>
                  <a:srgbClr val="002857"/>
                </a:solidFill>
                <a:latin typeface="Myriad Pro"/>
              </a:rPr>
              <a:t>Regional Transportation Authority’s funding role</a:t>
            </a:r>
          </a:p>
        </p:txBody>
      </p:sp>
      <p:sp>
        <p:nvSpPr>
          <p:cNvPr id="30" name="Title 9">
            <a:extLst>
              <a:ext uri="{FF2B5EF4-FFF2-40B4-BE49-F238E27FC236}">
                <a16:creationId xmlns:a16="http://schemas.microsoft.com/office/drawing/2014/main" id="{E09BF4EB-8AC7-10D2-2697-71717152ABA9}"/>
              </a:ext>
            </a:extLst>
          </p:cNvPr>
          <p:cNvSpPr txBox="1">
            <a:spLocks/>
          </p:cNvSpPr>
          <p:nvPr/>
        </p:nvSpPr>
        <p:spPr>
          <a:xfrm>
            <a:off x="1188539" y="3947218"/>
            <a:ext cx="3373659" cy="1839259"/>
          </a:xfrm>
          <a:prstGeom prst="rect">
            <a:avLst/>
          </a:prstGeom>
        </p:spPr>
        <p:txBody>
          <a:bodyPr vert="horz" lIns="91440" tIns="45720" rIns="91440" bIns="45720" rtlCol="0" anchor="t" anchorCtr="0">
            <a:no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spcBef>
                <a:spcPts val="0"/>
              </a:spcBef>
            </a:pPr>
            <a:r>
              <a:rPr lang="en-US" sz="1400">
                <a:solidFill>
                  <a:schemeClr val="bg1">
                    <a:alpha val="39000"/>
                  </a:schemeClr>
                </a:solidFill>
                <a:latin typeface="Myriad Pro"/>
              </a:rPr>
              <a:t>RTA Taxing District</a:t>
            </a:r>
          </a:p>
          <a:p>
            <a:pPr>
              <a:spcBef>
                <a:spcPts val="0"/>
              </a:spcBef>
            </a:pPr>
            <a:r>
              <a:rPr lang="en-US" sz="6000">
                <a:solidFill>
                  <a:schemeClr val="bg1">
                    <a:alpha val="39000"/>
                  </a:schemeClr>
                </a:solidFill>
                <a:latin typeface="Myriad Pro"/>
              </a:rPr>
              <a:t>$</a:t>
            </a:r>
          </a:p>
        </p:txBody>
      </p:sp>
      <p:pic>
        <p:nvPicPr>
          <p:cNvPr id="19" name="Picture 18">
            <a:extLst>
              <a:ext uri="{FF2B5EF4-FFF2-40B4-BE49-F238E27FC236}">
                <a16:creationId xmlns:a16="http://schemas.microsoft.com/office/drawing/2014/main" id="{DAD10F21-F3FC-1A4D-F359-69AE61730E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79326" y="4148079"/>
            <a:ext cx="2301796" cy="1800421"/>
          </a:xfrm>
          <a:prstGeom prst="rect">
            <a:avLst/>
          </a:prstGeom>
          <a:effectLst>
            <a:glow rad="150699">
              <a:schemeClr val="bg1"/>
            </a:glow>
          </a:effectLst>
        </p:spPr>
      </p:pic>
      <p:pic>
        <p:nvPicPr>
          <p:cNvPr id="20" name="Graphic 19">
            <a:extLst>
              <a:ext uri="{FF2B5EF4-FFF2-40B4-BE49-F238E27FC236}">
                <a16:creationId xmlns:a16="http://schemas.microsoft.com/office/drawing/2014/main" id="{DB94AE5F-645B-C687-3FAD-2B5BE43B4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47986" y="3352892"/>
            <a:ext cx="1026539" cy="889667"/>
          </a:xfrm>
          <a:prstGeom prst="rect">
            <a:avLst/>
          </a:prstGeom>
          <a:effectLst>
            <a:glow rad="139700">
              <a:schemeClr val="bg1"/>
            </a:glow>
          </a:effectLst>
        </p:spPr>
      </p:pic>
      <p:pic>
        <p:nvPicPr>
          <p:cNvPr id="21" name="Graphic 20">
            <a:extLst>
              <a:ext uri="{FF2B5EF4-FFF2-40B4-BE49-F238E27FC236}">
                <a16:creationId xmlns:a16="http://schemas.microsoft.com/office/drawing/2014/main" id="{491B5060-9310-6C28-8A0A-0D0A46857DD2}"/>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3995" t="20499" r="28180" b="17187"/>
          <a:stretch/>
        </p:blipFill>
        <p:spPr>
          <a:xfrm>
            <a:off x="5959224" y="3235314"/>
            <a:ext cx="1196710" cy="1219614"/>
          </a:xfrm>
          <a:prstGeom prst="rect">
            <a:avLst/>
          </a:prstGeom>
          <a:effectLst>
            <a:glow rad="139700">
              <a:schemeClr val="bg1"/>
            </a:glow>
          </a:effectLst>
        </p:spPr>
      </p:pic>
      <p:pic>
        <p:nvPicPr>
          <p:cNvPr id="22" name="Graphic 21">
            <a:extLst>
              <a:ext uri="{FF2B5EF4-FFF2-40B4-BE49-F238E27FC236}">
                <a16:creationId xmlns:a16="http://schemas.microsoft.com/office/drawing/2014/main" id="{A056393A-6834-888A-7E74-2FA21A51B8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29249" y="3312960"/>
            <a:ext cx="966885" cy="966885"/>
          </a:xfrm>
          <a:prstGeom prst="rect">
            <a:avLst/>
          </a:prstGeom>
          <a:effectLst>
            <a:glow rad="139700">
              <a:schemeClr val="bg1">
                <a:alpha val="40000"/>
              </a:schemeClr>
            </a:glow>
          </a:effectLst>
        </p:spPr>
      </p:pic>
      <p:pic>
        <p:nvPicPr>
          <p:cNvPr id="23" name="Graphic 22">
            <a:extLst>
              <a:ext uri="{FF2B5EF4-FFF2-40B4-BE49-F238E27FC236}">
                <a16:creationId xmlns:a16="http://schemas.microsoft.com/office/drawing/2014/main" id="{F56CA2F8-A50A-D7DA-28CB-B528BA90818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325" t="18567" r="27514" b="20904"/>
          <a:stretch/>
        </p:blipFill>
        <p:spPr>
          <a:xfrm>
            <a:off x="7180986" y="3243259"/>
            <a:ext cx="1105781" cy="1134139"/>
          </a:xfrm>
          <a:prstGeom prst="rect">
            <a:avLst/>
          </a:prstGeom>
          <a:effectLst>
            <a:glow rad="139700">
              <a:schemeClr val="bg1">
                <a:alpha val="40000"/>
              </a:schemeClr>
            </a:glow>
          </a:effectLst>
        </p:spPr>
      </p:pic>
      <p:pic>
        <p:nvPicPr>
          <p:cNvPr id="24" name="Graphic 23">
            <a:extLst>
              <a:ext uri="{FF2B5EF4-FFF2-40B4-BE49-F238E27FC236}">
                <a16:creationId xmlns:a16="http://schemas.microsoft.com/office/drawing/2014/main" id="{9C2E59BF-9DF6-27FE-1223-8ACAA7D1FE9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94412" y="4479341"/>
            <a:ext cx="1049355" cy="720145"/>
          </a:xfrm>
          <a:prstGeom prst="rect">
            <a:avLst/>
          </a:prstGeom>
          <a:effectLst>
            <a:glow rad="139700">
              <a:schemeClr val="bg1"/>
            </a:glow>
          </a:effectLst>
        </p:spPr>
      </p:pic>
      <p:pic>
        <p:nvPicPr>
          <p:cNvPr id="25" name="Graphic 24">
            <a:extLst>
              <a:ext uri="{FF2B5EF4-FFF2-40B4-BE49-F238E27FC236}">
                <a16:creationId xmlns:a16="http://schemas.microsoft.com/office/drawing/2014/main" id="{DF4B7B77-6B27-CA03-A8E2-27C9AC2156FC}"/>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17811" t="24540" r="18026" b="19249"/>
          <a:stretch/>
        </p:blipFill>
        <p:spPr>
          <a:xfrm>
            <a:off x="8797302" y="4359648"/>
            <a:ext cx="1537038" cy="1053236"/>
          </a:xfrm>
          <a:prstGeom prst="rect">
            <a:avLst/>
          </a:prstGeom>
          <a:effectLst>
            <a:glow rad="139700">
              <a:schemeClr val="bg1"/>
            </a:glow>
          </a:effectLst>
        </p:spPr>
      </p:pic>
      <p:pic>
        <p:nvPicPr>
          <p:cNvPr id="26" name="Graphic 25">
            <a:extLst>
              <a:ext uri="{FF2B5EF4-FFF2-40B4-BE49-F238E27FC236}">
                <a16:creationId xmlns:a16="http://schemas.microsoft.com/office/drawing/2014/main" id="{CD64B134-D2F3-27FE-9DF0-2654489C08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436159" y="4691996"/>
            <a:ext cx="1243471" cy="589012"/>
          </a:xfrm>
          <a:prstGeom prst="rect">
            <a:avLst/>
          </a:prstGeom>
          <a:effectLst>
            <a:glow rad="127000">
              <a:schemeClr val="bg1"/>
            </a:glow>
          </a:effectLst>
        </p:spPr>
      </p:pic>
      <p:pic>
        <p:nvPicPr>
          <p:cNvPr id="27" name="Picture 26">
            <a:extLst>
              <a:ext uri="{FF2B5EF4-FFF2-40B4-BE49-F238E27FC236}">
                <a16:creationId xmlns:a16="http://schemas.microsoft.com/office/drawing/2014/main" id="{19FDED01-6B3F-CC4A-749D-183DC65F3E12}"/>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15186"/>
          <a:stretch/>
        </p:blipFill>
        <p:spPr>
          <a:xfrm>
            <a:off x="8499218" y="3310307"/>
            <a:ext cx="716082" cy="1134139"/>
          </a:xfrm>
          <a:prstGeom prst="rect">
            <a:avLst/>
          </a:prstGeom>
          <a:effectLst>
            <a:glow rad="139700">
              <a:schemeClr val="bg1"/>
            </a:glow>
          </a:effectLst>
        </p:spPr>
      </p:pic>
      <p:sp>
        <p:nvSpPr>
          <p:cNvPr id="3" name="TextBox 2">
            <a:extLst>
              <a:ext uri="{FF2B5EF4-FFF2-40B4-BE49-F238E27FC236}">
                <a16:creationId xmlns:a16="http://schemas.microsoft.com/office/drawing/2014/main" id="{50DF13A6-FCC4-2D4E-1E93-985E0E632520}"/>
              </a:ext>
            </a:extLst>
          </p:cNvPr>
          <p:cNvSpPr txBox="1"/>
          <p:nvPr/>
        </p:nvSpPr>
        <p:spPr>
          <a:xfrm>
            <a:off x="5716446" y="2439629"/>
            <a:ext cx="6233566" cy="646331"/>
          </a:xfrm>
          <a:prstGeom prst="rect">
            <a:avLst/>
          </a:prstGeom>
          <a:noFill/>
        </p:spPr>
        <p:txBody>
          <a:bodyPr wrap="square">
            <a:spAutoFit/>
          </a:bodyPr>
          <a:lstStyle/>
          <a:p>
            <a:pPr algn="ctr"/>
            <a:r>
              <a:rPr lang="en-US" sz="3600" i="0">
                <a:solidFill>
                  <a:srgbClr val="002857"/>
                </a:solidFill>
                <a:effectLst/>
                <a:latin typeface="Myriad Pro" panose="020B0503030403020204" pitchFamily="34" charset="0"/>
              </a:rPr>
              <a:t>RTA members</a:t>
            </a:r>
            <a:endParaRPr lang="en-US" sz="3600">
              <a:solidFill>
                <a:srgbClr val="002857"/>
              </a:solidFill>
              <a:latin typeface="Myriad Pro" panose="020B0503030403020204" pitchFamily="34" charset="0"/>
            </a:endParaRPr>
          </a:p>
        </p:txBody>
      </p:sp>
      <p:sp>
        <p:nvSpPr>
          <p:cNvPr id="9" name="Content Placeholder 6">
            <a:extLst>
              <a:ext uri="{FF2B5EF4-FFF2-40B4-BE49-F238E27FC236}">
                <a16:creationId xmlns:a16="http://schemas.microsoft.com/office/drawing/2014/main" id="{B2B80929-08CA-7E87-6BFD-7C63C254858E}"/>
              </a:ext>
            </a:extLst>
          </p:cNvPr>
          <p:cNvSpPr>
            <a:spLocks noGrp="1"/>
          </p:cNvSpPr>
          <p:nvPr>
            <p:ph idx="1"/>
          </p:nvPr>
        </p:nvSpPr>
        <p:spPr>
          <a:xfrm>
            <a:off x="374885" y="2668424"/>
            <a:ext cx="5223288" cy="1066055"/>
          </a:xfrm>
        </p:spPr>
        <p:txBody>
          <a:bodyPr vert="horz" lIns="91440" tIns="45720" rIns="91440" bIns="45720" rtlCol="0" anchor="t">
            <a:normAutofit/>
          </a:bodyPr>
          <a:lstStyle/>
          <a:p>
            <a:pPr marL="0" indent="0" algn="ctr">
              <a:buNone/>
            </a:pPr>
            <a:r>
              <a:rPr lang="en-US">
                <a:solidFill>
                  <a:srgbClr val="002857"/>
                </a:solidFill>
                <a:effectLst/>
                <a:latin typeface="Myriad Pro" panose="020B0503030403020204" pitchFamily="34" charset="0"/>
              </a:rPr>
              <a:t>RTA taxing </a:t>
            </a:r>
            <a:r>
              <a:rPr lang="en-US">
                <a:solidFill>
                  <a:srgbClr val="002857"/>
                </a:solidFill>
                <a:latin typeface="Myriad Pro" panose="020B0503030403020204" pitchFamily="34" charset="0"/>
              </a:rPr>
              <a:t>d</a:t>
            </a:r>
            <a:r>
              <a:rPr lang="en-US">
                <a:solidFill>
                  <a:srgbClr val="002857"/>
                </a:solidFill>
                <a:effectLst/>
                <a:latin typeface="Myriad Pro" panose="020B0503030403020204" pitchFamily="34" charset="0"/>
              </a:rPr>
              <a:t>istrict currently collects $120 million annually.</a:t>
            </a:r>
          </a:p>
        </p:txBody>
      </p:sp>
    </p:spTree>
    <p:extLst>
      <p:ext uri="{BB962C8B-B14F-4D97-AF65-F5344CB8AC3E}">
        <p14:creationId xmlns:p14="http://schemas.microsoft.com/office/powerpoint/2010/main" val="236200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0A6B-2314-002B-F6E8-A618FBE276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ADD7CFA-ED61-210D-D22D-A02F2EEC7355}"/>
              </a:ext>
            </a:extLst>
          </p:cNvPr>
          <p:cNvSpPr/>
          <p:nvPr/>
        </p:nvSpPr>
        <p:spPr>
          <a:xfrm>
            <a:off x="-2" y="2976072"/>
            <a:ext cx="4416427" cy="33307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2857"/>
                </a:solidFill>
              </a:rPr>
              <a:t>Something</a:t>
            </a:r>
          </a:p>
          <a:p>
            <a:pPr algn="ctr"/>
            <a:r>
              <a:rPr lang="en-US" sz="5400" b="1">
                <a:solidFill>
                  <a:srgbClr val="002857"/>
                </a:solidFill>
              </a:rPr>
              <a:t> for everyone</a:t>
            </a:r>
          </a:p>
        </p:txBody>
      </p:sp>
      <p:sp>
        <p:nvSpPr>
          <p:cNvPr id="8" name="Rectangle 7">
            <a:extLst>
              <a:ext uri="{FF2B5EF4-FFF2-40B4-BE49-F238E27FC236}">
                <a16:creationId xmlns:a16="http://schemas.microsoft.com/office/drawing/2014/main" id="{24B82CF3-1877-6233-4DF3-2E2A558300D2}"/>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red letters on a black background&#10;&#10;Description automatically generated">
            <a:extLst>
              <a:ext uri="{FF2B5EF4-FFF2-40B4-BE49-F238E27FC236}">
                <a16:creationId xmlns:a16="http://schemas.microsoft.com/office/drawing/2014/main" id="{DDB82753-CDA9-A843-6B8B-ADD834079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9" name="TextBox 8">
            <a:extLst>
              <a:ext uri="{FF2B5EF4-FFF2-40B4-BE49-F238E27FC236}">
                <a16:creationId xmlns:a16="http://schemas.microsoft.com/office/drawing/2014/main" id="{04958E4B-202B-A8F4-DE6E-5EC72C96E7BB}"/>
              </a:ext>
            </a:extLst>
          </p:cNvPr>
          <p:cNvSpPr txBox="1"/>
          <p:nvPr/>
        </p:nvSpPr>
        <p:spPr>
          <a:xfrm>
            <a:off x="446314" y="1471961"/>
            <a:ext cx="11291039" cy="1200329"/>
          </a:xfrm>
          <a:prstGeom prst="rect">
            <a:avLst/>
          </a:prstGeom>
          <a:noFill/>
        </p:spPr>
        <p:txBody>
          <a:bodyPr wrap="square" rtlCol="0">
            <a:spAutoFit/>
          </a:bodyPr>
          <a:lstStyle/>
          <a:p>
            <a:r>
              <a:rPr lang="en-US" sz="3600">
                <a:latin typeface="Myriad Pro" panose="020B0503030403020204" pitchFamily="34" charset="0"/>
              </a:rPr>
              <a:t>RTA Next improvements will serve to benefit you, regardless of where you live or work</a:t>
            </a:r>
          </a:p>
        </p:txBody>
      </p:sp>
      <p:pic>
        <p:nvPicPr>
          <p:cNvPr id="4" name="Picture 3">
            <a:extLst>
              <a:ext uri="{FF2B5EF4-FFF2-40B4-BE49-F238E27FC236}">
                <a16:creationId xmlns:a16="http://schemas.microsoft.com/office/drawing/2014/main" id="{E87FA389-9BA0-669B-B918-705750B3EE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16425" y="2976072"/>
            <a:ext cx="7772400" cy="3330788"/>
          </a:xfrm>
          <a:prstGeom prst="rect">
            <a:avLst/>
          </a:prstGeom>
        </p:spPr>
      </p:pic>
      <p:sp>
        <p:nvSpPr>
          <p:cNvPr id="7" name="Title 9">
            <a:extLst>
              <a:ext uri="{FF2B5EF4-FFF2-40B4-BE49-F238E27FC236}">
                <a16:creationId xmlns:a16="http://schemas.microsoft.com/office/drawing/2014/main" id="{1699C2E6-4D6A-5B6A-ACEB-0F15FE1C022D}"/>
              </a:ext>
            </a:extLst>
          </p:cNvPr>
          <p:cNvSpPr txBox="1">
            <a:spLocks/>
          </p:cNvSpPr>
          <p:nvPr/>
        </p:nvSpPr>
        <p:spPr>
          <a:xfrm>
            <a:off x="457775"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No matter your destination</a:t>
            </a:r>
          </a:p>
        </p:txBody>
      </p:sp>
      <p:cxnSp>
        <p:nvCxnSpPr>
          <p:cNvPr id="13" name="Straight Connector 12">
            <a:extLst>
              <a:ext uri="{FF2B5EF4-FFF2-40B4-BE49-F238E27FC236}">
                <a16:creationId xmlns:a16="http://schemas.microsoft.com/office/drawing/2014/main" id="{CE753524-A97F-BB6F-D076-91B2D8622A14}"/>
              </a:ext>
            </a:extLst>
          </p:cNvPr>
          <p:cNvCxnSpPr>
            <a:cxnSpLocks/>
          </p:cNvCxnSpPr>
          <p:nvPr/>
        </p:nvCxnSpPr>
        <p:spPr>
          <a:xfrm flipH="1">
            <a:off x="-2" y="2976072"/>
            <a:ext cx="121888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28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38C59-E28C-9960-58A2-FE17F020926F}"/>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022EB50-F9F3-3E1F-00A1-991505223AA4}"/>
              </a:ext>
            </a:extLst>
          </p:cNvPr>
          <p:cNvPicPr>
            <a:picLocks noChangeAspect="1"/>
          </p:cNvPicPr>
          <p:nvPr/>
        </p:nvPicPr>
        <p:blipFill rotWithShape="1">
          <a:blip r:embed="rId3" cstate="print">
            <a:alphaModFix amt="71000"/>
            <a:extLst>
              <a:ext uri="{28A0092B-C50C-407E-A947-70E740481C1C}">
                <a14:useLocalDpi xmlns:a14="http://schemas.microsoft.com/office/drawing/2010/main" val="0"/>
              </a:ext>
            </a:extLst>
          </a:blip>
          <a:srcRect r="19690"/>
          <a:stretch/>
        </p:blipFill>
        <p:spPr>
          <a:xfrm>
            <a:off x="3812499" y="19271"/>
            <a:ext cx="8376326" cy="6377569"/>
          </a:xfrm>
          <a:prstGeom prst="rect">
            <a:avLst/>
          </a:prstGeom>
        </p:spPr>
      </p:pic>
      <p:sp>
        <p:nvSpPr>
          <p:cNvPr id="18" name="Rectangle 17">
            <a:extLst>
              <a:ext uri="{FF2B5EF4-FFF2-40B4-BE49-F238E27FC236}">
                <a16:creationId xmlns:a16="http://schemas.microsoft.com/office/drawing/2014/main" id="{0D6C640D-A54B-FDEC-8E07-78B8CE84348F}"/>
              </a:ext>
            </a:extLst>
          </p:cNvPr>
          <p:cNvSpPr/>
          <p:nvPr/>
        </p:nvSpPr>
        <p:spPr>
          <a:xfrm>
            <a:off x="1092952" y="285206"/>
            <a:ext cx="7856335" cy="6287588"/>
          </a:xfrm>
          <a:prstGeom prst="rect">
            <a:avLst/>
          </a:prstGeom>
          <a:gradFill flip="none" rotWithShape="1">
            <a:gsLst>
              <a:gs pos="67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E6799DC6-F104-C2D3-B141-53EB03302AE7}"/>
              </a:ext>
            </a:extLst>
          </p:cNvPr>
          <p:cNvSpPr>
            <a:spLocks noGrp="1"/>
          </p:cNvSpPr>
          <p:nvPr>
            <p:ph idx="1"/>
          </p:nvPr>
        </p:nvSpPr>
        <p:spPr>
          <a:xfrm>
            <a:off x="625040" y="1391458"/>
            <a:ext cx="5818535" cy="4351338"/>
          </a:xfrm>
        </p:spPr>
        <p:txBody>
          <a:bodyPr vert="horz" lIns="91440" tIns="45720" rIns="91440" bIns="45720" rtlCol="0" anchor="t">
            <a:normAutofit/>
          </a:bodyPr>
          <a:lstStyle/>
          <a:p>
            <a:pPr marL="0" indent="0">
              <a:spcAft>
                <a:spcPts val="500"/>
              </a:spcAft>
              <a:buNone/>
            </a:pPr>
            <a:r>
              <a:rPr lang="en-US" sz="2750">
                <a:solidFill>
                  <a:srgbClr val="002857"/>
                </a:solidFill>
              </a:rPr>
              <a:t>Sign up for updates or leave us your comments at </a:t>
            </a:r>
            <a:r>
              <a:rPr lang="en-US" sz="2750" b="1" err="1">
                <a:solidFill>
                  <a:srgbClr val="002857"/>
                </a:solidFill>
              </a:rPr>
              <a:t>RTAnext.com</a:t>
            </a:r>
            <a:endParaRPr lang="en-US" sz="2750">
              <a:solidFill>
                <a:srgbClr val="002857"/>
              </a:solidFill>
              <a:ea typeface="Calibri" panose="020F0502020204030204"/>
              <a:cs typeface="Calibri" panose="020F0502020204030204"/>
            </a:endParaRPr>
          </a:p>
          <a:p>
            <a:pPr marL="0" indent="0">
              <a:buNone/>
            </a:pPr>
            <a:endParaRPr lang="en-US">
              <a:solidFill>
                <a:srgbClr val="002857"/>
              </a:solidFill>
              <a:ea typeface="Calibri" panose="020F0502020204030204"/>
              <a:cs typeface="Calibri" panose="020F0502020204030204"/>
            </a:endParaRPr>
          </a:p>
        </p:txBody>
      </p:sp>
      <p:sp>
        <p:nvSpPr>
          <p:cNvPr id="5" name="Rectangle 4">
            <a:extLst>
              <a:ext uri="{FF2B5EF4-FFF2-40B4-BE49-F238E27FC236}">
                <a16:creationId xmlns:a16="http://schemas.microsoft.com/office/drawing/2014/main" id="{68DDDF96-8DC6-F474-2730-D2244A955725}"/>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red letters on a black background&#10;&#10;Description automatically generated">
            <a:extLst>
              <a:ext uri="{FF2B5EF4-FFF2-40B4-BE49-F238E27FC236}">
                <a16:creationId xmlns:a16="http://schemas.microsoft.com/office/drawing/2014/main" id="{06F3DFD4-9C3A-6A52-A7C1-C2BE3F95B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4742F43E-7A3D-A642-9C22-AF9DBA13B0E5}"/>
              </a:ext>
            </a:extLst>
          </p:cNvPr>
          <p:cNvPicPr>
            <a:picLocks noChangeAspect="1"/>
          </p:cNvPicPr>
          <p:nvPr/>
        </p:nvPicPr>
        <p:blipFill>
          <a:blip r:embed="rId5"/>
          <a:stretch>
            <a:fillRect/>
          </a:stretch>
        </p:blipFill>
        <p:spPr>
          <a:xfrm>
            <a:off x="674105" y="2436044"/>
            <a:ext cx="3557242" cy="3394729"/>
          </a:xfrm>
          <a:prstGeom prst="rect">
            <a:avLst/>
          </a:prstGeom>
        </p:spPr>
      </p:pic>
      <p:sp>
        <p:nvSpPr>
          <p:cNvPr id="2" name="Title 9">
            <a:extLst>
              <a:ext uri="{FF2B5EF4-FFF2-40B4-BE49-F238E27FC236}">
                <a16:creationId xmlns:a16="http://schemas.microsoft.com/office/drawing/2014/main" id="{A855CD9D-7D99-8B0A-6D94-BF96E76C4A5A}"/>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Follow RTA Next</a:t>
            </a:r>
          </a:p>
        </p:txBody>
      </p:sp>
    </p:spTree>
    <p:extLst>
      <p:ext uri="{BB962C8B-B14F-4D97-AF65-F5344CB8AC3E}">
        <p14:creationId xmlns:p14="http://schemas.microsoft.com/office/powerpoint/2010/main" val="375202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3F5D8-4360-9961-7A73-7054B529755D}"/>
            </a:ext>
          </a:extLst>
        </p:cNvPr>
        <p:cNvGrpSpPr/>
        <p:nvPr/>
      </p:nvGrpSpPr>
      <p:grpSpPr>
        <a:xfrm>
          <a:off x="0" y="0"/>
          <a:ext cx="0" cy="0"/>
          <a:chOff x="0" y="0"/>
          <a:chExt cx="0" cy="0"/>
        </a:xfrm>
      </p:grpSpPr>
      <p:pic>
        <p:nvPicPr>
          <p:cNvPr id="5" name="mockup_0021_MacBook_FRONT.png">
            <a:extLst>
              <a:ext uri="{FF2B5EF4-FFF2-40B4-BE49-F238E27FC236}">
                <a16:creationId xmlns:a16="http://schemas.microsoft.com/office/drawing/2014/main" id="{023B115C-A048-33FA-9A28-E2E8BB57B120}"/>
              </a:ext>
            </a:extLst>
          </p:cNvPr>
          <p:cNvPicPr>
            <a:picLocks noChangeAspect="1"/>
          </p:cNvPicPr>
          <p:nvPr/>
        </p:nvPicPr>
        <p:blipFill>
          <a:blip r:embed="rId3" cstate="print">
            <a:extLst>
              <a:ext uri="{28A0092B-C50C-407E-A947-70E740481C1C}">
                <a14:useLocalDpi xmlns:a14="http://schemas.microsoft.com/office/drawing/2010/main"/>
              </a:ext>
            </a:extLst>
          </a:blip>
          <a:srcRect l="5402" r="5402"/>
          <a:stretch/>
        </p:blipFill>
        <p:spPr>
          <a:xfrm>
            <a:off x="715911" y="-491823"/>
            <a:ext cx="9507460" cy="7490500"/>
          </a:xfrm>
          <a:prstGeom prst="rect">
            <a:avLst/>
          </a:prstGeom>
          <a:ln w="12700">
            <a:miter lim="400000"/>
          </a:ln>
        </p:spPr>
      </p:pic>
      <p:sp>
        <p:nvSpPr>
          <p:cNvPr id="6" name="Rectangle 5">
            <a:extLst>
              <a:ext uri="{FF2B5EF4-FFF2-40B4-BE49-F238E27FC236}">
                <a16:creationId xmlns:a16="http://schemas.microsoft.com/office/drawing/2014/main" id="{AC937B47-B9A4-7F43-30D9-37939F33102E}"/>
              </a:ext>
            </a:extLst>
          </p:cNvPr>
          <p:cNvSpPr/>
          <p:nvPr/>
        </p:nvSpPr>
        <p:spPr>
          <a:xfrm>
            <a:off x="2074186" y="422297"/>
            <a:ext cx="6846944" cy="43824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DAA9EAB0-D8A6-89ED-F689-B2C948CCA2AA}"/>
              </a:ext>
            </a:extLst>
          </p:cNvPr>
          <p:cNvGraphicFramePr/>
          <p:nvPr>
            <p:extLst>
              <p:ext uri="{D42A27DB-BD31-4B8C-83A1-F6EECF244321}">
                <p14:modId xmlns:p14="http://schemas.microsoft.com/office/powerpoint/2010/main" val="1748678134"/>
              </p:ext>
            </p:extLst>
          </p:nvPr>
        </p:nvGraphicFramePr>
        <p:xfrm>
          <a:off x="5198626" y="2827686"/>
          <a:ext cx="2196092" cy="1464062"/>
        </p:xfrm>
        <a:graphic>
          <a:graphicData uri="http://schemas.openxmlformats.org/drawingml/2006/chart">
            <c:chart xmlns:c="http://schemas.openxmlformats.org/drawingml/2006/chart" xmlns:r="http://schemas.openxmlformats.org/officeDocument/2006/relationships" r:id="rId4"/>
          </a:graphicData>
        </a:graphic>
      </p:graphicFrame>
      <p:sp>
        <p:nvSpPr>
          <p:cNvPr id="2" name="Right Brace 1">
            <a:extLst>
              <a:ext uri="{FF2B5EF4-FFF2-40B4-BE49-F238E27FC236}">
                <a16:creationId xmlns:a16="http://schemas.microsoft.com/office/drawing/2014/main" id="{8F2E3269-84F4-843C-20A7-6B49849079C1}"/>
              </a:ext>
            </a:extLst>
          </p:cNvPr>
          <p:cNvSpPr/>
          <p:nvPr/>
        </p:nvSpPr>
        <p:spPr>
          <a:xfrm>
            <a:off x="9151213" y="461201"/>
            <a:ext cx="714379" cy="2572568"/>
          </a:xfrm>
          <a:prstGeom prst="rightBrace">
            <a:avLst>
              <a:gd name="adj1" fmla="val 8333"/>
              <a:gd name="adj2" fmla="val 52029"/>
            </a:avLst>
          </a:prstGeom>
          <a:ln w="57150">
            <a:solidFill>
              <a:srgbClr val="44546A"/>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61F58409-6A02-3377-3F56-625A06C35F81}"/>
              </a:ext>
            </a:extLst>
          </p:cNvPr>
          <p:cNvSpPr txBox="1"/>
          <p:nvPr/>
        </p:nvSpPr>
        <p:spPr>
          <a:xfrm>
            <a:off x="9859084" y="1510410"/>
            <a:ext cx="1613828" cy="1484081"/>
          </a:xfrm>
          <a:prstGeom prst="rect">
            <a:avLst/>
          </a:prstGeom>
          <a:noFill/>
        </p:spPr>
        <p:txBody>
          <a:bodyPr wrap="square" rtlCol="0">
            <a:spAutoFit/>
          </a:bodyPr>
          <a:lstStyle/>
          <a:p>
            <a:r>
              <a:rPr lang="en-US" sz="3200" b="1">
                <a:solidFill>
                  <a:srgbClr val="002857"/>
                </a:solidFill>
              </a:rPr>
              <a:t>2/3 of regional funding</a:t>
            </a:r>
          </a:p>
        </p:txBody>
      </p:sp>
      <p:sp>
        <p:nvSpPr>
          <p:cNvPr id="26" name="TextBox 25">
            <a:extLst>
              <a:ext uri="{FF2B5EF4-FFF2-40B4-BE49-F238E27FC236}">
                <a16:creationId xmlns:a16="http://schemas.microsoft.com/office/drawing/2014/main" id="{A16FA26A-DE7C-91B9-F7CD-5CAF3F406E79}"/>
              </a:ext>
            </a:extLst>
          </p:cNvPr>
          <p:cNvSpPr txBox="1"/>
          <p:nvPr/>
        </p:nvSpPr>
        <p:spPr>
          <a:xfrm>
            <a:off x="2177116" y="610842"/>
            <a:ext cx="4931130" cy="872990"/>
          </a:xfrm>
          <a:prstGeom prst="rect">
            <a:avLst/>
          </a:prstGeom>
          <a:noFill/>
        </p:spPr>
        <p:txBody>
          <a:bodyPr wrap="square" lIns="91440" tIns="45720" rIns="91440" bIns="45720" rtlCol="0" anchor="t">
            <a:spAutoFit/>
          </a:bodyPr>
          <a:lstStyle/>
          <a:p>
            <a:r>
              <a:rPr lang="en-US">
                <a:solidFill>
                  <a:schemeClr val="bg1"/>
                </a:solidFill>
                <a:latin typeface="Myriad Pro"/>
              </a:rPr>
              <a:t>RTA investments compared to other </a:t>
            </a:r>
            <a:r>
              <a:rPr lang="en-US" u="sng">
                <a:solidFill>
                  <a:schemeClr val="bg1"/>
                </a:solidFill>
                <a:latin typeface="Myriad Pro"/>
              </a:rPr>
              <a:t>regional</a:t>
            </a:r>
            <a:r>
              <a:rPr lang="en-US">
                <a:solidFill>
                  <a:schemeClr val="bg1"/>
                </a:solidFill>
                <a:latin typeface="Myriad Pro"/>
              </a:rPr>
              <a:t> transportation funding sources annually</a:t>
            </a:r>
          </a:p>
          <a:p>
            <a:endParaRPr lang="en-US">
              <a:solidFill>
                <a:schemeClr val="bg1"/>
              </a:solidFill>
              <a:latin typeface="Myriad Pro" panose="020B0503030403020204" pitchFamily="34" charset="0"/>
            </a:endParaRPr>
          </a:p>
        </p:txBody>
      </p:sp>
      <p:pic>
        <p:nvPicPr>
          <p:cNvPr id="7" name="Graphic 6">
            <a:extLst>
              <a:ext uri="{FF2B5EF4-FFF2-40B4-BE49-F238E27FC236}">
                <a16:creationId xmlns:a16="http://schemas.microsoft.com/office/drawing/2014/main" id="{D0C92E9E-545B-C0EC-5221-5D13A987D6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409760" y="516906"/>
            <a:ext cx="6511370" cy="4213239"/>
          </a:xfrm>
          <a:prstGeom prst="rect">
            <a:avLst/>
          </a:prstGeom>
        </p:spPr>
      </p:pic>
      <p:pic>
        <p:nvPicPr>
          <p:cNvPr id="9" name="Graphic 8">
            <a:extLst>
              <a:ext uri="{FF2B5EF4-FFF2-40B4-BE49-F238E27FC236}">
                <a16:creationId xmlns:a16="http://schemas.microsoft.com/office/drawing/2014/main" id="{F7EB32ED-9B57-6ED4-4407-0C02056DA9E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0330"/>
          <a:stretch/>
        </p:blipFill>
        <p:spPr>
          <a:xfrm>
            <a:off x="3008929" y="502117"/>
            <a:ext cx="5860943" cy="4002370"/>
          </a:xfrm>
          <a:prstGeom prst="rect">
            <a:avLst/>
          </a:prstGeom>
        </p:spPr>
      </p:pic>
      <p:sp>
        <p:nvSpPr>
          <p:cNvPr id="22" name="TextBox 21">
            <a:extLst>
              <a:ext uri="{FF2B5EF4-FFF2-40B4-BE49-F238E27FC236}">
                <a16:creationId xmlns:a16="http://schemas.microsoft.com/office/drawing/2014/main" id="{F8AC95A4-6656-90EF-3D76-D2F99934641D}"/>
              </a:ext>
            </a:extLst>
          </p:cNvPr>
          <p:cNvSpPr txBox="1"/>
          <p:nvPr/>
        </p:nvSpPr>
        <p:spPr>
          <a:xfrm>
            <a:off x="5282546" y="3598212"/>
            <a:ext cx="2112172" cy="290997"/>
          </a:xfrm>
          <a:prstGeom prst="rect">
            <a:avLst/>
          </a:prstGeom>
          <a:noFill/>
        </p:spPr>
        <p:txBody>
          <a:bodyPr wrap="square" rtlCol="0">
            <a:spAutoFit/>
          </a:bodyPr>
          <a:lstStyle/>
          <a:p>
            <a:pPr algn="ctr"/>
            <a:r>
              <a:rPr lang="en-US" sz="1400" b="1">
                <a:solidFill>
                  <a:schemeClr val="bg1"/>
                </a:solidFill>
                <a:latin typeface="Myriad Pro Cond" panose="020B0506030403020204" pitchFamily="34" charset="0"/>
              </a:rPr>
              <a:t>State Funding Sources</a:t>
            </a:r>
          </a:p>
        </p:txBody>
      </p:sp>
      <p:grpSp>
        <p:nvGrpSpPr>
          <p:cNvPr id="13" name="Group 12">
            <a:extLst>
              <a:ext uri="{FF2B5EF4-FFF2-40B4-BE49-F238E27FC236}">
                <a16:creationId xmlns:a16="http://schemas.microsoft.com/office/drawing/2014/main" id="{E44F63FE-1A0C-18D5-90C5-3E961B5987E6}"/>
              </a:ext>
            </a:extLst>
          </p:cNvPr>
          <p:cNvGrpSpPr/>
          <p:nvPr/>
        </p:nvGrpSpPr>
        <p:grpSpPr>
          <a:xfrm>
            <a:off x="2533340" y="1711633"/>
            <a:ext cx="1365071" cy="2525862"/>
            <a:chOff x="5771256" y="2594144"/>
            <a:chExt cx="1328317" cy="2457854"/>
          </a:xfrm>
        </p:grpSpPr>
        <p:pic>
          <p:nvPicPr>
            <p:cNvPr id="14" name="Picture 13">
              <a:extLst>
                <a:ext uri="{FF2B5EF4-FFF2-40B4-BE49-F238E27FC236}">
                  <a16:creationId xmlns:a16="http://schemas.microsoft.com/office/drawing/2014/main" id="{E922E9DC-9AD0-E8D2-CA7B-57F6A4ADBCD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50000"/>
            <a:stretch/>
          </p:blipFill>
          <p:spPr>
            <a:xfrm>
              <a:off x="5988741" y="3217688"/>
              <a:ext cx="795886" cy="397943"/>
            </a:xfrm>
            <a:prstGeom prst="rect">
              <a:avLst/>
            </a:prstGeom>
          </p:spPr>
        </p:pic>
        <p:cxnSp>
          <p:nvCxnSpPr>
            <p:cNvPr id="15" name="Straight Connector 14">
              <a:extLst>
                <a:ext uri="{FF2B5EF4-FFF2-40B4-BE49-F238E27FC236}">
                  <a16:creationId xmlns:a16="http://schemas.microsoft.com/office/drawing/2014/main" id="{D6BA941C-1170-793A-C9B7-2004CAA0F43E}"/>
                </a:ext>
              </a:extLst>
            </p:cNvPr>
            <p:cNvCxnSpPr>
              <a:cxnSpLocks/>
            </p:cNvCxnSpPr>
            <p:nvPr/>
          </p:nvCxnSpPr>
          <p:spPr>
            <a:xfrm>
              <a:off x="7099573" y="2594144"/>
              <a:ext cx="0" cy="2457854"/>
            </a:xfrm>
            <a:prstGeom prst="line">
              <a:avLst/>
            </a:prstGeom>
            <a:ln w="2540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33E7D4-156E-C313-1267-966AABE83745}"/>
                </a:ext>
              </a:extLst>
            </p:cNvPr>
            <p:cNvSpPr txBox="1"/>
            <p:nvPr/>
          </p:nvSpPr>
          <p:spPr>
            <a:xfrm>
              <a:off x="5771256" y="2738664"/>
              <a:ext cx="1279176" cy="449235"/>
            </a:xfrm>
            <a:prstGeom prst="rect">
              <a:avLst/>
            </a:prstGeom>
            <a:noFill/>
          </p:spPr>
          <p:txBody>
            <a:bodyPr wrap="square" rtlCol="0">
              <a:spAutoFit/>
            </a:bodyPr>
            <a:lstStyle/>
            <a:p>
              <a:r>
                <a:rPr lang="en-US" sz="1200" i="1" dirty="0">
                  <a:solidFill>
                    <a:schemeClr val="bg1"/>
                  </a:solidFill>
                  <a:latin typeface="Myriad Pro" panose="020B0503030403020204" pitchFamily="34" charset="0"/>
                </a:rPr>
                <a:t>RTA’s half-cent excise tax begins</a:t>
              </a:r>
              <a:endParaRPr lang="en-US" sz="1200" dirty="0">
                <a:solidFill>
                  <a:schemeClr val="bg1"/>
                </a:solidFill>
                <a:latin typeface="Myriad Pro" panose="020B0503030403020204" pitchFamily="34" charset="0"/>
              </a:endParaRPr>
            </a:p>
          </p:txBody>
        </p:sp>
        <p:cxnSp>
          <p:nvCxnSpPr>
            <p:cNvPr id="17" name="Straight Arrow Connector 16">
              <a:extLst>
                <a:ext uri="{FF2B5EF4-FFF2-40B4-BE49-F238E27FC236}">
                  <a16:creationId xmlns:a16="http://schemas.microsoft.com/office/drawing/2014/main" id="{BAB51B96-3268-FD73-6464-7BBB9C01DF60}"/>
                </a:ext>
              </a:extLst>
            </p:cNvPr>
            <p:cNvCxnSpPr>
              <a:cxnSpLocks/>
            </p:cNvCxnSpPr>
            <p:nvPr/>
          </p:nvCxnSpPr>
          <p:spPr>
            <a:xfrm>
              <a:off x="5995229" y="3200329"/>
              <a:ext cx="1045688"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41AFD9D2-C554-6AE3-D10D-D03E8369890F}"/>
              </a:ext>
            </a:extLst>
          </p:cNvPr>
          <p:cNvSpPr txBox="1"/>
          <p:nvPr/>
        </p:nvSpPr>
        <p:spPr>
          <a:xfrm>
            <a:off x="7159455" y="3421543"/>
            <a:ext cx="1678460" cy="349196"/>
          </a:xfrm>
          <a:prstGeom prst="rect">
            <a:avLst/>
          </a:prstGeom>
          <a:noFill/>
        </p:spPr>
        <p:txBody>
          <a:bodyPr wrap="square" rtlCol="0">
            <a:spAutoFit/>
          </a:bodyPr>
          <a:lstStyle/>
          <a:p>
            <a:pPr algn="r"/>
            <a:r>
              <a:rPr lang="en-US" b="1">
                <a:solidFill>
                  <a:schemeClr val="bg1"/>
                </a:solidFill>
                <a:latin typeface="Myriad Pro" panose="020B0503030403020204" pitchFamily="34" charset="0"/>
              </a:rPr>
              <a:t>$29 M </a:t>
            </a:r>
            <a:r>
              <a:rPr lang="en-US" sz="1600">
                <a:solidFill>
                  <a:schemeClr val="bg1"/>
                </a:solidFill>
                <a:latin typeface="Myriad Pro" panose="020B0503030403020204" pitchFamily="34" charset="0"/>
              </a:rPr>
              <a:t>in 2023</a:t>
            </a:r>
            <a:endParaRPr lang="en-US" b="1">
              <a:solidFill>
                <a:schemeClr val="bg1"/>
              </a:solidFill>
              <a:latin typeface="Myriad Pro" panose="020B0503030403020204" pitchFamily="34" charset="0"/>
            </a:endParaRPr>
          </a:p>
        </p:txBody>
      </p:sp>
      <p:grpSp>
        <p:nvGrpSpPr>
          <p:cNvPr id="12" name="Group 11">
            <a:extLst>
              <a:ext uri="{FF2B5EF4-FFF2-40B4-BE49-F238E27FC236}">
                <a16:creationId xmlns:a16="http://schemas.microsoft.com/office/drawing/2014/main" id="{22EDD735-7D9B-C806-B509-8A989DA75990}"/>
              </a:ext>
            </a:extLst>
          </p:cNvPr>
          <p:cNvGrpSpPr/>
          <p:nvPr/>
        </p:nvGrpSpPr>
        <p:grpSpPr>
          <a:xfrm>
            <a:off x="4814863" y="2316398"/>
            <a:ext cx="4049191" cy="872990"/>
            <a:chOff x="5146844" y="2840073"/>
            <a:chExt cx="4282685" cy="923330"/>
          </a:xfrm>
        </p:grpSpPr>
        <p:sp>
          <p:nvSpPr>
            <p:cNvPr id="28" name="TextBox 27">
              <a:extLst>
                <a:ext uri="{FF2B5EF4-FFF2-40B4-BE49-F238E27FC236}">
                  <a16:creationId xmlns:a16="http://schemas.microsoft.com/office/drawing/2014/main" id="{6EB72349-5A87-1D34-EB1C-AFE71FC9B643}"/>
                </a:ext>
              </a:extLst>
            </p:cNvPr>
            <p:cNvSpPr txBox="1"/>
            <p:nvPr/>
          </p:nvSpPr>
          <p:spPr>
            <a:xfrm>
              <a:off x="5146844" y="2840073"/>
              <a:ext cx="2642606" cy="923330"/>
            </a:xfrm>
            <a:prstGeom prst="rect">
              <a:avLst/>
            </a:prstGeom>
            <a:noFill/>
          </p:spPr>
          <p:txBody>
            <a:bodyPr wrap="square">
              <a:spAutoFit/>
            </a:bodyPr>
            <a:lstStyle/>
            <a:p>
              <a:pPr algn="ctr"/>
              <a:r>
                <a:rPr lang="en-US" b="1">
                  <a:solidFill>
                    <a:schemeClr val="bg1"/>
                  </a:solidFill>
                  <a:latin typeface="Myriad Pro" panose="020B0503030403020204" pitchFamily="34" charset="0"/>
                </a:rPr>
                <a:t>Regional Transportation Authority</a:t>
              </a:r>
            </a:p>
          </p:txBody>
        </p:sp>
        <p:sp>
          <p:nvSpPr>
            <p:cNvPr id="19" name="TextBox 18">
              <a:extLst>
                <a:ext uri="{FF2B5EF4-FFF2-40B4-BE49-F238E27FC236}">
                  <a16:creationId xmlns:a16="http://schemas.microsoft.com/office/drawing/2014/main" id="{C83108D1-6BA3-30CC-3455-5F7811211CF3}"/>
                </a:ext>
              </a:extLst>
            </p:cNvPr>
            <p:cNvSpPr txBox="1"/>
            <p:nvPr/>
          </p:nvSpPr>
          <p:spPr>
            <a:xfrm>
              <a:off x="7482526" y="2963885"/>
              <a:ext cx="1947003" cy="369332"/>
            </a:xfrm>
            <a:prstGeom prst="rect">
              <a:avLst/>
            </a:prstGeom>
            <a:noFill/>
          </p:spPr>
          <p:txBody>
            <a:bodyPr wrap="square" rtlCol="0">
              <a:spAutoFit/>
            </a:bodyPr>
            <a:lstStyle/>
            <a:p>
              <a:pPr algn="r"/>
              <a:r>
                <a:rPr lang="en-US" b="1">
                  <a:solidFill>
                    <a:schemeClr val="bg1"/>
                  </a:solidFill>
                  <a:latin typeface="Myriad Pro" panose="020B0503030403020204" pitchFamily="34" charset="0"/>
                </a:rPr>
                <a:t>$119 M </a:t>
              </a:r>
              <a:r>
                <a:rPr lang="en-US" sz="1600">
                  <a:solidFill>
                    <a:schemeClr val="bg1"/>
                  </a:solidFill>
                  <a:latin typeface="Myriad Pro" panose="020B0503030403020204" pitchFamily="34" charset="0"/>
                </a:rPr>
                <a:t>in 2023</a:t>
              </a:r>
              <a:endParaRPr lang="en-US">
                <a:solidFill>
                  <a:schemeClr val="bg1"/>
                </a:solidFill>
                <a:latin typeface="Myriad Pro" panose="020B0503030403020204" pitchFamily="34" charset="0"/>
              </a:endParaRPr>
            </a:p>
          </p:txBody>
        </p:sp>
      </p:grpSp>
      <p:sp>
        <p:nvSpPr>
          <p:cNvPr id="21" name="TextBox 20">
            <a:extLst>
              <a:ext uri="{FF2B5EF4-FFF2-40B4-BE49-F238E27FC236}">
                <a16:creationId xmlns:a16="http://schemas.microsoft.com/office/drawing/2014/main" id="{AB730086-2CBB-0B08-CFCC-96B15BAD1F62}"/>
              </a:ext>
            </a:extLst>
          </p:cNvPr>
          <p:cNvSpPr txBox="1"/>
          <p:nvPr/>
        </p:nvSpPr>
        <p:spPr>
          <a:xfrm>
            <a:off x="7104557" y="3916503"/>
            <a:ext cx="1738603" cy="349196"/>
          </a:xfrm>
          <a:prstGeom prst="rect">
            <a:avLst/>
          </a:prstGeom>
          <a:noFill/>
        </p:spPr>
        <p:txBody>
          <a:bodyPr wrap="square" rtlCol="0">
            <a:spAutoFit/>
          </a:bodyPr>
          <a:lstStyle/>
          <a:p>
            <a:pPr algn="r"/>
            <a:r>
              <a:rPr lang="en-US" b="1">
                <a:solidFill>
                  <a:schemeClr val="bg1"/>
                </a:solidFill>
                <a:latin typeface="Myriad Pro" panose="020B0503030403020204" pitchFamily="34" charset="0"/>
              </a:rPr>
              <a:t>$22 M </a:t>
            </a:r>
            <a:r>
              <a:rPr lang="en-US" sz="1600">
                <a:solidFill>
                  <a:schemeClr val="bg1"/>
                </a:solidFill>
                <a:latin typeface="Myriad Pro" panose="020B0503030403020204" pitchFamily="34" charset="0"/>
              </a:rPr>
              <a:t>in 2023</a:t>
            </a:r>
            <a:endParaRPr lang="en-US" b="1">
              <a:solidFill>
                <a:schemeClr val="bg1"/>
              </a:solidFill>
              <a:latin typeface="Myriad Pro" panose="020B0503030403020204" pitchFamily="34" charset="0"/>
            </a:endParaRPr>
          </a:p>
        </p:txBody>
      </p:sp>
      <p:sp>
        <p:nvSpPr>
          <p:cNvPr id="23" name="TextBox 22">
            <a:extLst>
              <a:ext uri="{FF2B5EF4-FFF2-40B4-BE49-F238E27FC236}">
                <a16:creationId xmlns:a16="http://schemas.microsoft.com/office/drawing/2014/main" id="{CD77A34A-4E7F-D346-C026-A3EB60C393FD}"/>
              </a:ext>
            </a:extLst>
          </p:cNvPr>
          <p:cNvSpPr txBox="1"/>
          <p:nvPr/>
        </p:nvSpPr>
        <p:spPr>
          <a:xfrm>
            <a:off x="5042884" y="3979269"/>
            <a:ext cx="2443376" cy="290997"/>
          </a:xfrm>
          <a:prstGeom prst="rect">
            <a:avLst/>
          </a:prstGeom>
          <a:noFill/>
        </p:spPr>
        <p:txBody>
          <a:bodyPr wrap="square" rtlCol="0">
            <a:spAutoFit/>
          </a:bodyPr>
          <a:lstStyle/>
          <a:p>
            <a:pPr algn="ctr"/>
            <a:r>
              <a:rPr lang="en-US" sz="1400" b="1">
                <a:solidFill>
                  <a:schemeClr val="bg1"/>
                </a:solidFill>
                <a:latin typeface="Myriad Pro Cond" panose="020B0506030403020204" pitchFamily="34" charset="0"/>
              </a:rPr>
              <a:t>Federal Funding Sources</a:t>
            </a:r>
          </a:p>
        </p:txBody>
      </p:sp>
      <p:sp>
        <p:nvSpPr>
          <p:cNvPr id="24" name="Rectangle 23">
            <a:extLst>
              <a:ext uri="{FF2B5EF4-FFF2-40B4-BE49-F238E27FC236}">
                <a16:creationId xmlns:a16="http://schemas.microsoft.com/office/drawing/2014/main" id="{ABC9AF41-F499-B192-10BA-B225ED89EDF4}"/>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red letters on a black background&#10;&#10;Description automatically generated">
            <a:extLst>
              <a:ext uri="{FF2B5EF4-FFF2-40B4-BE49-F238E27FC236}">
                <a16:creationId xmlns:a16="http://schemas.microsoft.com/office/drawing/2014/main" id="{446BFF44-850E-DD53-8E8F-14BEF38B25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4" name="TextBox 3">
            <a:extLst>
              <a:ext uri="{FF2B5EF4-FFF2-40B4-BE49-F238E27FC236}">
                <a16:creationId xmlns:a16="http://schemas.microsoft.com/office/drawing/2014/main" id="{90C51411-D435-1568-2CA4-39928104C6AF}"/>
              </a:ext>
            </a:extLst>
          </p:cNvPr>
          <p:cNvSpPr txBox="1"/>
          <p:nvPr/>
        </p:nvSpPr>
        <p:spPr>
          <a:xfrm>
            <a:off x="9855873" y="1023634"/>
            <a:ext cx="1726629" cy="584775"/>
          </a:xfrm>
          <a:prstGeom prst="rect">
            <a:avLst/>
          </a:prstGeom>
          <a:noFill/>
        </p:spPr>
        <p:txBody>
          <a:bodyPr wrap="square" rtlCol="0">
            <a:spAutoFit/>
          </a:bodyPr>
          <a:lstStyle/>
          <a:p>
            <a:r>
              <a:rPr lang="en-US" sz="3200" b="1">
                <a:solidFill>
                  <a:srgbClr val="002857"/>
                </a:solidFill>
              </a:rPr>
              <a:t>Without</a:t>
            </a:r>
          </a:p>
        </p:txBody>
      </p:sp>
    </p:spTree>
    <p:extLst>
      <p:ext uri="{BB962C8B-B14F-4D97-AF65-F5344CB8AC3E}">
        <p14:creationId xmlns:p14="http://schemas.microsoft.com/office/powerpoint/2010/main" val="405989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9B459-CAC2-8239-77DD-0BC918D7B2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335E6F-A655-A15C-DC48-64B000231E26}"/>
              </a:ext>
            </a:extLst>
          </p:cNvPr>
          <p:cNvPicPr>
            <a:picLocks noChangeAspect="1"/>
          </p:cNvPicPr>
          <p:nvPr/>
        </p:nvPicPr>
        <p:blipFill rotWithShape="1">
          <a:blip r:embed="rId3">
            <a:extLst>
              <a:ext uri="{28A0092B-C50C-407E-A947-70E740481C1C}">
                <a14:useLocalDpi xmlns:a14="http://schemas.microsoft.com/office/drawing/2010/main" val="0"/>
              </a:ext>
            </a:extLst>
          </a:blip>
          <a:srcRect l="472" t="2406" r="21225" b="617"/>
          <a:stretch/>
        </p:blipFill>
        <p:spPr>
          <a:xfrm>
            <a:off x="6231597" y="0"/>
            <a:ext cx="5957228" cy="6501340"/>
          </a:xfrm>
          <a:prstGeom prst="rect">
            <a:avLst/>
          </a:prstGeom>
        </p:spPr>
      </p:pic>
      <p:cxnSp>
        <p:nvCxnSpPr>
          <p:cNvPr id="3" name="Straight Connector 2">
            <a:extLst>
              <a:ext uri="{FF2B5EF4-FFF2-40B4-BE49-F238E27FC236}">
                <a16:creationId xmlns:a16="http://schemas.microsoft.com/office/drawing/2014/main" id="{53D4B9B4-DB1A-A98B-3017-F4BE22AA7345}"/>
              </a:ext>
            </a:extLst>
          </p:cNvPr>
          <p:cNvCxnSpPr>
            <a:cxnSpLocks/>
          </p:cNvCxnSpPr>
          <p:nvPr/>
        </p:nvCxnSpPr>
        <p:spPr>
          <a:xfrm>
            <a:off x="6214461" y="0"/>
            <a:ext cx="0" cy="6573392"/>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384C49E-E221-66D3-1174-C434C26CC061}"/>
              </a:ext>
            </a:extLst>
          </p:cNvPr>
          <p:cNvSpPr txBox="1"/>
          <p:nvPr/>
        </p:nvSpPr>
        <p:spPr>
          <a:xfrm>
            <a:off x="405282" y="1775960"/>
            <a:ext cx="5377439" cy="4530899"/>
          </a:xfrm>
          <a:prstGeom prst="rect">
            <a:avLst/>
          </a:prstGeom>
          <a:noFill/>
        </p:spPr>
        <p:txBody>
          <a:bodyPr wrap="square" rtlCol="0">
            <a:noAutofit/>
          </a:bodyPr>
          <a:lstStyle/>
          <a:p>
            <a:pPr algn="ctr"/>
            <a:r>
              <a:rPr lang="en-US" sz="2400">
                <a:solidFill>
                  <a:srgbClr val="002857"/>
                </a:solidFill>
                <a:latin typeface="Myriad Pro" panose="020B0503030403020204" pitchFamily="34" charset="0"/>
                <a:cs typeface="Segoe UI" panose="020B0502040204020203" pitchFamily="34" charset="0"/>
              </a:rPr>
              <a:t>30 years with</a:t>
            </a:r>
          </a:p>
          <a:p>
            <a:pPr algn="ctr">
              <a:lnSpc>
                <a:spcPts val="3840"/>
              </a:lnSpc>
            </a:pPr>
            <a:r>
              <a:rPr lang="en-US" sz="3600" b="1">
                <a:solidFill>
                  <a:srgbClr val="002857"/>
                </a:solidFill>
                <a:latin typeface="Myriad Pro" panose="020B0503030403020204" pitchFamily="34" charset="0"/>
                <a:cs typeface="Segoe UI" panose="020B0502040204020203" pitchFamily="34" charset="0"/>
              </a:rPr>
              <a:t>No gas tax increases</a:t>
            </a:r>
            <a:endParaRPr lang="en-US" sz="3600">
              <a:solidFill>
                <a:srgbClr val="002857"/>
              </a:solidFill>
              <a:latin typeface="Myriad Pro" panose="020B0503030403020204" pitchFamily="34" charset="0"/>
              <a:cs typeface="Segoe UI" panose="020B0502040204020203" pitchFamily="34" charset="0"/>
            </a:endParaRPr>
          </a:p>
          <a:p>
            <a:pPr algn="ctr">
              <a:spcBef>
                <a:spcPts val="3600"/>
              </a:spcBef>
            </a:pPr>
            <a:r>
              <a:rPr lang="en-US" sz="2400">
                <a:solidFill>
                  <a:srgbClr val="002857"/>
                </a:solidFill>
                <a:latin typeface="Myriad Pro" panose="020B0503030403020204" pitchFamily="34" charset="0"/>
                <a:cs typeface="Segoe UI" panose="020B0502040204020203" pitchFamily="34" charset="0"/>
              </a:rPr>
              <a:t>Rise of</a:t>
            </a:r>
          </a:p>
          <a:p>
            <a:pPr algn="ctr">
              <a:lnSpc>
                <a:spcPts val="3840"/>
              </a:lnSpc>
            </a:pPr>
            <a:r>
              <a:rPr lang="en-US" sz="3600" b="1">
                <a:solidFill>
                  <a:srgbClr val="002857"/>
                </a:solidFill>
                <a:latin typeface="Myriad Pro" panose="020B0503030403020204" pitchFamily="34" charset="0"/>
                <a:cs typeface="Segoe UI" panose="020B0502040204020203" pitchFamily="34" charset="0"/>
              </a:rPr>
              <a:t>Fuel-efficient vehicles</a:t>
            </a:r>
          </a:p>
          <a:p>
            <a:pPr algn="ctr">
              <a:spcBef>
                <a:spcPts val="3600"/>
              </a:spcBef>
            </a:pPr>
            <a:r>
              <a:rPr lang="en-US" sz="2400">
                <a:solidFill>
                  <a:srgbClr val="002857"/>
                </a:solidFill>
                <a:latin typeface="Myriad Pro" panose="020B0503030403020204" pitchFamily="34" charset="0"/>
                <a:cs typeface="Segoe UI" panose="020B0502040204020203" pitchFamily="34" charset="0"/>
              </a:rPr>
              <a:t>Results in</a:t>
            </a:r>
          </a:p>
          <a:p>
            <a:pPr algn="ctr">
              <a:lnSpc>
                <a:spcPts val="3840"/>
              </a:lnSpc>
            </a:pPr>
            <a:r>
              <a:rPr lang="en-US" sz="3600" b="1">
                <a:solidFill>
                  <a:srgbClr val="002857"/>
                </a:solidFill>
                <a:latin typeface="Myriad Pro" panose="020B0503030403020204" pitchFamily="34" charset="0"/>
                <a:cs typeface="Segoe UI" panose="020B0502040204020203" pitchFamily="34" charset="0"/>
              </a:rPr>
              <a:t>Decline in </a:t>
            </a:r>
            <a:br>
              <a:rPr lang="en-US" sz="3600" b="1">
                <a:solidFill>
                  <a:srgbClr val="002857"/>
                </a:solidFill>
                <a:latin typeface="Myriad Pro" panose="020B0503030403020204" pitchFamily="34" charset="0"/>
                <a:cs typeface="Segoe UI" panose="020B0502040204020203" pitchFamily="34" charset="0"/>
              </a:rPr>
            </a:br>
            <a:r>
              <a:rPr lang="en-US" sz="3600" b="1">
                <a:solidFill>
                  <a:srgbClr val="002857"/>
                </a:solidFill>
                <a:latin typeface="Myriad Pro" panose="020B0503030403020204" pitchFamily="34" charset="0"/>
                <a:cs typeface="Segoe UI" panose="020B0502040204020203" pitchFamily="34" charset="0"/>
              </a:rPr>
              <a:t>transportation resources</a:t>
            </a:r>
          </a:p>
        </p:txBody>
      </p:sp>
      <p:sp>
        <p:nvSpPr>
          <p:cNvPr id="11" name="Title 9">
            <a:extLst>
              <a:ext uri="{FF2B5EF4-FFF2-40B4-BE49-F238E27FC236}">
                <a16:creationId xmlns:a16="http://schemas.microsoft.com/office/drawing/2014/main" id="{79CAF39E-A92D-3019-0C7A-4F0AC928145B}"/>
              </a:ext>
            </a:extLst>
          </p:cNvPr>
          <p:cNvSpPr txBox="1">
            <a:spLocks/>
          </p:cNvSpPr>
          <p:nvPr/>
        </p:nvSpPr>
        <p:spPr>
          <a:xfrm>
            <a:off x="423366" y="153453"/>
            <a:ext cx="5671046" cy="910383"/>
          </a:xfrm>
          <a:prstGeom prst="rect">
            <a:avLst/>
          </a:prstGeom>
        </p:spPr>
        <p:txBody>
          <a:bodyPr vert="horz" lIns="91440" tIns="45720" rIns="91440" bIns="45720" rtlCol="0" anchor="t" anchorCtr="0">
            <a:no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Why does our region need RTA funding?</a:t>
            </a:r>
          </a:p>
        </p:txBody>
      </p:sp>
      <p:sp>
        <p:nvSpPr>
          <p:cNvPr id="16" name="Rectangle 15">
            <a:extLst>
              <a:ext uri="{FF2B5EF4-FFF2-40B4-BE49-F238E27FC236}">
                <a16:creationId xmlns:a16="http://schemas.microsoft.com/office/drawing/2014/main" id="{0FD4225B-981A-2127-B94F-3959B39055A0}"/>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ue and red letters on a black background&#10;&#10;Description automatically generated">
            <a:extLst>
              <a:ext uri="{FF2B5EF4-FFF2-40B4-BE49-F238E27FC236}">
                <a16:creationId xmlns:a16="http://schemas.microsoft.com/office/drawing/2014/main" id="{D7C185C3-2650-B6C2-EF2F-8FE7D8A9F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cxnSp>
        <p:nvCxnSpPr>
          <p:cNvPr id="21" name="Straight Connector 20">
            <a:extLst>
              <a:ext uri="{FF2B5EF4-FFF2-40B4-BE49-F238E27FC236}">
                <a16:creationId xmlns:a16="http://schemas.microsoft.com/office/drawing/2014/main" id="{C8F1A7EA-0300-9F87-9075-9AE2D1F3888D}"/>
              </a:ext>
            </a:extLst>
          </p:cNvPr>
          <p:cNvCxnSpPr>
            <a:cxnSpLocks/>
          </p:cNvCxnSpPr>
          <p:nvPr/>
        </p:nvCxnSpPr>
        <p:spPr>
          <a:xfrm>
            <a:off x="1296833" y="2990695"/>
            <a:ext cx="3431434" cy="0"/>
          </a:xfrm>
          <a:prstGeom prst="line">
            <a:avLst/>
          </a:prstGeom>
          <a:ln w="15875">
            <a:solidFill>
              <a:srgbClr val="00285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63B0A6-722F-EA4F-E046-E3E9E62A649C}"/>
              </a:ext>
            </a:extLst>
          </p:cNvPr>
          <p:cNvCxnSpPr>
            <a:cxnSpLocks/>
          </p:cNvCxnSpPr>
          <p:nvPr/>
        </p:nvCxnSpPr>
        <p:spPr>
          <a:xfrm>
            <a:off x="1296833" y="4289661"/>
            <a:ext cx="3431434" cy="0"/>
          </a:xfrm>
          <a:prstGeom prst="line">
            <a:avLst/>
          </a:prstGeom>
          <a:ln w="15875">
            <a:solidFill>
              <a:srgbClr val="0028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9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B07B-0705-E2C4-D66E-59BBE7463903}"/>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2C0BBBD7-5C62-ACAD-AF09-01705D47E408}"/>
              </a:ext>
            </a:extLst>
          </p:cNvPr>
          <p:cNvPicPr>
            <a:picLocks noChangeAspect="1"/>
          </p:cNvPicPr>
          <p:nvPr/>
        </p:nvPicPr>
        <p:blipFill>
          <a:blip r:embed="rId3" cstate="print">
            <a:extLst>
              <a:ext uri="{28A0092B-C50C-407E-A947-70E740481C1C}">
                <a14:useLocalDpi xmlns:a14="http://schemas.microsoft.com/office/drawing/2010/main"/>
              </a:ext>
            </a:extLst>
          </a:blip>
          <a:srcRect l="2899" r="2899"/>
          <a:stretch/>
        </p:blipFill>
        <p:spPr>
          <a:xfrm>
            <a:off x="625039" y="3992342"/>
            <a:ext cx="2650740" cy="1875931"/>
          </a:xfrm>
          <a:prstGeom prst="rect">
            <a:avLst/>
          </a:prstGeom>
        </p:spPr>
      </p:pic>
      <p:pic>
        <p:nvPicPr>
          <p:cNvPr id="2058" name="Picture 10" descr="Special Needs Transportation Services - Pima Association of Governments">
            <a:extLst>
              <a:ext uri="{FF2B5EF4-FFF2-40B4-BE49-F238E27FC236}">
                <a16:creationId xmlns:a16="http://schemas.microsoft.com/office/drawing/2014/main" id="{A4BF71AC-58A6-2281-D196-13AFBF1E6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06" t="1962" r="15390" b="683"/>
          <a:stretch/>
        </p:blipFill>
        <p:spPr bwMode="auto">
          <a:xfrm>
            <a:off x="3378795" y="1992551"/>
            <a:ext cx="2650740" cy="187593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F48C567-E2E8-848D-036D-E0ACBFCC930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132551" y="1992552"/>
            <a:ext cx="2650740" cy="187593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rovided by Business Website">
            <a:extLst>
              <a:ext uri="{FF2B5EF4-FFF2-40B4-BE49-F238E27FC236}">
                <a16:creationId xmlns:a16="http://schemas.microsoft.com/office/drawing/2014/main" id="{1905F92C-6B89-F11D-38CA-55A1016CEA8E}"/>
              </a:ext>
            </a:extLst>
          </p:cNvPr>
          <p:cNvPicPr preferRelativeResize="0">
            <a:picLocks noChangeAspect="1" noChangeArrowheads="1"/>
          </p:cNvPicPr>
          <p:nvPr/>
        </p:nvPicPr>
        <p:blipFill rotWithShape="1">
          <a:blip r:embed="rId6" cstate="print">
            <a:extLst>
              <a:ext uri="{28A0092B-C50C-407E-A947-70E740481C1C}">
                <a14:useLocalDpi xmlns:a14="http://schemas.microsoft.com/office/drawing/2010/main" val="0"/>
              </a:ext>
            </a:extLst>
          </a:blip>
          <a:srcRect l="3574" t="-1" r="7754" b="1943"/>
          <a:stretch/>
        </p:blipFill>
        <p:spPr bwMode="auto">
          <a:xfrm>
            <a:off x="6132551" y="3995434"/>
            <a:ext cx="2650740" cy="187876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oughton Rd in Tucson, AZ.">
            <a:extLst>
              <a:ext uri="{FF2B5EF4-FFF2-40B4-BE49-F238E27FC236}">
                <a16:creationId xmlns:a16="http://schemas.microsoft.com/office/drawing/2014/main" id="{6FBD8408-ADB9-9F55-7B19-A072324894B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168" b="7082"/>
          <a:stretch/>
        </p:blipFill>
        <p:spPr bwMode="auto">
          <a:xfrm>
            <a:off x="625039" y="1992551"/>
            <a:ext cx="2650740" cy="18759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7E581F4-4192-C3D6-0932-1812ED0F04A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886309" y="4003833"/>
            <a:ext cx="2650740" cy="1879006"/>
          </a:xfrm>
          <a:prstGeom prst="rect">
            <a:avLst/>
          </a:prstGeom>
        </p:spPr>
      </p:pic>
      <p:pic>
        <p:nvPicPr>
          <p:cNvPr id="29" name="Picture 28">
            <a:extLst>
              <a:ext uri="{FF2B5EF4-FFF2-40B4-BE49-F238E27FC236}">
                <a16:creationId xmlns:a16="http://schemas.microsoft.com/office/drawing/2014/main" id="{3F0DD33E-E345-2948-BF3A-8FD7763C6C4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86309" y="1992551"/>
            <a:ext cx="2650740" cy="1875931"/>
          </a:xfrm>
          <a:prstGeom prst="rect">
            <a:avLst/>
          </a:prstGeom>
        </p:spPr>
      </p:pic>
      <p:pic>
        <p:nvPicPr>
          <p:cNvPr id="31" name="Picture 30">
            <a:extLst>
              <a:ext uri="{FF2B5EF4-FFF2-40B4-BE49-F238E27FC236}">
                <a16:creationId xmlns:a16="http://schemas.microsoft.com/office/drawing/2014/main" id="{4F3B1BB0-8AA9-2436-B6D6-F3B3103406B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378795" y="3988974"/>
            <a:ext cx="2650740" cy="1882668"/>
          </a:xfrm>
          <a:prstGeom prst="rect">
            <a:avLst/>
          </a:prstGeom>
        </p:spPr>
      </p:pic>
      <p:sp>
        <p:nvSpPr>
          <p:cNvPr id="2" name="Title 9">
            <a:extLst>
              <a:ext uri="{FF2B5EF4-FFF2-40B4-BE49-F238E27FC236}">
                <a16:creationId xmlns:a16="http://schemas.microsoft.com/office/drawing/2014/main" id="{4CD16CD2-2312-977A-0BFE-F8264615FB93}"/>
              </a:ext>
            </a:extLst>
          </p:cNvPr>
          <p:cNvSpPr txBox="1">
            <a:spLocks/>
          </p:cNvSpPr>
          <p:nvPr/>
        </p:nvSpPr>
        <p:spPr>
          <a:xfrm>
            <a:off x="291361" y="947515"/>
            <a:ext cx="10916006" cy="1325563"/>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spcBef>
                <a:spcPts val="600"/>
              </a:spcBef>
            </a:pPr>
            <a:endParaRPr lang="en-US" sz="2800" b="1">
              <a:solidFill>
                <a:srgbClr val="002857"/>
              </a:solidFill>
              <a:latin typeface="Myriad Pro" panose="020B0503030403020204" pitchFamily="34" charset="0"/>
            </a:endParaRPr>
          </a:p>
        </p:txBody>
      </p:sp>
      <p:sp>
        <p:nvSpPr>
          <p:cNvPr id="10" name="Title 9">
            <a:extLst>
              <a:ext uri="{FF2B5EF4-FFF2-40B4-BE49-F238E27FC236}">
                <a16:creationId xmlns:a16="http://schemas.microsoft.com/office/drawing/2014/main" id="{474BF57F-FDEF-F9A2-B7DA-C339552177F7}"/>
              </a:ext>
            </a:extLst>
          </p:cNvPr>
          <p:cNvSpPr txBox="1">
            <a:spLocks/>
          </p:cNvSpPr>
          <p:nvPr/>
        </p:nvSpPr>
        <p:spPr>
          <a:xfrm>
            <a:off x="625039" y="365126"/>
            <a:ext cx="10310285" cy="1452518"/>
          </a:xfrm>
          <a:prstGeom prst="rect">
            <a:avLst/>
          </a:prstGeom>
        </p:spPr>
        <p:txBody>
          <a:bodyPr vert="horz" lIns="91440" tIns="45720" rIns="91440" bIns="45720" rtlCol="0" anchor="t" anchorCtr="0">
            <a:no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lnSpc>
                <a:spcPts val="4820"/>
              </a:lnSpc>
              <a:spcBef>
                <a:spcPts val="1200"/>
              </a:spcBef>
            </a:pPr>
            <a:r>
              <a:rPr lang="en-US" sz="4350" b="1">
                <a:solidFill>
                  <a:srgbClr val="002857"/>
                </a:solidFill>
                <a:latin typeface="Myriad Pro"/>
              </a:rPr>
              <a:t>Benefits of RTA </a:t>
            </a:r>
            <a:br>
              <a:rPr lang="en-US" sz="4350" b="1">
                <a:solidFill>
                  <a:srgbClr val="002857"/>
                </a:solidFill>
                <a:latin typeface="Myriad Pro"/>
              </a:rPr>
            </a:br>
            <a:r>
              <a:rPr lang="en-US" sz="4350" b="1">
                <a:solidFill>
                  <a:srgbClr val="002857"/>
                </a:solidFill>
                <a:latin typeface="Myriad Pro"/>
              </a:rPr>
              <a:t>transportation investments</a:t>
            </a:r>
          </a:p>
        </p:txBody>
      </p:sp>
      <p:sp>
        <p:nvSpPr>
          <p:cNvPr id="24" name="Rectangle 23">
            <a:extLst>
              <a:ext uri="{FF2B5EF4-FFF2-40B4-BE49-F238E27FC236}">
                <a16:creationId xmlns:a16="http://schemas.microsoft.com/office/drawing/2014/main" id="{1B813097-8F10-D4F9-BC73-F1111B106920}"/>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red letters on a black background&#10;&#10;Description automatically generated">
            <a:extLst>
              <a:ext uri="{FF2B5EF4-FFF2-40B4-BE49-F238E27FC236}">
                <a16:creationId xmlns:a16="http://schemas.microsoft.com/office/drawing/2014/main" id="{38CACB3A-D7CB-4A40-058F-065B232E31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Tree>
    <p:extLst>
      <p:ext uri="{BB962C8B-B14F-4D97-AF65-F5344CB8AC3E}">
        <p14:creationId xmlns:p14="http://schemas.microsoft.com/office/powerpoint/2010/main" val="3037244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70C9-DF96-ECFF-7E5A-94CEF87A48EC}"/>
            </a:ext>
          </a:extLst>
        </p:cNvPr>
        <p:cNvGrpSpPr/>
        <p:nvPr/>
      </p:nvGrpSpPr>
      <p:grpSpPr>
        <a:xfrm>
          <a:off x="0" y="0"/>
          <a:ext cx="0" cy="0"/>
          <a:chOff x="0" y="0"/>
          <a:chExt cx="0" cy="0"/>
        </a:xfrm>
      </p:grpSpPr>
      <p:pic>
        <p:nvPicPr>
          <p:cNvPr id="6" name="Picture 5" descr="Dangers of Pot Holes and Why They Should Be Fixed Immediately">
            <a:extLst>
              <a:ext uri="{FF2B5EF4-FFF2-40B4-BE49-F238E27FC236}">
                <a16:creationId xmlns:a16="http://schemas.microsoft.com/office/drawing/2014/main" id="{C70C24C6-F4B2-EE40-0633-4D041A84CF45}"/>
              </a:ext>
            </a:extLst>
          </p:cNvPr>
          <p:cNvPicPr>
            <a:picLocks noChangeAspect="1"/>
          </p:cNvPicPr>
          <p:nvPr/>
        </p:nvPicPr>
        <p:blipFill rotWithShape="1">
          <a:blip r:embed="rId3"/>
          <a:srcRect l="13771" r="23649" b="-472"/>
          <a:stretch/>
        </p:blipFill>
        <p:spPr>
          <a:xfrm>
            <a:off x="5651292" y="0"/>
            <a:ext cx="6537533" cy="6858000"/>
          </a:xfrm>
          <a:prstGeom prst="rect">
            <a:avLst/>
          </a:prstGeom>
        </p:spPr>
      </p:pic>
      <p:cxnSp>
        <p:nvCxnSpPr>
          <p:cNvPr id="16" name="Straight Connector 15">
            <a:extLst>
              <a:ext uri="{FF2B5EF4-FFF2-40B4-BE49-F238E27FC236}">
                <a16:creationId xmlns:a16="http://schemas.microsoft.com/office/drawing/2014/main" id="{3E1B7D53-BDDB-163A-8253-4A23436753B7}"/>
              </a:ext>
            </a:extLst>
          </p:cNvPr>
          <p:cNvCxnSpPr>
            <a:cxnSpLocks/>
          </p:cNvCxnSpPr>
          <p:nvPr/>
        </p:nvCxnSpPr>
        <p:spPr>
          <a:xfrm flipH="1">
            <a:off x="5660789" y="0"/>
            <a:ext cx="9067" cy="685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66288B08-E5A6-DD52-FD5B-A9E6981196BD}"/>
              </a:ext>
            </a:extLst>
          </p:cNvPr>
          <p:cNvSpPr txBox="1">
            <a:spLocks/>
          </p:cNvSpPr>
          <p:nvPr/>
        </p:nvSpPr>
        <p:spPr>
          <a:xfrm>
            <a:off x="5334837" y="2367185"/>
            <a:ext cx="6385034" cy="3296688"/>
          </a:xfrm>
          <a:prstGeom prst="rect">
            <a:avLst/>
          </a:prstGeom>
        </p:spPr>
        <p:txBody>
          <a:bodyPr vert="horz" lIns="91440" tIns="45720" rIns="91440" bIns="45720" rtlCol="0" anchor="b">
            <a:noAutofit/>
          </a:bodyPr>
          <a:lstStyle>
            <a:lvl1pPr algn="l" defTabSz="914126" rtl="0" eaLnBrk="1" latinLnBrk="0" hangingPunct="1">
              <a:lnSpc>
                <a:spcPct val="100000"/>
              </a:lnSpc>
              <a:spcBef>
                <a:spcPct val="0"/>
              </a:spcBef>
              <a:buNone/>
              <a:defRPr sz="4799" kern="1200">
                <a:solidFill>
                  <a:schemeClr val="tx1"/>
                </a:solidFill>
                <a:latin typeface="+mj-lt"/>
                <a:ea typeface="+mj-ea"/>
                <a:cs typeface="+mj-cs"/>
              </a:defRPr>
            </a:lvl1pPr>
          </a:lstStyle>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marL="342900" indent="-342900">
              <a:spcAft>
                <a:spcPts val="1200"/>
              </a:spcAft>
              <a:buFont typeface="Arial" panose="020B0604020202020204" pitchFamily="34" charset="0"/>
              <a:buChar char="•"/>
            </a:pPr>
            <a:endParaRPr lang="en-US" sz="2400">
              <a:solidFill>
                <a:srgbClr val="00142C"/>
              </a:solidFill>
              <a:latin typeface="Myriad Pro" panose="020B0503030403020204" pitchFamily="34" charset="0"/>
            </a:endParaRPr>
          </a:p>
          <a:p>
            <a:pPr>
              <a:spcAft>
                <a:spcPts val="1200"/>
              </a:spcAft>
            </a:pPr>
            <a:endParaRPr lang="en-US" sz="2400">
              <a:solidFill>
                <a:srgbClr val="00142C"/>
              </a:solidFill>
              <a:latin typeface="Myriad Pro" panose="020B0503030403020204" pitchFamily="34" charset="0"/>
            </a:endParaRPr>
          </a:p>
          <a:p>
            <a:pPr>
              <a:spcAft>
                <a:spcPts val="600"/>
              </a:spcAft>
            </a:pPr>
            <a:endParaRPr lang="en-US" sz="2400">
              <a:solidFill>
                <a:schemeClr val="accent1">
                  <a:lumMod val="50000"/>
                </a:schemeClr>
              </a:solidFill>
              <a:latin typeface="Myriad Pro" panose="020B0503030403020204" pitchFamily="34" charset="0"/>
            </a:endParaRPr>
          </a:p>
        </p:txBody>
      </p:sp>
      <p:sp>
        <p:nvSpPr>
          <p:cNvPr id="5" name="TextBox 4">
            <a:extLst>
              <a:ext uri="{FF2B5EF4-FFF2-40B4-BE49-F238E27FC236}">
                <a16:creationId xmlns:a16="http://schemas.microsoft.com/office/drawing/2014/main" id="{C64E2F7A-D31D-5491-C619-2DD520D3FAE1}"/>
              </a:ext>
            </a:extLst>
          </p:cNvPr>
          <p:cNvSpPr txBox="1"/>
          <p:nvPr/>
        </p:nvSpPr>
        <p:spPr>
          <a:xfrm>
            <a:off x="-1" y="1379679"/>
            <a:ext cx="5334837" cy="1452282"/>
          </a:xfrm>
          <a:prstGeom prst="rect">
            <a:avLst/>
          </a:prstGeom>
          <a:solidFill>
            <a:srgbClr val="002857"/>
          </a:solidFill>
        </p:spPr>
        <p:txBody>
          <a:bodyPr wrap="square" lIns="640080" rtlCol="0" anchor="ctr">
            <a:noAutofit/>
          </a:bodyPr>
          <a:lstStyle/>
          <a:p>
            <a:pPr>
              <a:lnSpc>
                <a:spcPts val="4000"/>
              </a:lnSpc>
            </a:pPr>
            <a:r>
              <a:rPr lang="en-US" sz="4000" dirty="0">
                <a:solidFill>
                  <a:schemeClr val="bg1"/>
                </a:solidFill>
                <a:latin typeface="Myriad Pro" panose="020B0503030403020204" pitchFamily="34" charset="0"/>
              </a:rPr>
              <a:t>Think of the RTA as </a:t>
            </a:r>
            <a:br>
              <a:rPr lang="en-US" sz="4000" dirty="0">
                <a:solidFill>
                  <a:schemeClr val="bg1"/>
                </a:solidFill>
                <a:latin typeface="Myriad Pro" panose="020B0503030403020204" pitchFamily="34" charset="0"/>
              </a:rPr>
            </a:br>
            <a:r>
              <a:rPr lang="en-US" sz="4000" dirty="0">
                <a:solidFill>
                  <a:schemeClr val="bg1"/>
                </a:solidFill>
                <a:latin typeface="Myriad Pro" panose="020B0503030403020204" pitchFamily="34" charset="0"/>
              </a:rPr>
              <a:t>a builder, not a fixer</a:t>
            </a:r>
          </a:p>
        </p:txBody>
      </p:sp>
      <p:grpSp>
        <p:nvGrpSpPr>
          <p:cNvPr id="8" name="Group 7">
            <a:extLst>
              <a:ext uri="{FF2B5EF4-FFF2-40B4-BE49-F238E27FC236}">
                <a16:creationId xmlns:a16="http://schemas.microsoft.com/office/drawing/2014/main" id="{1C74C342-04CE-640D-F064-37AA0ABCA2FB}"/>
              </a:ext>
            </a:extLst>
          </p:cNvPr>
          <p:cNvGrpSpPr/>
          <p:nvPr/>
        </p:nvGrpSpPr>
        <p:grpSpPr>
          <a:xfrm>
            <a:off x="6487757" y="846714"/>
            <a:ext cx="4567750" cy="4888406"/>
            <a:chOff x="5440986" y="1817462"/>
            <a:chExt cx="4567750" cy="4888406"/>
          </a:xfrm>
        </p:grpSpPr>
        <p:pic>
          <p:nvPicPr>
            <p:cNvPr id="2" name="Picture 1">
              <a:extLst>
                <a:ext uri="{FF2B5EF4-FFF2-40B4-BE49-F238E27FC236}">
                  <a16:creationId xmlns:a16="http://schemas.microsoft.com/office/drawing/2014/main" id="{EA4FCCD6-E997-015B-3C44-5AB61F4B3235}"/>
                </a:ext>
              </a:extLst>
            </p:cNvPr>
            <p:cNvPicPr>
              <a:picLocks noChangeAspect="1"/>
            </p:cNvPicPr>
            <p:nvPr/>
          </p:nvPicPr>
          <p:blipFill>
            <a:blip r:embed="rId4">
              <a:alphaModFix amt="67000"/>
            </a:blip>
            <a:stretch>
              <a:fillRect/>
            </a:stretch>
          </p:blipFill>
          <p:spPr>
            <a:xfrm>
              <a:off x="6419978" y="2815202"/>
              <a:ext cx="2997200" cy="3314700"/>
            </a:xfrm>
            <a:prstGeom prst="rect">
              <a:avLst/>
            </a:prstGeom>
          </p:spPr>
        </p:pic>
        <p:pic>
          <p:nvPicPr>
            <p:cNvPr id="4" name="Picture 3">
              <a:extLst>
                <a:ext uri="{FF2B5EF4-FFF2-40B4-BE49-F238E27FC236}">
                  <a16:creationId xmlns:a16="http://schemas.microsoft.com/office/drawing/2014/main" id="{B0CAC489-F6EF-8853-D8F2-509F5F41316C}"/>
                </a:ext>
              </a:extLst>
            </p:cNvPr>
            <p:cNvPicPr>
              <a:picLocks noChangeAspect="1"/>
            </p:cNvPicPr>
            <p:nvPr/>
          </p:nvPicPr>
          <p:blipFill>
            <a:blip r:embed="rId5">
              <a:alphaModFix amt="85000"/>
            </a:blip>
            <a:stretch>
              <a:fillRect/>
            </a:stretch>
          </p:blipFill>
          <p:spPr>
            <a:xfrm rot="2700000">
              <a:off x="5280658" y="1977790"/>
              <a:ext cx="4888406" cy="4567750"/>
            </a:xfrm>
            <a:prstGeom prst="rect">
              <a:avLst/>
            </a:prstGeom>
          </p:spPr>
        </p:pic>
      </p:grpSp>
      <p:sp>
        <p:nvSpPr>
          <p:cNvPr id="11" name="Rectangle 10">
            <a:extLst>
              <a:ext uri="{FF2B5EF4-FFF2-40B4-BE49-F238E27FC236}">
                <a16:creationId xmlns:a16="http://schemas.microsoft.com/office/drawing/2014/main" id="{5A2AB488-08F0-F232-6D80-0B86B80EEABB}"/>
              </a:ext>
            </a:extLst>
          </p:cNvPr>
          <p:cNvSpPr/>
          <p:nvPr/>
        </p:nvSpPr>
        <p:spPr>
          <a:xfrm>
            <a:off x="-3" y="6338273"/>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red letters on a black background&#10;&#10;Description automatically generated">
            <a:extLst>
              <a:ext uri="{FF2B5EF4-FFF2-40B4-BE49-F238E27FC236}">
                <a16:creationId xmlns:a16="http://schemas.microsoft.com/office/drawing/2014/main" id="{25164331-E4A5-7DF0-BC72-40C8F9C77F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6652" y="6287588"/>
            <a:ext cx="2629063" cy="607152"/>
          </a:xfrm>
          <a:prstGeom prst="rect">
            <a:avLst/>
          </a:prstGeom>
        </p:spPr>
      </p:pic>
    </p:spTree>
    <p:extLst>
      <p:ext uri="{BB962C8B-B14F-4D97-AF65-F5344CB8AC3E}">
        <p14:creationId xmlns:p14="http://schemas.microsoft.com/office/powerpoint/2010/main" val="261858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4680C-9930-D6AE-4B1C-ECCE1465AA58}"/>
            </a:ext>
          </a:extLst>
        </p:cNvPr>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10EA91C1-3BE4-B02D-40B2-142353047E21}"/>
              </a:ext>
            </a:extLst>
          </p:cNvPr>
          <p:cNvSpPr>
            <a:spLocks noGrp="1"/>
          </p:cNvSpPr>
          <p:nvPr>
            <p:ph idx="1"/>
          </p:nvPr>
        </p:nvSpPr>
        <p:spPr>
          <a:xfrm>
            <a:off x="597649" y="1532179"/>
            <a:ext cx="6328568" cy="4351338"/>
          </a:xfrm>
        </p:spPr>
        <p:txBody>
          <a:bodyPr vert="horz" lIns="91440" tIns="45720" rIns="91440" bIns="45720" rtlCol="0" anchor="t">
            <a:normAutofit fontScale="85000" lnSpcReduction="20000"/>
          </a:bodyPr>
          <a:lstStyle/>
          <a:p>
            <a:pPr marL="227965" indent="-227965">
              <a:lnSpc>
                <a:spcPct val="100000"/>
              </a:lnSpc>
            </a:pPr>
            <a:r>
              <a:rPr lang="en-US" sz="2800">
                <a:latin typeface="Myriad Pro" panose="020B0503030403020204" pitchFamily="34" charset="0"/>
                <a:ea typeface="Calibri" panose="020F0502020204030204"/>
                <a:cs typeface="Calibri" panose="020F0502020204030204"/>
              </a:rPr>
              <a:t>Anyone who makes purchases in Pima County</a:t>
            </a:r>
          </a:p>
          <a:p>
            <a:pPr marL="227965" indent="-227965">
              <a:lnSpc>
                <a:spcPct val="100000"/>
              </a:lnSpc>
            </a:pPr>
            <a:r>
              <a:rPr lang="en-US" sz="2750">
                <a:latin typeface="Myriad Pro" panose="020B0503030403020204" pitchFamily="34" charset="0"/>
              </a:rPr>
              <a:t>Tax is assessed in six major categories:</a:t>
            </a:r>
            <a:endParaRPr lang="en-US" sz="2750">
              <a:latin typeface="Myriad Pro" panose="020B0503030403020204" pitchFamily="34" charset="0"/>
              <a:ea typeface="Calibri"/>
              <a:cs typeface="Calibri"/>
            </a:endParaRPr>
          </a:p>
          <a:p>
            <a:pPr marL="685165" lvl="1" indent="-227965">
              <a:spcBef>
                <a:spcPts val="1100"/>
              </a:spcBef>
              <a:buFont typeface="Wingdings" panose="05000000000000000000" pitchFamily="2" charset="2"/>
              <a:buChar char="ü"/>
            </a:pPr>
            <a:r>
              <a:rPr lang="en-US" sz="2350">
                <a:latin typeface="Myriad Pro" panose="020B0503030403020204" pitchFamily="34" charset="0"/>
              </a:rPr>
              <a:t>Retail sales*</a:t>
            </a:r>
            <a:endParaRPr lang="en-US" sz="2350">
              <a:latin typeface="Myriad Pro" panose="020B0503030403020204" pitchFamily="34" charset="0"/>
              <a:ea typeface="Calibri"/>
              <a:cs typeface="Calibri"/>
            </a:endParaRPr>
          </a:p>
          <a:p>
            <a:pPr marL="685165" lvl="1" indent="-227965">
              <a:spcBef>
                <a:spcPts val="1100"/>
              </a:spcBef>
              <a:buFont typeface="Wingdings" panose="05000000000000000000" pitchFamily="2" charset="2"/>
              <a:buChar char="ü"/>
            </a:pPr>
            <a:r>
              <a:rPr lang="en-US" sz="2350">
                <a:latin typeface="Myriad Pro" panose="020B0503030403020204" pitchFamily="34" charset="0"/>
              </a:rPr>
              <a:t>Contracting</a:t>
            </a:r>
            <a:endParaRPr lang="en-US" sz="2350">
              <a:latin typeface="Myriad Pro" panose="020B0503030403020204" pitchFamily="34" charset="0"/>
              <a:ea typeface="Calibri"/>
              <a:cs typeface="Calibri"/>
            </a:endParaRPr>
          </a:p>
          <a:p>
            <a:pPr marL="685165" lvl="1" indent="-227965">
              <a:spcBef>
                <a:spcPts val="1100"/>
              </a:spcBef>
              <a:buFont typeface="Wingdings" panose="05000000000000000000" pitchFamily="2" charset="2"/>
              <a:buChar char="ü"/>
            </a:pPr>
            <a:r>
              <a:rPr lang="en-US" sz="2350">
                <a:latin typeface="Myriad Pro" panose="020B0503030403020204" pitchFamily="34" charset="0"/>
              </a:rPr>
              <a:t>Utilities</a:t>
            </a:r>
            <a:endParaRPr lang="en-US" sz="2350">
              <a:latin typeface="Myriad Pro" panose="020B0503030403020204" pitchFamily="34" charset="0"/>
              <a:ea typeface="Calibri"/>
              <a:cs typeface="Calibri"/>
            </a:endParaRPr>
          </a:p>
          <a:p>
            <a:pPr marL="685165" lvl="1" indent="-227965">
              <a:spcBef>
                <a:spcPts val="1100"/>
              </a:spcBef>
              <a:buFont typeface="Wingdings" panose="05000000000000000000" pitchFamily="2" charset="2"/>
              <a:buChar char="ü"/>
            </a:pPr>
            <a:r>
              <a:rPr lang="en-US" sz="2350">
                <a:latin typeface="Myriad Pro" panose="020B0503030403020204" pitchFamily="34" charset="0"/>
              </a:rPr>
              <a:t>Restaurant and Bar</a:t>
            </a:r>
            <a:endParaRPr lang="en-US" sz="2350">
              <a:latin typeface="Myriad Pro" panose="020B0503030403020204" pitchFamily="34" charset="0"/>
              <a:ea typeface="Calibri"/>
              <a:cs typeface="Calibri"/>
            </a:endParaRPr>
          </a:p>
          <a:p>
            <a:pPr marL="685165" lvl="1" indent="-227965">
              <a:spcBef>
                <a:spcPts val="1100"/>
              </a:spcBef>
              <a:buFont typeface="Wingdings" panose="05000000000000000000" pitchFamily="2" charset="2"/>
              <a:buChar char="ü"/>
            </a:pPr>
            <a:r>
              <a:rPr lang="en-US" sz="2350">
                <a:latin typeface="Myriad Pro" panose="020B0503030403020204" pitchFamily="34" charset="0"/>
              </a:rPr>
              <a:t>Rental of Real Property</a:t>
            </a:r>
            <a:endParaRPr lang="en-US" sz="2350">
              <a:latin typeface="Myriad Pro" panose="020B0503030403020204" pitchFamily="34" charset="0"/>
              <a:ea typeface="Calibri"/>
              <a:cs typeface="Calibri"/>
            </a:endParaRPr>
          </a:p>
          <a:p>
            <a:pPr marL="685165" lvl="1" indent="-227965">
              <a:spcBef>
                <a:spcPts val="1100"/>
              </a:spcBef>
              <a:buFont typeface="Wingdings" panose="05000000000000000000" pitchFamily="2" charset="2"/>
              <a:buChar char="ü"/>
            </a:pPr>
            <a:r>
              <a:rPr lang="en-US" sz="2350">
                <a:latin typeface="Myriad Pro" panose="020B0503030403020204" pitchFamily="34" charset="0"/>
              </a:rPr>
              <a:t>Rental of Personal Property</a:t>
            </a:r>
            <a:endParaRPr lang="en-US" sz="2350">
              <a:latin typeface="Myriad Pro" panose="020B0503030403020204" pitchFamily="34" charset="0"/>
              <a:ea typeface="Calibri"/>
              <a:cs typeface="Calibri"/>
            </a:endParaRPr>
          </a:p>
          <a:p>
            <a:pPr marL="0" indent="0">
              <a:spcBef>
                <a:spcPts val="1100"/>
              </a:spcBef>
              <a:buNone/>
            </a:pPr>
            <a:br>
              <a:rPr lang="en-US" sz="2750">
                <a:latin typeface="Myriad Pro" panose="020B0503030403020204" pitchFamily="34" charset="0"/>
              </a:rPr>
            </a:br>
            <a:endParaRPr lang="en-US">
              <a:latin typeface="Myriad Pro" panose="020B0503030403020204" pitchFamily="34" charset="0"/>
            </a:endParaRPr>
          </a:p>
          <a:p>
            <a:pPr marL="0" indent="0">
              <a:buNone/>
            </a:pPr>
            <a:r>
              <a:rPr lang="en-US" sz="2000" i="1">
                <a:latin typeface="Myriad Pro" panose="020B0503030403020204" pitchFamily="34" charset="0"/>
              </a:rPr>
              <a:t>*Grocery and pharmaceutical items are tax exempt.</a:t>
            </a:r>
            <a:endParaRPr lang="en-US" sz="2000" i="1">
              <a:latin typeface="Myriad Pro" panose="020B0503030403020204" pitchFamily="34" charset="0"/>
              <a:ea typeface="Calibri"/>
              <a:cs typeface="Calibri"/>
            </a:endParaRPr>
          </a:p>
          <a:p>
            <a:pPr marL="227965" indent="-227965"/>
            <a:endParaRPr lang="en-US">
              <a:latin typeface="Myriad Pro" panose="020B0503030403020204" pitchFamily="34" charset="0"/>
              <a:ea typeface="Calibri" panose="020F0502020204030204"/>
              <a:cs typeface="Calibri" panose="020F0502020204030204"/>
            </a:endParaRPr>
          </a:p>
        </p:txBody>
      </p:sp>
      <p:pic>
        <p:nvPicPr>
          <p:cNvPr id="13" name="Picture 12">
            <a:extLst>
              <a:ext uri="{FF2B5EF4-FFF2-40B4-BE49-F238E27FC236}">
                <a16:creationId xmlns:a16="http://schemas.microsoft.com/office/drawing/2014/main" id="{89668D0F-60F7-B256-CAC8-5692B88DDD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168" r="7538" b="3317"/>
          <a:stretch/>
        </p:blipFill>
        <p:spPr>
          <a:xfrm>
            <a:off x="8789773" y="2112300"/>
            <a:ext cx="3399052" cy="2101529"/>
          </a:xfrm>
          <a:prstGeom prst="rect">
            <a:avLst/>
          </a:prstGeom>
        </p:spPr>
      </p:pic>
      <p:pic>
        <p:nvPicPr>
          <p:cNvPr id="14" name="Picture 13">
            <a:extLst>
              <a:ext uri="{FF2B5EF4-FFF2-40B4-BE49-F238E27FC236}">
                <a16:creationId xmlns:a16="http://schemas.microsoft.com/office/drawing/2014/main" id="{656A63A7-2992-70BD-ABA3-5B6EDC984C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03" t="27395" r="27512" b="27657"/>
          <a:stretch/>
        </p:blipFill>
        <p:spPr>
          <a:xfrm>
            <a:off x="8789773" y="6913"/>
            <a:ext cx="3399051" cy="2113887"/>
          </a:xfrm>
          <a:prstGeom prst="rect">
            <a:avLst/>
          </a:prstGeom>
        </p:spPr>
      </p:pic>
      <p:pic>
        <p:nvPicPr>
          <p:cNvPr id="15" name="Picture 14">
            <a:extLst>
              <a:ext uri="{FF2B5EF4-FFF2-40B4-BE49-F238E27FC236}">
                <a16:creationId xmlns:a16="http://schemas.microsoft.com/office/drawing/2014/main" id="{05BF83A0-1FA8-172A-24F9-FD179D92D1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11263" r="26112" b="7306"/>
          <a:stretch/>
        </p:blipFill>
        <p:spPr>
          <a:xfrm>
            <a:off x="8789773" y="4205330"/>
            <a:ext cx="3399051" cy="2101529"/>
          </a:xfrm>
          <a:prstGeom prst="rect">
            <a:avLst/>
          </a:prstGeom>
        </p:spPr>
      </p:pic>
      <p:pic>
        <p:nvPicPr>
          <p:cNvPr id="22" name="Graphic 21">
            <a:extLst>
              <a:ext uri="{FF2B5EF4-FFF2-40B4-BE49-F238E27FC236}">
                <a16:creationId xmlns:a16="http://schemas.microsoft.com/office/drawing/2014/main" id="{619B7863-5E03-2822-9BCA-D1CD8DF8F8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46812" y="1798454"/>
            <a:ext cx="1225320" cy="1225320"/>
          </a:xfrm>
          <a:prstGeom prst="rect">
            <a:avLst/>
          </a:prstGeom>
        </p:spPr>
      </p:pic>
      <p:pic>
        <p:nvPicPr>
          <p:cNvPr id="23" name="Graphic 22">
            <a:extLst>
              <a:ext uri="{FF2B5EF4-FFF2-40B4-BE49-F238E27FC236}">
                <a16:creationId xmlns:a16="http://schemas.microsoft.com/office/drawing/2014/main" id="{491376B3-43F6-2C04-9D2A-A774EB9D19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131479" y="1030264"/>
            <a:ext cx="1225320" cy="1225320"/>
          </a:xfrm>
          <a:prstGeom prst="rect">
            <a:avLst/>
          </a:prstGeom>
        </p:spPr>
      </p:pic>
      <p:pic>
        <p:nvPicPr>
          <p:cNvPr id="24" name="Graphic 23">
            <a:extLst>
              <a:ext uri="{FF2B5EF4-FFF2-40B4-BE49-F238E27FC236}">
                <a16:creationId xmlns:a16="http://schemas.microsoft.com/office/drawing/2014/main" id="{7DC4038B-AD31-66CD-5807-588DB47DC7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297107" y="2796100"/>
            <a:ext cx="1014255" cy="1014255"/>
          </a:xfrm>
          <a:prstGeom prst="rect">
            <a:avLst/>
          </a:prstGeom>
        </p:spPr>
      </p:pic>
      <p:pic>
        <p:nvPicPr>
          <p:cNvPr id="17" name="Graphic 16">
            <a:extLst>
              <a:ext uri="{FF2B5EF4-FFF2-40B4-BE49-F238E27FC236}">
                <a16:creationId xmlns:a16="http://schemas.microsoft.com/office/drawing/2014/main" id="{29E7000B-FAF6-8FD0-D3EC-F76217F88C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291280" y="3636889"/>
            <a:ext cx="1135290" cy="1135290"/>
          </a:xfrm>
          <a:prstGeom prst="rect">
            <a:avLst/>
          </a:prstGeom>
        </p:spPr>
      </p:pic>
      <p:pic>
        <p:nvPicPr>
          <p:cNvPr id="26" name="Graphic 25">
            <a:extLst>
              <a:ext uri="{FF2B5EF4-FFF2-40B4-BE49-F238E27FC236}">
                <a16:creationId xmlns:a16="http://schemas.microsoft.com/office/drawing/2014/main" id="{84F743B5-3D63-E9DD-80A8-54B5A4E679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535384" y="5074504"/>
            <a:ext cx="1135290" cy="1135290"/>
          </a:xfrm>
          <a:prstGeom prst="rect">
            <a:avLst/>
          </a:prstGeom>
        </p:spPr>
      </p:pic>
      <p:pic>
        <p:nvPicPr>
          <p:cNvPr id="18" name="Graphic 17">
            <a:extLst>
              <a:ext uri="{FF2B5EF4-FFF2-40B4-BE49-F238E27FC236}">
                <a16:creationId xmlns:a16="http://schemas.microsoft.com/office/drawing/2014/main" id="{7E7A405A-B297-A961-B72C-3EE22DE8E8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535545" y="4306314"/>
            <a:ext cx="906438" cy="906438"/>
          </a:xfrm>
          <a:prstGeom prst="rect">
            <a:avLst/>
          </a:prstGeom>
        </p:spPr>
      </p:pic>
      <p:sp>
        <p:nvSpPr>
          <p:cNvPr id="2" name="Title 9">
            <a:extLst>
              <a:ext uri="{FF2B5EF4-FFF2-40B4-BE49-F238E27FC236}">
                <a16:creationId xmlns:a16="http://schemas.microsoft.com/office/drawing/2014/main" id="{D591C89E-303C-767C-DE5F-E40FEEC16487}"/>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Who pays the sales tax?</a:t>
            </a:r>
          </a:p>
        </p:txBody>
      </p:sp>
      <p:cxnSp>
        <p:nvCxnSpPr>
          <p:cNvPr id="5" name="Straight Connector 4">
            <a:extLst>
              <a:ext uri="{FF2B5EF4-FFF2-40B4-BE49-F238E27FC236}">
                <a16:creationId xmlns:a16="http://schemas.microsoft.com/office/drawing/2014/main" id="{F033EB52-EE21-7204-E7DF-E71C64AB781A}"/>
              </a:ext>
            </a:extLst>
          </p:cNvPr>
          <p:cNvCxnSpPr>
            <a:cxnSpLocks/>
          </p:cNvCxnSpPr>
          <p:nvPr/>
        </p:nvCxnSpPr>
        <p:spPr>
          <a:xfrm flipH="1">
            <a:off x="8771469" y="0"/>
            <a:ext cx="9067" cy="685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2315C0-D21E-A645-4998-7D71BD46BEFE}"/>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ue and red letters on a black background&#10;&#10;Description automatically generated">
            <a:extLst>
              <a:ext uri="{FF2B5EF4-FFF2-40B4-BE49-F238E27FC236}">
                <a16:creationId xmlns:a16="http://schemas.microsoft.com/office/drawing/2014/main" id="{045F190F-6E8F-5FCE-CC8D-D9039D231C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Tree>
    <p:extLst>
      <p:ext uri="{BB962C8B-B14F-4D97-AF65-F5344CB8AC3E}">
        <p14:creationId xmlns:p14="http://schemas.microsoft.com/office/powerpoint/2010/main" val="244012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5CEBC-EC08-C724-63B6-5A69D5B54E93}"/>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BF3A8E33-82C8-B7B9-0D0F-A2EE86FB96F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0544"/>
          <a:stretch/>
        </p:blipFill>
        <p:spPr>
          <a:xfrm>
            <a:off x="6378387" y="3682172"/>
            <a:ext cx="3410313" cy="2027624"/>
          </a:xfrm>
          <a:prstGeom prst="rect">
            <a:avLst/>
          </a:prstGeom>
        </p:spPr>
      </p:pic>
      <p:pic>
        <p:nvPicPr>
          <p:cNvPr id="19" name="Graphic 18">
            <a:extLst>
              <a:ext uri="{FF2B5EF4-FFF2-40B4-BE49-F238E27FC236}">
                <a16:creationId xmlns:a16="http://schemas.microsoft.com/office/drawing/2014/main" id="{9352CF6E-3B57-1A51-84B0-C20ACA4B5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0272" b="20272"/>
          <a:stretch/>
        </p:blipFill>
        <p:spPr>
          <a:xfrm>
            <a:off x="9170836" y="3500153"/>
            <a:ext cx="3210868" cy="1909043"/>
          </a:xfrm>
          <a:prstGeom prst="rect">
            <a:avLst/>
          </a:prstGeom>
        </p:spPr>
      </p:pic>
      <p:pic>
        <p:nvPicPr>
          <p:cNvPr id="21" name="Graphic 20">
            <a:extLst>
              <a:ext uri="{FF2B5EF4-FFF2-40B4-BE49-F238E27FC236}">
                <a16:creationId xmlns:a16="http://schemas.microsoft.com/office/drawing/2014/main" id="{35779110-ACF8-9834-4511-6E3B66403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671" y="3005650"/>
            <a:ext cx="3123705" cy="3123705"/>
          </a:xfrm>
          <a:prstGeom prst="rect">
            <a:avLst/>
          </a:prstGeom>
        </p:spPr>
      </p:pic>
      <p:grpSp>
        <p:nvGrpSpPr>
          <p:cNvPr id="35" name="Group 34">
            <a:extLst>
              <a:ext uri="{FF2B5EF4-FFF2-40B4-BE49-F238E27FC236}">
                <a16:creationId xmlns:a16="http://schemas.microsoft.com/office/drawing/2014/main" id="{8EC90C21-2645-F1E5-D01C-852CB2CFFF5D}"/>
              </a:ext>
            </a:extLst>
          </p:cNvPr>
          <p:cNvGrpSpPr/>
          <p:nvPr/>
        </p:nvGrpSpPr>
        <p:grpSpPr>
          <a:xfrm>
            <a:off x="653734" y="1908841"/>
            <a:ext cx="3527687" cy="1423870"/>
            <a:chOff x="3823139" y="2466035"/>
            <a:chExt cx="3155236" cy="1015663"/>
          </a:xfrm>
        </p:grpSpPr>
        <p:sp>
          <p:nvSpPr>
            <p:cNvPr id="12" name="TextBox 11">
              <a:extLst>
                <a:ext uri="{FF2B5EF4-FFF2-40B4-BE49-F238E27FC236}">
                  <a16:creationId xmlns:a16="http://schemas.microsoft.com/office/drawing/2014/main" id="{B2617781-B9C7-D2AC-AD2E-79DF1529A773}"/>
                </a:ext>
              </a:extLst>
            </p:cNvPr>
            <p:cNvSpPr txBox="1"/>
            <p:nvPr/>
          </p:nvSpPr>
          <p:spPr>
            <a:xfrm>
              <a:off x="3876829" y="2466035"/>
              <a:ext cx="3101546" cy="1015663"/>
            </a:xfrm>
            <a:prstGeom prst="rect">
              <a:avLst/>
            </a:prstGeom>
            <a:noFill/>
          </p:spPr>
          <p:txBody>
            <a:bodyPr wrap="square">
              <a:spAutoFit/>
            </a:bodyPr>
            <a:lstStyle/>
            <a:p>
              <a:pPr marL="0" lvl="1">
                <a:buClr>
                  <a:srgbClr val="FF0000"/>
                </a:buClr>
              </a:pPr>
              <a:r>
                <a:rPr lang="en-US" sz="2000" b="1" dirty="0">
                  <a:solidFill>
                    <a:srgbClr val="002857"/>
                  </a:solidFill>
                  <a:latin typeface="Myriad Pro" panose="020B0503030403020204" pitchFamily="34" charset="0"/>
                </a:rPr>
                <a:t>RTA directly invested</a:t>
              </a:r>
              <a:br>
                <a:rPr lang="en-US" sz="2000" b="1" dirty="0">
                  <a:solidFill>
                    <a:srgbClr val="002857"/>
                  </a:solidFill>
                  <a:latin typeface="Myriad Pro" panose="020B0503030403020204" pitchFamily="34" charset="0"/>
                </a:rPr>
              </a:br>
              <a:r>
                <a:rPr lang="en-US" sz="2000" b="1" dirty="0">
                  <a:solidFill>
                    <a:srgbClr val="002857"/>
                  </a:solidFill>
                  <a:latin typeface="Myriad Pro" panose="020B0503030403020204" pitchFamily="34" charset="0"/>
                </a:rPr>
                <a:t>$1.6 billion in </a:t>
              </a:r>
              <a:br>
                <a:rPr lang="en-US" sz="2000" b="1" dirty="0">
                  <a:solidFill>
                    <a:srgbClr val="002857"/>
                  </a:solidFill>
                  <a:latin typeface="Myriad Pro" panose="020B0503030403020204" pitchFamily="34" charset="0"/>
                </a:rPr>
              </a:br>
              <a:r>
                <a:rPr lang="en-US" sz="2000" b="1" dirty="0">
                  <a:solidFill>
                    <a:srgbClr val="002857"/>
                  </a:solidFill>
                  <a:latin typeface="Myriad Pro" panose="020B0503030403020204" pitchFamily="34" charset="0"/>
                </a:rPr>
                <a:t>the region</a:t>
              </a:r>
            </a:p>
          </p:txBody>
        </p:sp>
        <p:cxnSp>
          <p:nvCxnSpPr>
            <p:cNvPr id="29" name="Straight Connector 28">
              <a:extLst>
                <a:ext uri="{FF2B5EF4-FFF2-40B4-BE49-F238E27FC236}">
                  <a16:creationId xmlns:a16="http://schemas.microsoft.com/office/drawing/2014/main" id="{025D24E0-8DF1-C970-90EA-825C31D29CA3}"/>
                </a:ext>
              </a:extLst>
            </p:cNvPr>
            <p:cNvCxnSpPr>
              <a:cxnSpLocks/>
            </p:cNvCxnSpPr>
            <p:nvPr/>
          </p:nvCxnSpPr>
          <p:spPr>
            <a:xfrm>
              <a:off x="3823139" y="2529095"/>
              <a:ext cx="0" cy="84477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C326F35-24C7-70FE-ED37-8C6B8B9B86D6}"/>
              </a:ext>
            </a:extLst>
          </p:cNvPr>
          <p:cNvGrpSpPr/>
          <p:nvPr/>
        </p:nvGrpSpPr>
        <p:grpSpPr>
          <a:xfrm>
            <a:off x="6773238" y="1909222"/>
            <a:ext cx="2813598" cy="1358679"/>
            <a:chOff x="6976242" y="2466035"/>
            <a:chExt cx="2574541" cy="1015663"/>
          </a:xfrm>
        </p:grpSpPr>
        <p:sp>
          <p:nvSpPr>
            <p:cNvPr id="13" name="TextBox 12">
              <a:extLst>
                <a:ext uri="{FF2B5EF4-FFF2-40B4-BE49-F238E27FC236}">
                  <a16:creationId xmlns:a16="http://schemas.microsoft.com/office/drawing/2014/main" id="{E8BA39CB-1F1B-BF45-D6F9-624C948C56A0}"/>
                </a:ext>
              </a:extLst>
            </p:cNvPr>
            <p:cNvSpPr txBox="1"/>
            <p:nvPr/>
          </p:nvSpPr>
          <p:spPr>
            <a:xfrm>
              <a:off x="7032064" y="2466035"/>
              <a:ext cx="2518719" cy="1015663"/>
            </a:xfrm>
            <a:prstGeom prst="rect">
              <a:avLst/>
            </a:prstGeom>
            <a:noFill/>
          </p:spPr>
          <p:txBody>
            <a:bodyPr wrap="square">
              <a:spAutoFit/>
            </a:bodyPr>
            <a:lstStyle/>
            <a:p>
              <a:pPr marL="0" lvl="1">
                <a:buClr>
                  <a:srgbClr val="FF0000"/>
                </a:buClr>
              </a:pPr>
              <a:r>
                <a:rPr lang="en-US" sz="2000" b="1" dirty="0">
                  <a:solidFill>
                    <a:srgbClr val="002857"/>
                  </a:solidFill>
                  <a:latin typeface="Myriad Pro" panose="020B0503030403020204" pitchFamily="34" charset="0"/>
                </a:rPr>
                <a:t>More than $3 billion in public/private investments total</a:t>
              </a:r>
            </a:p>
          </p:txBody>
        </p:sp>
        <p:cxnSp>
          <p:nvCxnSpPr>
            <p:cNvPr id="30" name="Straight Connector 29">
              <a:extLst>
                <a:ext uri="{FF2B5EF4-FFF2-40B4-BE49-F238E27FC236}">
                  <a16:creationId xmlns:a16="http://schemas.microsoft.com/office/drawing/2014/main" id="{D5EFFF96-C2D6-91CB-ED4E-F5CA1F7F08EE}"/>
                </a:ext>
              </a:extLst>
            </p:cNvPr>
            <p:cNvCxnSpPr>
              <a:cxnSpLocks/>
            </p:cNvCxnSpPr>
            <p:nvPr/>
          </p:nvCxnSpPr>
          <p:spPr>
            <a:xfrm>
              <a:off x="6976242" y="2529095"/>
              <a:ext cx="0" cy="84477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C294044-349B-7E16-7E93-487750F5BB37}"/>
              </a:ext>
            </a:extLst>
          </p:cNvPr>
          <p:cNvGrpSpPr/>
          <p:nvPr/>
        </p:nvGrpSpPr>
        <p:grpSpPr>
          <a:xfrm>
            <a:off x="9706756" y="1922941"/>
            <a:ext cx="2057150" cy="1200710"/>
            <a:chOff x="9758750" y="2466035"/>
            <a:chExt cx="2057150" cy="907831"/>
          </a:xfrm>
        </p:grpSpPr>
        <p:sp>
          <p:nvSpPr>
            <p:cNvPr id="14" name="TextBox 13">
              <a:extLst>
                <a:ext uri="{FF2B5EF4-FFF2-40B4-BE49-F238E27FC236}">
                  <a16:creationId xmlns:a16="http://schemas.microsoft.com/office/drawing/2014/main" id="{21345767-8475-69E7-5BC2-9A9C22D3158A}"/>
                </a:ext>
              </a:extLst>
            </p:cNvPr>
            <p:cNvSpPr txBox="1"/>
            <p:nvPr/>
          </p:nvSpPr>
          <p:spPr>
            <a:xfrm>
              <a:off x="9810736" y="2466035"/>
              <a:ext cx="2005164" cy="767921"/>
            </a:xfrm>
            <a:prstGeom prst="rect">
              <a:avLst/>
            </a:prstGeom>
            <a:noFill/>
          </p:spPr>
          <p:txBody>
            <a:bodyPr wrap="square">
              <a:spAutoFit/>
            </a:bodyPr>
            <a:lstStyle/>
            <a:p>
              <a:pPr marL="0" lvl="1">
                <a:buClr>
                  <a:srgbClr val="FF0000"/>
                </a:buClr>
              </a:pPr>
              <a:r>
                <a:rPr lang="en-US" sz="2000" b="1">
                  <a:solidFill>
                    <a:srgbClr val="002857"/>
                  </a:solidFill>
                  <a:latin typeface="Myriad Pro" panose="020B0503030403020204" pitchFamily="34" charset="0"/>
                </a:rPr>
                <a:t>40,000 permanent jobs created</a:t>
              </a:r>
            </a:p>
          </p:txBody>
        </p:sp>
        <p:cxnSp>
          <p:nvCxnSpPr>
            <p:cNvPr id="31" name="Straight Connector 30">
              <a:extLst>
                <a:ext uri="{FF2B5EF4-FFF2-40B4-BE49-F238E27FC236}">
                  <a16:creationId xmlns:a16="http://schemas.microsoft.com/office/drawing/2014/main" id="{06634FDA-5A18-44B0-14C1-4ED81755577D}"/>
                </a:ext>
              </a:extLst>
            </p:cNvPr>
            <p:cNvCxnSpPr>
              <a:cxnSpLocks/>
            </p:cNvCxnSpPr>
            <p:nvPr/>
          </p:nvCxnSpPr>
          <p:spPr>
            <a:xfrm>
              <a:off x="9758750" y="2529095"/>
              <a:ext cx="0" cy="844771"/>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AA958A51-6285-79BD-F0C1-4A085D546AF9}"/>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blue and red letters on a black background&#10;&#10;Description automatically generated">
            <a:extLst>
              <a:ext uri="{FF2B5EF4-FFF2-40B4-BE49-F238E27FC236}">
                <a16:creationId xmlns:a16="http://schemas.microsoft.com/office/drawing/2014/main" id="{EBA16D21-F43F-A545-6295-0A9179EF86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sp>
        <p:nvSpPr>
          <p:cNvPr id="7" name="Title 9">
            <a:extLst>
              <a:ext uri="{FF2B5EF4-FFF2-40B4-BE49-F238E27FC236}">
                <a16:creationId xmlns:a16="http://schemas.microsoft.com/office/drawing/2014/main" id="{3F5CF903-604E-8A7B-99C6-BF2BA3896451}"/>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2006 RTA plan impact over 20 years</a:t>
            </a:r>
          </a:p>
        </p:txBody>
      </p:sp>
      <p:pic>
        <p:nvPicPr>
          <p:cNvPr id="2" name="Graphic 1">
            <a:extLst>
              <a:ext uri="{FF2B5EF4-FFF2-40B4-BE49-F238E27FC236}">
                <a16:creationId xmlns:a16="http://schemas.microsoft.com/office/drawing/2014/main" id="{9ED47897-1B9A-8670-8097-E0006B68A5D2}"/>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5866" b="13430"/>
          <a:stretch/>
        </p:blipFill>
        <p:spPr>
          <a:xfrm>
            <a:off x="3267791" y="3693836"/>
            <a:ext cx="3230516" cy="2173717"/>
          </a:xfrm>
          <a:prstGeom prst="rect">
            <a:avLst/>
          </a:prstGeom>
        </p:spPr>
      </p:pic>
      <p:grpSp>
        <p:nvGrpSpPr>
          <p:cNvPr id="3" name="Group 2">
            <a:extLst>
              <a:ext uri="{FF2B5EF4-FFF2-40B4-BE49-F238E27FC236}">
                <a16:creationId xmlns:a16="http://schemas.microsoft.com/office/drawing/2014/main" id="{F2ABD075-661A-1118-0A0C-7A07E5936731}"/>
              </a:ext>
            </a:extLst>
          </p:cNvPr>
          <p:cNvGrpSpPr/>
          <p:nvPr/>
        </p:nvGrpSpPr>
        <p:grpSpPr>
          <a:xfrm>
            <a:off x="3698071" y="1906535"/>
            <a:ext cx="2950136" cy="1554355"/>
            <a:chOff x="817180" y="2466035"/>
            <a:chExt cx="2624751" cy="1200329"/>
          </a:xfrm>
        </p:grpSpPr>
        <p:sp>
          <p:nvSpPr>
            <p:cNvPr id="4" name="TextBox 3">
              <a:extLst>
                <a:ext uri="{FF2B5EF4-FFF2-40B4-BE49-F238E27FC236}">
                  <a16:creationId xmlns:a16="http://schemas.microsoft.com/office/drawing/2014/main" id="{58682236-5320-C50F-430F-2BFCB303A80F}"/>
                </a:ext>
              </a:extLst>
            </p:cNvPr>
            <p:cNvSpPr txBox="1"/>
            <p:nvPr/>
          </p:nvSpPr>
          <p:spPr>
            <a:xfrm>
              <a:off x="946145" y="2466035"/>
              <a:ext cx="2495786" cy="1200329"/>
            </a:xfrm>
            <a:prstGeom prst="rect">
              <a:avLst/>
            </a:prstGeom>
            <a:noFill/>
          </p:spPr>
          <p:txBody>
            <a:bodyPr wrap="square" lIns="0" tIns="0" rIns="0">
              <a:noAutofit/>
            </a:bodyPr>
            <a:lstStyle/>
            <a:p>
              <a:pPr marL="0" lvl="1">
                <a:buClr>
                  <a:srgbClr val="FF0000"/>
                </a:buClr>
              </a:pPr>
              <a:r>
                <a:rPr lang="en-US" sz="2000" b="1" dirty="0">
                  <a:solidFill>
                    <a:srgbClr val="002857"/>
                  </a:solidFill>
                  <a:latin typeface="Myriad Pro" panose="020B0503030403020204" pitchFamily="34" charset="0"/>
                </a:rPr>
                <a:t>More than </a:t>
              </a:r>
              <a:br>
                <a:rPr lang="en-US" sz="2000" b="1" dirty="0">
                  <a:solidFill>
                    <a:srgbClr val="002857"/>
                  </a:solidFill>
                  <a:latin typeface="Myriad Pro" panose="020B0503030403020204" pitchFamily="34" charset="0"/>
                </a:rPr>
              </a:br>
              <a:r>
                <a:rPr lang="en-US" sz="2000" b="1" dirty="0">
                  <a:solidFill>
                    <a:srgbClr val="002857"/>
                  </a:solidFill>
                  <a:latin typeface="Myriad Pro" panose="020B0503030403020204" pitchFamily="34" charset="0"/>
                </a:rPr>
                <a:t>1,000 RTA plan improvements completed</a:t>
              </a:r>
            </a:p>
          </p:txBody>
        </p:sp>
        <p:cxnSp>
          <p:nvCxnSpPr>
            <p:cNvPr id="6" name="Straight Connector 5">
              <a:extLst>
                <a:ext uri="{FF2B5EF4-FFF2-40B4-BE49-F238E27FC236}">
                  <a16:creationId xmlns:a16="http://schemas.microsoft.com/office/drawing/2014/main" id="{8B7C4CE1-E4CE-DA45-4DE6-6DECD2DB61B5}"/>
                </a:ext>
              </a:extLst>
            </p:cNvPr>
            <p:cNvCxnSpPr>
              <a:cxnSpLocks/>
            </p:cNvCxnSpPr>
            <p:nvPr/>
          </p:nvCxnSpPr>
          <p:spPr>
            <a:xfrm>
              <a:off x="817180" y="2529095"/>
              <a:ext cx="0" cy="844771"/>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74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background with a black square&#10;&#10;AI-generated content may be incorrect.">
            <a:extLst>
              <a:ext uri="{FF2B5EF4-FFF2-40B4-BE49-F238E27FC236}">
                <a16:creationId xmlns:a16="http://schemas.microsoft.com/office/drawing/2014/main" id="{229F38B0-D954-B6B9-A090-DA8E3CFAABB7}"/>
              </a:ext>
            </a:extLst>
          </p:cNvPr>
          <p:cNvPicPr>
            <a:picLocks noChangeAspect="1"/>
          </p:cNvPicPr>
          <p:nvPr/>
        </p:nvPicPr>
        <p:blipFill>
          <a:blip r:embed="rId3">
            <a:duotone>
              <a:schemeClr val="accent1">
                <a:shade val="45000"/>
                <a:satMod val="135000"/>
              </a:schemeClr>
              <a:prstClr val="white"/>
            </a:duotone>
          </a:blip>
          <a:srcRect t="11933" r="53346" b="71205"/>
          <a:stretch/>
        </p:blipFill>
        <p:spPr>
          <a:xfrm>
            <a:off x="9617066" y="5179596"/>
            <a:ext cx="2549457" cy="407382"/>
          </a:xfrm>
          <a:prstGeom prst="rect">
            <a:avLst/>
          </a:prstGeom>
        </p:spPr>
      </p:pic>
      <p:sp>
        <p:nvSpPr>
          <p:cNvPr id="13" name="Rectangle 12">
            <a:extLst>
              <a:ext uri="{FF2B5EF4-FFF2-40B4-BE49-F238E27FC236}">
                <a16:creationId xmlns:a16="http://schemas.microsoft.com/office/drawing/2014/main" id="{B454C4F5-133B-8072-25B1-3138BF59EA23}"/>
              </a:ext>
            </a:extLst>
          </p:cNvPr>
          <p:cNvSpPr/>
          <p:nvPr/>
        </p:nvSpPr>
        <p:spPr>
          <a:xfrm>
            <a:off x="-2" y="6306859"/>
            <a:ext cx="12188828" cy="552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red letters on a black background&#10;&#10;Description automatically generated">
            <a:extLst>
              <a:ext uri="{FF2B5EF4-FFF2-40B4-BE49-F238E27FC236}">
                <a16:creationId xmlns:a16="http://schemas.microsoft.com/office/drawing/2014/main" id="{FC6B0EC5-F753-4C6C-8CB3-9EB427F33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6373" y="6287588"/>
            <a:ext cx="2629063" cy="607152"/>
          </a:xfrm>
          <a:prstGeom prst="rect">
            <a:avLst/>
          </a:prstGeom>
        </p:spPr>
      </p:pic>
      <p:grpSp>
        <p:nvGrpSpPr>
          <p:cNvPr id="4" name="Group 3">
            <a:extLst>
              <a:ext uri="{FF2B5EF4-FFF2-40B4-BE49-F238E27FC236}">
                <a16:creationId xmlns:a16="http://schemas.microsoft.com/office/drawing/2014/main" id="{702084B3-83F4-B68B-A240-E0A8085A0741}"/>
              </a:ext>
            </a:extLst>
          </p:cNvPr>
          <p:cNvGrpSpPr/>
          <p:nvPr/>
        </p:nvGrpSpPr>
        <p:grpSpPr>
          <a:xfrm>
            <a:off x="641207" y="1401766"/>
            <a:ext cx="10294483" cy="4337057"/>
            <a:chOff x="641207" y="1401766"/>
            <a:chExt cx="10294483" cy="4337057"/>
          </a:xfrm>
        </p:grpSpPr>
        <p:pic>
          <p:nvPicPr>
            <p:cNvPr id="6" name="Picture 5">
              <a:extLst>
                <a:ext uri="{FF2B5EF4-FFF2-40B4-BE49-F238E27FC236}">
                  <a16:creationId xmlns:a16="http://schemas.microsoft.com/office/drawing/2014/main" id="{F050116F-1D5C-909C-17E9-5E2EA3031885}"/>
                </a:ext>
              </a:extLst>
            </p:cNvPr>
            <p:cNvPicPr>
              <a:picLocks noChangeAspect="1"/>
            </p:cNvPicPr>
            <p:nvPr/>
          </p:nvPicPr>
          <p:blipFill>
            <a:blip r:embed="rId5"/>
            <a:stretch>
              <a:fillRect/>
            </a:stretch>
          </p:blipFill>
          <p:spPr>
            <a:xfrm rot="21303680">
              <a:off x="641207" y="1401766"/>
              <a:ext cx="3292082" cy="4321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17F23D9-E321-BC60-DB5E-08A1187F0C2A}"/>
                </a:ext>
              </a:extLst>
            </p:cNvPr>
            <p:cNvPicPr>
              <a:picLocks noChangeAspect="1"/>
            </p:cNvPicPr>
            <p:nvPr/>
          </p:nvPicPr>
          <p:blipFill>
            <a:blip r:embed="rId6"/>
            <a:stretch>
              <a:fillRect/>
            </a:stretch>
          </p:blipFill>
          <p:spPr>
            <a:xfrm rot="658574">
              <a:off x="3656718" y="1553585"/>
              <a:ext cx="3249771" cy="4185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E60E02E-CE06-0278-3EE0-208A3F84D381}"/>
                </a:ext>
              </a:extLst>
            </p:cNvPr>
            <p:cNvPicPr>
              <a:picLocks noChangeAspect="1"/>
            </p:cNvPicPr>
            <p:nvPr/>
          </p:nvPicPr>
          <p:blipFill>
            <a:blip r:embed="rId7"/>
            <a:srcRect r="20980" b="16346"/>
            <a:stretch/>
          </p:blipFill>
          <p:spPr>
            <a:xfrm>
              <a:off x="4725268" y="1974762"/>
              <a:ext cx="6210422" cy="1822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a:extLst>
              <a:ext uri="{FF2B5EF4-FFF2-40B4-BE49-F238E27FC236}">
                <a16:creationId xmlns:a16="http://schemas.microsoft.com/office/drawing/2014/main" id="{079C3291-4059-DCB0-F00D-25A0949A7333}"/>
              </a:ext>
            </a:extLst>
          </p:cNvPr>
          <p:cNvSpPr txBox="1"/>
          <p:nvPr/>
        </p:nvSpPr>
        <p:spPr>
          <a:xfrm>
            <a:off x="7066705" y="3998746"/>
            <a:ext cx="4978727" cy="1819729"/>
          </a:xfrm>
          <a:prstGeom prst="rect">
            <a:avLst/>
          </a:prstGeom>
          <a:noFill/>
        </p:spPr>
        <p:txBody>
          <a:bodyPr wrap="square" rtlCol="0">
            <a:spAutoFit/>
          </a:bodyPr>
          <a:lstStyle/>
          <a:p>
            <a:pPr>
              <a:lnSpc>
                <a:spcPts val="3380"/>
              </a:lnSpc>
            </a:pPr>
            <a:r>
              <a:rPr lang="en-US" sz="2400">
                <a:solidFill>
                  <a:srgbClr val="002857"/>
                </a:solidFill>
                <a:latin typeface="Myriad Pro" panose="020B0503030403020204" pitchFamily="34" charset="0"/>
              </a:rPr>
              <a:t>Roadway, transit, bicycle, pedestrian, and safety improvements for the next 20 years at no additional cost to you</a:t>
            </a:r>
          </a:p>
        </p:txBody>
      </p:sp>
      <p:cxnSp>
        <p:nvCxnSpPr>
          <p:cNvPr id="9" name="Straight Connector 8">
            <a:extLst>
              <a:ext uri="{FF2B5EF4-FFF2-40B4-BE49-F238E27FC236}">
                <a16:creationId xmlns:a16="http://schemas.microsoft.com/office/drawing/2014/main" id="{6032FB9E-B35A-567B-9684-DF90AE8B0F5A}"/>
              </a:ext>
            </a:extLst>
          </p:cNvPr>
          <p:cNvCxnSpPr>
            <a:cxnSpLocks/>
          </p:cNvCxnSpPr>
          <p:nvPr/>
        </p:nvCxnSpPr>
        <p:spPr>
          <a:xfrm flipV="1">
            <a:off x="7066705" y="4093004"/>
            <a:ext cx="0" cy="1669716"/>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B8C55A43-5E9A-87C9-942F-721EAFC1FEEA}"/>
              </a:ext>
            </a:extLst>
          </p:cNvPr>
          <p:cNvSpPr txBox="1">
            <a:spLocks/>
          </p:cNvSpPr>
          <p:nvPr/>
        </p:nvSpPr>
        <p:spPr>
          <a:xfrm>
            <a:off x="625040" y="365126"/>
            <a:ext cx="10285130" cy="910383"/>
          </a:xfrm>
          <a:prstGeom prst="rect">
            <a:avLst/>
          </a:prstGeom>
        </p:spPr>
        <p:txBody>
          <a:bodyPr vert="horz" lIns="91440" tIns="45720" rIns="91440" bIns="45720" rtlCol="0" anchor="t" anchorCtr="0">
            <a:normAutofit/>
          </a:bodyPr>
          <a:lstStyle>
            <a:lvl1pPr algn="ctr" defTabSz="914126" rtl="0" eaLnBrk="1" latinLnBrk="0" hangingPunct="1">
              <a:lnSpc>
                <a:spcPct val="100000"/>
              </a:lnSpc>
              <a:spcBef>
                <a:spcPct val="0"/>
              </a:spcBef>
              <a:buNone/>
              <a:defRPr sz="4799" kern="1200">
                <a:solidFill>
                  <a:schemeClr val="tx1"/>
                </a:solidFill>
                <a:latin typeface="+mj-lt"/>
                <a:ea typeface="+mj-ea"/>
                <a:cs typeface="+mj-cs"/>
              </a:defRPr>
            </a:lvl1pPr>
          </a:lstStyle>
          <a:p>
            <a:pPr algn="l">
              <a:spcBef>
                <a:spcPts val="1200"/>
              </a:spcBef>
            </a:pPr>
            <a:r>
              <a:rPr lang="en-US" sz="4350" b="1">
                <a:solidFill>
                  <a:srgbClr val="002857"/>
                </a:solidFill>
                <a:latin typeface="Myriad Pro"/>
              </a:rPr>
              <a:t>RTA Next</a:t>
            </a:r>
          </a:p>
        </p:txBody>
      </p:sp>
    </p:spTree>
    <p:extLst>
      <p:ext uri="{BB962C8B-B14F-4D97-AF65-F5344CB8AC3E}">
        <p14:creationId xmlns:p14="http://schemas.microsoft.com/office/powerpoint/2010/main" val="240913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1rjhzvp6zvfm2qyfjaydt2xb4xnnst"/>
</p:tagLst>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FF26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23d841-d814-4695-a152-d0fa7608d05d" xsi:nil="true"/>
    <lcf76f155ced4ddcb4097134ff3c332f xmlns="01d01253-4193-4e6a-a8ec-cfaefe436c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26FBF9CD3F6E478006C528AE972048" ma:contentTypeVersion="13" ma:contentTypeDescription="Create a new document." ma:contentTypeScope="" ma:versionID="0c8c7b786c5fee4376b3d833bcc2f36b">
  <xsd:schema xmlns:xsd="http://www.w3.org/2001/XMLSchema" xmlns:xs="http://www.w3.org/2001/XMLSchema" xmlns:p="http://schemas.microsoft.com/office/2006/metadata/properties" xmlns:ns2="01d01253-4193-4e6a-a8ec-cfaefe436cfa" xmlns:ns3="2023d841-d814-4695-a152-d0fa7608d05d" targetNamespace="http://schemas.microsoft.com/office/2006/metadata/properties" ma:root="true" ma:fieldsID="04526dc202fe93e6b12e3178100f12eb" ns2:_="" ns3:_="">
    <xsd:import namespace="01d01253-4193-4e6a-a8ec-cfaefe436cfa"/>
    <xsd:import namespace="2023d841-d814-4695-a152-d0fa7608d0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d01253-4193-4e6a-a8ec-cfaefe436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f8b3a9d-5457-43d1-ae09-b408887c7ff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3d841-d814-4695-a152-d0fa7608d05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f026dc4-5d05-4ea6-901e-15d85f8cf170}" ma:internalName="TaxCatchAll" ma:showField="CatchAllData" ma:web="2023d841-d814-4695-a152-d0fa7608d0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275F4E-9FDE-4C70-B236-4AFEB96814B3}">
  <ds:schemaRefs>
    <ds:schemaRef ds:uri="http://schemas.microsoft.com/office/infopath/2007/PartnerControls"/>
    <ds:schemaRef ds:uri="http://schemas.microsoft.com/office/2006/documentManagement/types"/>
    <ds:schemaRef ds:uri="http://purl.org/dc/dcmitype/"/>
    <ds:schemaRef ds:uri="2023d841-d814-4695-a152-d0fa7608d05d"/>
    <ds:schemaRef ds:uri="http://schemas.openxmlformats.org/package/2006/metadata/core-properties"/>
    <ds:schemaRef ds:uri="01d01253-4193-4e6a-a8ec-cfaefe436cfa"/>
    <ds:schemaRef ds:uri="http://purl.org/dc/term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C302DB2A-FF78-40F9-A686-3180F6C7E5FF}">
  <ds:schemaRefs>
    <ds:schemaRef ds:uri="01d01253-4193-4e6a-a8ec-cfaefe436cfa"/>
    <ds:schemaRef ds:uri="2023d841-d814-4695-a152-d0fa7608d0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D7C893-4DEA-4F6F-B0D1-44AB19A2C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570</TotalTime>
  <Words>3324</Words>
  <Application>Microsoft Office PowerPoint</Application>
  <PresentationFormat>Custom</PresentationFormat>
  <Paragraphs>283</Paragraphs>
  <Slides>21</Slides>
  <Notes>21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Arial</vt:lpstr>
      <vt:lpstr>Calibri</vt:lpstr>
      <vt:lpstr>Calibri Light</vt:lpstr>
      <vt:lpstr>Myriad Pro</vt:lpstr>
      <vt:lpstr>Myriad Pro Cond</vt:lpstr>
      <vt:lpstr>Wingdings</vt:lpstr>
      <vt:lpstr>Office Theme</vt:lpstr>
      <vt:lpstr>RTA Next Presentation| April 10, 2025 Jenny Fiore-Magaña | Director, Outreach and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RTA Next Survey: Participation Benchmarks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Jennifer Fiore</cp:lastModifiedBy>
  <cp:revision>9</cp:revision>
  <cp:lastPrinted>2024-04-02T17:42:57Z</cp:lastPrinted>
  <dcterms:created xsi:type="dcterms:W3CDTF">2018-08-12T02:36:31Z</dcterms:created>
  <dcterms:modified xsi:type="dcterms:W3CDTF">2025-04-10T18:00:26Z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0x010100AA26FBF9CD3F6E478006C528AE972048</vt:lpwstr>
  </property>
  <property fmtid="{D5CDD505-2E9C-101B-9397-08002B2CF9AE}" pid="3" name="MediaServiceImageTags">
    <vt:lpwstr/>
  </property>
</Properties>
</file>