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9144000" cy="51435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11"/>
  </p:normalViewPr>
  <p:slideViewPr>
    <p:cSldViewPr>
      <p:cViewPr varScale="1">
        <p:scale>
          <a:sx n="113" d="100"/>
          <a:sy n="113" d="100"/>
        </p:scale>
        <p:origin x="1504" y="46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1/21/25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1/21/25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1/21/25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1/21/25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1/21/25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82295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24" y="185919"/>
            <a:ext cx="1285872" cy="51232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7024" y="684840"/>
            <a:ext cx="7989951" cy="12010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51821" y="1671147"/>
            <a:ext cx="4212590" cy="2463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1/21/25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://www.azdot.gov/" TargetMode="Externa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acasselman@azdot.gov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" y="0"/>
            <a:ext cx="9091930" cy="5143500"/>
            <a:chOff x="-12" y="0"/>
            <a:chExt cx="909193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675965" cy="51435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2" y="0"/>
              <a:ext cx="9091425" cy="51435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600" y="958994"/>
              <a:ext cx="1285872" cy="51232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128221" y="3226573"/>
            <a:ext cx="446976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dirty="0">
                <a:latin typeface="Calibri"/>
                <a:cs typeface="Calibri"/>
              </a:rPr>
              <a:t>State</a:t>
            </a:r>
            <a:r>
              <a:rPr sz="4400" b="1" spc="-70" dirty="0">
                <a:latin typeface="Calibri"/>
                <a:cs typeface="Calibri"/>
              </a:rPr>
              <a:t> </a:t>
            </a:r>
            <a:r>
              <a:rPr sz="4400" b="1" dirty="0">
                <a:latin typeface="Calibri"/>
                <a:cs typeface="Calibri"/>
              </a:rPr>
              <a:t>of</a:t>
            </a:r>
            <a:r>
              <a:rPr sz="4400" b="1" spc="-70" dirty="0">
                <a:latin typeface="Calibri"/>
                <a:cs typeface="Calibri"/>
              </a:rPr>
              <a:t> </a:t>
            </a:r>
            <a:r>
              <a:rPr sz="4400" b="1" dirty="0">
                <a:latin typeface="Calibri"/>
                <a:cs typeface="Calibri"/>
              </a:rPr>
              <a:t>the</a:t>
            </a:r>
            <a:r>
              <a:rPr sz="4400" b="1" spc="-70" dirty="0">
                <a:latin typeface="Calibri"/>
                <a:cs typeface="Calibri"/>
              </a:rPr>
              <a:t> </a:t>
            </a:r>
            <a:r>
              <a:rPr sz="4400" b="1" spc="-10" dirty="0">
                <a:latin typeface="Calibri"/>
                <a:cs typeface="Calibri"/>
              </a:rPr>
              <a:t>Streets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51725" y="4058272"/>
            <a:ext cx="2215515" cy="101219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b="1" spc="-10" dirty="0">
                <a:latin typeface="Calibri"/>
                <a:cs typeface="Calibri"/>
              </a:rPr>
              <a:t>Anthony</a:t>
            </a:r>
            <a:r>
              <a:rPr sz="1600" b="1" spc="-6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Casselman </a:t>
            </a:r>
            <a:r>
              <a:rPr sz="1600" i="1" dirty="0">
                <a:latin typeface="Calibri"/>
                <a:cs typeface="Calibri"/>
              </a:rPr>
              <a:t>District</a:t>
            </a:r>
            <a:r>
              <a:rPr sz="1600" i="1" spc="-75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Administrator </a:t>
            </a:r>
            <a:r>
              <a:rPr sz="1600" i="1" dirty="0">
                <a:latin typeface="Calibri"/>
                <a:cs typeface="Calibri"/>
              </a:rPr>
              <a:t>ADOT</a:t>
            </a:r>
            <a:r>
              <a:rPr sz="1600" i="1" spc="-55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Southcentral</a:t>
            </a:r>
            <a:r>
              <a:rPr sz="1600" i="1" spc="-50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District </a:t>
            </a:r>
            <a:r>
              <a:rPr sz="1600" i="1" dirty="0">
                <a:latin typeface="Calibri"/>
                <a:cs typeface="Calibri"/>
              </a:rPr>
              <a:t>January</a:t>
            </a:r>
            <a:r>
              <a:rPr sz="1600" i="1" spc="-70" dirty="0">
                <a:latin typeface="Calibri"/>
                <a:cs typeface="Calibri"/>
              </a:rPr>
              <a:t> </a:t>
            </a:r>
            <a:r>
              <a:rPr sz="1600" i="1" spc="-20" dirty="0">
                <a:latin typeface="Calibri"/>
                <a:cs typeface="Calibri"/>
              </a:rPr>
              <a:t>2025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6275" y="0"/>
            <a:ext cx="4676530" cy="31169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56449" y="473878"/>
            <a:ext cx="30232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2326" rIns="0" bIns="0" rtlCol="0">
            <a:spAutoFit/>
          </a:bodyPr>
          <a:lstStyle/>
          <a:p>
            <a:pPr marL="1195070">
              <a:lnSpc>
                <a:spcPct val="100000"/>
              </a:lnSpc>
              <a:spcBef>
                <a:spcPts val="100"/>
              </a:spcBef>
            </a:pPr>
            <a:r>
              <a:rPr sz="3000" spc="-10" dirty="0"/>
              <a:t>I-</a:t>
            </a:r>
            <a:r>
              <a:rPr sz="3000" dirty="0"/>
              <a:t>10:</a:t>
            </a:r>
            <a:r>
              <a:rPr sz="3000" spc="-65" dirty="0"/>
              <a:t> </a:t>
            </a:r>
            <a:r>
              <a:rPr sz="3000" spc="-20" dirty="0"/>
              <a:t>Pavement</a:t>
            </a:r>
            <a:r>
              <a:rPr sz="3000" spc="-60" dirty="0"/>
              <a:t> </a:t>
            </a:r>
            <a:r>
              <a:rPr sz="3000" dirty="0"/>
              <a:t>Rehab</a:t>
            </a:r>
            <a:r>
              <a:rPr sz="3000" spc="-60" dirty="0"/>
              <a:t> </a:t>
            </a:r>
            <a:r>
              <a:rPr sz="3000" spc="-20" dirty="0"/>
              <a:t>(I-</a:t>
            </a:r>
            <a:r>
              <a:rPr sz="3000" dirty="0"/>
              <a:t>8</a:t>
            </a:r>
            <a:r>
              <a:rPr sz="3000" spc="-60" dirty="0"/>
              <a:t> </a:t>
            </a:r>
            <a:r>
              <a:rPr sz="3000" dirty="0"/>
              <a:t>to</a:t>
            </a:r>
            <a:r>
              <a:rPr sz="3000" spc="-60" dirty="0"/>
              <a:t> </a:t>
            </a:r>
            <a:r>
              <a:rPr sz="3000" spc="-10" dirty="0"/>
              <a:t>SR-</a:t>
            </a:r>
            <a:r>
              <a:rPr sz="3000" spc="-25" dirty="0"/>
              <a:t>87)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719192" y="1887315"/>
            <a:ext cx="3942079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4335" indent="-381635">
              <a:lnSpc>
                <a:spcPct val="100000"/>
              </a:lnSpc>
              <a:spcBef>
                <a:spcPts val="100"/>
              </a:spcBef>
              <a:buFont typeface="Arial"/>
              <a:buChar char="●"/>
              <a:tabLst>
                <a:tab pos="394335" algn="l"/>
              </a:tabLst>
            </a:pPr>
            <a:r>
              <a:rPr sz="2000" spc="-10" dirty="0">
                <a:latin typeface="Calibri"/>
                <a:cs typeface="Calibri"/>
              </a:rPr>
              <a:t>Contractor: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FNF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Construction</a:t>
            </a:r>
            <a:endParaRPr sz="2000">
              <a:latin typeface="Calibri"/>
              <a:cs typeface="Calibri"/>
            </a:endParaRPr>
          </a:p>
          <a:p>
            <a:pPr marL="394335" indent="-381635">
              <a:lnSpc>
                <a:spcPct val="100000"/>
              </a:lnSpc>
              <a:spcBef>
                <a:spcPts val="2400"/>
              </a:spcBef>
              <a:buFont typeface="Arial"/>
              <a:buChar char="●"/>
              <a:tabLst>
                <a:tab pos="394335" algn="l"/>
              </a:tabLst>
            </a:pPr>
            <a:r>
              <a:rPr sz="2000" spc="-10" dirty="0">
                <a:latin typeface="Calibri"/>
                <a:cs typeface="Calibri"/>
              </a:rPr>
              <a:t>Programmed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Amount: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$7.7M</a:t>
            </a:r>
            <a:endParaRPr sz="2000">
              <a:latin typeface="Calibri"/>
              <a:cs typeface="Calibri"/>
            </a:endParaRPr>
          </a:p>
          <a:p>
            <a:pPr marL="394335" marR="5080" indent="-382270">
              <a:lnSpc>
                <a:spcPct val="100000"/>
              </a:lnSpc>
              <a:spcBef>
                <a:spcPts val="2400"/>
              </a:spcBef>
              <a:buFont typeface="Arial"/>
              <a:buChar char="●"/>
              <a:tabLst>
                <a:tab pos="394335" algn="l"/>
              </a:tabLst>
            </a:pPr>
            <a:r>
              <a:rPr sz="2000" spc="-10" dirty="0">
                <a:latin typeface="Calibri"/>
                <a:cs typeface="Calibri"/>
              </a:rPr>
              <a:t>Construction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started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January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2024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was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completed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April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2024.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9675" y="1565032"/>
            <a:ext cx="3208992" cy="320899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56449" y="473878"/>
            <a:ext cx="30232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3151" rIns="0" bIns="0" rtlCol="0">
            <a:spAutoFit/>
          </a:bodyPr>
          <a:lstStyle/>
          <a:p>
            <a:pPr marL="577215">
              <a:lnSpc>
                <a:spcPct val="100000"/>
              </a:lnSpc>
              <a:spcBef>
                <a:spcPts val="100"/>
              </a:spcBef>
            </a:pPr>
            <a:r>
              <a:rPr sz="3000" spc="-10" dirty="0"/>
              <a:t>SR-</a:t>
            </a:r>
            <a:r>
              <a:rPr sz="3000" dirty="0"/>
              <a:t>80:</a:t>
            </a:r>
            <a:r>
              <a:rPr sz="3000" spc="-85" dirty="0"/>
              <a:t> </a:t>
            </a:r>
            <a:r>
              <a:rPr sz="3000" dirty="0"/>
              <a:t>San</a:t>
            </a:r>
            <a:r>
              <a:rPr sz="3000" spc="-80" dirty="0"/>
              <a:t> </a:t>
            </a:r>
            <a:r>
              <a:rPr sz="3000" dirty="0"/>
              <a:t>Pedro</a:t>
            </a:r>
            <a:r>
              <a:rPr sz="3000" spc="-80" dirty="0"/>
              <a:t> </a:t>
            </a:r>
            <a:r>
              <a:rPr sz="3000" dirty="0"/>
              <a:t>River</a:t>
            </a:r>
            <a:r>
              <a:rPr sz="3000" spc="-85" dirty="0"/>
              <a:t> </a:t>
            </a:r>
            <a:r>
              <a:rPr sz="3000" dirty="0"/>
              <a:t>Bridge</a:t>
            </a:r>
            <a:r>
              <a:rPr sz="3000" spc="-80" dirty="0"/>
              <a:t> </a:t>
            </a:r>
            <a:r>
              <a:rPr sz="3000" spc="-10" dirty="0"/>
              <a:t>Replacement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460680" y="1945251"/>
            <a:ext cx="2952115" cy="1838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1475" indent="-358775">
              <a:lnSpc>
                <a:spcPct val="100000"/>
              </a:lnSpc>
              <a:spcBef>
                <a:spcPts val="100"/>
              </a:spcBef>
              <a:buFont typeface="Arial"/>
              <a:buChar char="●"/>
              <a:tabLst>
                <a:tab pos="371475" algn="l"/>
              </a:tabLst>
            </a:pPr>
            <a:r>
              <a:rPr sz="1700" spc="-10" dirty="0">
                <a:latin typeface="Calibri"/>
                <a:cs typeface="Calibri"/>
              </a:rPr>
              <a:t>Contractor:</a:t>
            </a:r>
            <a:r>
              <a:rPr sz="1700" spc="-4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FNF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Construction</a:t>
            </a:r>
            <a:endParaRPr sz="1700">
              <a:latin typeface="Calibri"/>
              <a:cs typeface="Calibri"/>
            </a:endParaRPr>
          </a:p>
          <a:p>
            <a:pPr marL="371475" indent="-358775">
              <a:lnSpc>
                <a:spcPct val="100000"/>
              </a:lnSpc>
              <a:spcBef>
                <a:spcPts val="2040"/>
              </a:spcBef>
              <a:buFont typeface="Arial"/>
              <a:buChar char="●"/>
              <a:tabLst>
                <a:tab pos="371475" algn="l"/>
              </a:tabLst>
            </a:pPr>
            <a:r>
              <a:rPr sz="1700" spc="-10" dirty="0">
                <a:latin typeface="Calibri"/>
                <a:cs typeface="Calibri"/>
              </a:rPr>
              <a:t>Programmed</a:t>
            </a:r>
            <a:r>
              <a:rPr sz="1700" spc="-5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Amount:</a:t>
            </a:r>
            <a:r>
              <a:rPr sz="1700" spc="-5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$9.8M</a:t>
            </a:r>
            <a:endParaRPr sz="1700">
              <a:latin typeface="Calibri"/>
              <a:cs typeface="Calibri"/>
            </a:endParaRPr>
          </a:p>
          <a:p>
            <a:pPr marL="371475" marR="15240" indent="-359410">
              <a:lnSpc>
                <a:spcPct val="100000"/>
              </a:lnSpc>
              <a:spcBef>
                <a:spcPts val="2040"/>
              </a:spcBef>
              <a:buFont typeface="Arial"/>
              <a:buChar char="●"/>
              <a:tabLst>
                <a:tab pos="371475" algn="l"/>
              </a:tabLst>
            </a:pPr>
            <a:r>
              <a:rPr sz="1700" spc="-10" dirty="0">
                <a:latin typeface="Calibri"/>
                <a:cs typeface="Calibri"/>
              </a:rPr>
              <a:t>Construction</a:t>
            </a:r>
            <a:r>
              <a:rPr sz="1700" spc="-7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started</a:t>
            </a:r>
            <a:r>
              <a:rPr sz="1700" spc="-6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October </a:t>
            </a:r>
            <a:r>
              <a:rPr sz="1700" dirty="0">
                <a:latin typeface="Calibri"/>
                <a:cs typeface="Calibri"/>
              </a:rPr>
              <a:t>2022</a:t>
            </a:r>
            <a:r>
              <a:rPr sz="1700" spc="-3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and</a:t>
            </a:r>
            <a:r>
              <a:rPr sz="1700" spc="-3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is</a:t>
            </a:r>
            <a:r>
              <a:rPr sz="1700" spc="-3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expected</a:t>
            </a:r>
            <a:r>
              <a:rPr sz="1700" spc="-3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to</a:t>
            </a:r>
            <a:r>
              <a:rPr sz="1700" spc="-35" dirty="0">
                <a:latin typeface="Calibri"/>
                <a:cs typeface="Calibri"/>
              </a:rPr>
              <a:t> </a:t>
            </a:r>
            <a:r>
              <a:rPr sz="1700" spc="-25" dirty="0">
                <a:latin typeface="Calibri"/>
                <a:cs typeface="Calibri"/>
              </a:rPr>
              <a:t>be </a:t>
            </a:r>
            <a:r>
              <a:rPr sz="1700" spc="-10" dirty="0">
                <a:latin typeface="Calibri"/>
                <a:cs typeface="Calibri"/>
              </a:rPr>
              <a:t>completed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Spring</a:t>
            </a:r>
            <a:r>
              <a:rPr sz="1700" spc="-3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2025.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927524" y="1348099"/>
            <a:ext cx="5216525" cy="3795395"/>
            <a:chOff x="3927524" y="1348099"/>
            <a:chExt cx="5216525" cy="3795395"/>
          </a:xfrm>
        </p:grpSpPr>
        <p:pic>
          <p:nvPicPr>
            <p:cNvPr id="6" name="object 6"/>
            <p:cNvPicPr/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37950" y="3150024"/>
              <a:ext cx="2606038" cy="19934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375" y="1348099"/>
              <a:ext cx="3393351" cy="180192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7524" y="3150024"/>
              <a:ext cx="2610426" cy="19934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56449" y="473878"/>
            <a:ext cx="30232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3151" rIns="0" bIns="0" rtlCol="0">
            <a:spAutoFit/>
          </a:bodyPr>
          <a:lstStyle/>
          <a:p>
            <a:pPr marL="878205">
              <a:lnSpc>
                <a:spcPct val="100000"/>
              </a:lnSpc>
              <a:spcBef>
                <a:spcPts val="100"/>
              </a:spcBef>
            </a:pPr>
            <a:r>
              <a:rPr sz="3000" spc="-25" dirty="0"/>
              <a:t>SR-287/SR-</a:t>
            </a:r>
            <a:r>
              <a:rPr sz="3000" dirty="0"/>
              <a:t>79B</a:t>
            </a:r>
            <a:r>
              <a:rPr sz="3000" spc="-70" dirty="0"/>
              <a:t> </a:t>
            </a:r>
            <a:r>
              <a:rPr sz="3000" spc="-10" dirty="0"/>
              <a:t>Roundabout</a:t>
            </a:r>
            <a:r>
              <a:rPr sz="3000" spc="-55" dirty="0"/>
              <a:t> </a:t>
            </a:r>
            <a:r>
              <a:rPr sz="3000" dirty="0"/>
              <a:t>in</a:t>
            </a:r>
            <a:r>
              <a:rPr sz="3000" spc="-55" dirty="0"/>
              <a:t> </a:t>
            </a:r>
            <a:r>
              <a:rPr sz="3000" spc="-10" dirty="0"/>
              <a:t>Florence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440955" y="2037696"/>
            <a:ext cx="3216910" cy="1516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1475" indent="-351155">
              <a:lnSpc>
                <a:spcPct val="100000"/>
              </a:lnSpc>
              <a:spcBef>
                <a:spcPts val="100"/>
              </a:spcBef>
              <a:buFont typeface="Arial"/>
              <a:buChar char="●"/>
              <a:tabLst>
                <a:tab pos="371475" algn="l"/>
              </a:tabLst>
            </a:pPr>
            <a:r>
              <a:rPr sz="1600" spc="-10" dirty="0">
                <a:latin typeface="Calibri"/>
                <a:cs typeface="Calibri"/>
              </a:rPr>
              <a:t>Contractor: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J.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Banicki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Construction</a:t>
            </a:r>
            <a:endParaRPr sz="1600">
              <a:latin typeface="Calibri"/>
              <a:cs typeface="Calibri"/>
            </a:endParaRPr>
          </a:p>
          <a:p>
            <a:pPr marL="371475" indent="-351155">
              <a:lnSpc>
                <a:spcPct val="100000"/>
              </a:lnSpc>
              <a:spcBef>
                <a:spcPts val="1920"/>
              </a:spcBef>
              <a:buFont typeface="Arial"/>
              <a:buChar char="●"/>
              <a:tabLst>
                <a:tab pos="371475" algn="l"/>
              </a:tabLst>
            </a:pPr>
            <a:r>
              <a:rPr sz="1600" dirty="0">
                <a:latin typeface="Calibri"/>
                <a:cs typeface="Calibri"/>
              </a:rPr>
              <a:t>Bid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Amount: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$6.47M</a:t>
            </a:r>
            <a:endParaRPr sz="1600">
              <a:latin typeface="Calibri"/>
              <a:cs typeface="Calibri"/>
            </a:endParaRPr>
          </a:p>
          <a:p>
            <a:pPr marL="371475" marR="8890" indent="-359410">
              <a:lnSpc>
                <a:spcPct val="106300"/>
              </a:lnSpc>
              <a:spcBef>
                <a:spcPts val="1895"/>
              </a:spcBef>
              <a:buSzPct val="106250"/>
              <a:buFont typeface="Arial"/>
              <a:buChar char="●"/>
              <a:tabLst>
                <a:tab pos="371475" algn="l"/>
              </a:tabLst>
            </a:pPr>
            <a:r>
              <a:rPr sz="1600" spc="-10" dirty="0">
                <a:latin typeface="Calibri"/>
                <a:cs typeface="Calibri"/>
              </a:rPr>
              <a:t>Construction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started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January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2024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is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nearing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completion.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96000" y="1576299"/>
            <a:ext cx="4947999" cy="309249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56449" y="473878"/>
            <a:ext cx="30232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3151" rIns="0" bIns="0" rtlCol="0">
            <a:spAutoFit/>
          </a:bodyPr>
          <a:lstStyle/>
          <a:p>
            <a:pPr marL="1375410">
              <a:lnSpc>
                <a:spcPct val="100000"/>
              </a:lnSpc>
              <a:spcBef>
                <a:spcPts val="100"/>
              </a:spcBef>
            </a:pPr>
            <a:r>
              <a:rPr sz="3000" spc="-10" dirty="0"/>
              <a:t>SR-87/Skousen</a:t>
            </a:r>
            <a:r>
              <a:rPr sz="3000" spc="-85" dirty="0"/>
              <a:t> </a:t>
            </a:r>
            <a:r>
              <a:rPr sz="3000" dirty="0"/>
              <a:t>Road</a:t>
            </a:r>
            <a:r>
              <a:rPr sz="3000" spc="-85" dirty="0"/>
              <a:t> </a:t>
            </a:r>
            <a:r>
              <a:rPr sz="3000" spc="-10" dirty="0"/>
              <a:t>Intersection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628480" y="2056914"/>
            <a:ext cx="3116580" cy="1579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1475" indent="-358775">
              <a:lnSpc>
                <a:spcPct val="100000"/>
              </a:lnSpc>
              <a:spcBef>
                <a:spcPts val="100"/>
              </a:spcBef>
              <a:buFont typeface="Arial"/>
              <a:buChar char="●"/>
              <a:tabLst>
                <a:tab pos="371475" algn="l"/>
              </a:tabLst>
            </a:pPr>
            <a:r>
              <a:rPr sz="1700" spc="-10" dirty="0">
                <a:latin typeface="Calibri"/>
                <a:cs typeface="Calibri"/>
              </a:rPr>
              <a:t>Contractor:</a:t>
            </a:r>
            <a:r>
              <a:rPr sz="1700" spc="-7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PaveCo</a:t>
            </a:r>
            <a:endParaRPr sz="1700">
              <a:latin typeface="Calibri"/>
              <a:cs typeface="Calibri"/>
            </a:endParaRPr>
          </a:p>
          <a:p>
            <a:pPr marL="371475" indent="-358775">
              <a:lnSpc>
                <a:spcPct val="100000"/>
              </a:lnSpc>
              <a:spcBef>
                <a:spcPts val="2040"/>
              </a:spcBef>
              <a:buFont typeface="Arial"/>
              <a:buChar char="●"/>
              <a:tabLst>
                <a:tab pos="371475" algn="l"/>
              </a:tabLst>
            </a:pPr>
            <a:r>
              <a:rPr sz="1700" spc="-10" dirty="0">
                <a:latin typeface="Calibri"/>
                <a:cs typeface="Calibri"/>
              </a:rPr>
              <a:t>Contract</a:t>
            </a:r>
            <a:r>
              <a:rPr sz="1700" spc="-6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Value:</a:t>
            </a:r>
            <a:r>
              <a:rPr sz="1700" spc="-6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$2.3M</a:t>
            </a:r>
            <a:endParaRPr sz="1700">
              <a:latin typeface="Calibri"/>
              <a:cs typeface="Calibri"/>
            </a:endParaRPr>
          </a:p>
          <a:p>
            <a:pPr marL="371475" marR="5080" indent="-359410">
              <a:lnSpc>
                <a:spcPct val="100000"/>
              </a:lnSpc>
              <a:spcBef>
                <a:spcPts val="2040"/>
              </a:spcBef>
              <a:buFont typeface="Arial"/>
              <a:buChar char="●"/>
              <a:tabLst>
                <a:tab pos="371475" algn="l"/>
              </a:tabLst>
            </a:pPr>
            <a:r>
              <a:rPr sz="1700" spc="-10" dirty="0">
                <a:latin typeface="Calibri"/>
                <a:cs typeface="Calibri"/>
              </a:rPr>
              <a:t>Construction</a:t>
            </a:r>
            <a:r>
              <a:rPr sz="1700" spc="-5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started</a:t>
            </a:r>
            <a:r>
              <a:rPr sz="1700" spc="-5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June</a:t>
            </a:r>
            <a:r>
              <a:rPr sz="1700" spc="-50" dirty="0">
                <a:latin typeface="Calibri"/>
                <a:cs typeface="Calibri"/>
              </a:rPr>
              <a:t> </a:t>
            </a:r>
            <a:r>
              <a:rPr sz="1700" spc="-20" dirty="0">
                <a:latin typeface="Calibri"/>
                <a:cs typeface="Calibri"/>
              </a:rPr>
              <a:t>2024 </a:t>
            </a:r>
            <a:r>
              <a:rPr sz="1700" dirty="0">
                <a:latin typeface="Calibri"/>
                <a:cs typeface="Calibri"/>
              </a:rPr>
              <a:t>and</a:t>
            </a:r>
            <a:r>
              <a:rPr sz="1700" spc="-2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is</a:t>
            </a:r>
            <a:r>
              <a:rPr sz="1700" spc="-2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nearing</a:t>
            </a:r>
            <a:r>
              <a:rPr sz="1700" spc="-2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completion.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9085" y="1404725"/>
            <a:ext cx="3570239" cy="373877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36515"/>
            <a:chOff x="0" y="0"/>
            <a:chExt cx="9144000" cy="51365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84276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3826" y="128050"/>
              <a:ext cx="1424025" cy="5673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7600"/>
              <a:ext cx="9143999" cy="51283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353758" y="2148137"/>
            <a:ext cx="443103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10" dirty="0"/>
              <a:t>Current</a:t>
            </a:r>
            <a:r>
              <a:rPr sz="4000" spc="-175" dirty="0"/>
              <a:t> </a:t>
            </a:r>
            <a:r>
              <a:rPr sz="4000" spc="-10" dirty="0"/>
              <a:t>Construction</a:t>
            </a:r>
            <a:endParaRPr sz="4000"/>
          </a:p>
        </p:txBody>
      </p:sp>
      <p:pic>
        <p:nvPicPr>
          <p:cNvPr id="7" name="object 7"/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487" y="84951"/>
            <a:ext cx="1525022" cy="60759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996562" y="4802203"/>
            <a:ext cx="30232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A</a:t>
            </a:r>
            <a:r>
              <a:rPr sz="900" spc="-20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Z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A</a:t>
            </a:r>
            <a:r>
              <a:rPr sz="900" spc="390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D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E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P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M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E</a:t>
            </a:r>
            <a:r>
              <a:rPr sz="900" spc="-10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T</a:t>
            </a:r>
            <a:r>
              <a:rPr sz="900" spc="19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F</a:t>
            </a:r>
            <a:r>
              <a:rPr sz="900" spc="19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R</a:t>
            </a:r>
            <a:r>
              <a:rPr sz="900" spc="-10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A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S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P</a:t>
            </a:r>
            <a:r>
              <a:rPr sz="900" spc="-10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434343"/>
                </a:solidFill>
                <a:latin typeface="Calibri"/>
                <a:cs typeface="Calibri"/>
              </a:rPr>
              <a:t>N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56449" y="473878"/>
            <a:ext cx="30232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7851" y="720615"/>
            <a:ext cx="759968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-10" dirty="0"/>
              <a:t>I-</a:t>
            </a:r>
            <a:r>
              <a:rPr sz="3800" dirty="0"/>
              <a:t>10:</a:t>
            </a:r>
            <a:r>
              <a:rPr sz="3800" spc="-35" dirty="0"/>
              <a:t> </a:t>
            </a:r>
            <a:r>
              <a:rPr sz="3800" spc="-10" dirty="0"/>
              <a:t>Kino-</a:t>
            </a:r>
            <a:r>
              <a:rPr sz="3800" dirty="0"/>
              <a:t>Country</a:t>
            </a:r>
            <a:r>
              <a:rPr sz="3800" spc="-35" dirty="0"/>
              <a:t> </a:t>
            </a:r>
            <a:r>
              <a:rPr sz="3800" dirty="0"/>
              <a:t>Club</a:t>
            </a:r>
            <a:r>
              <a:rPr sz="3800" spc="-35" dirty="0"/>
              <a:t> </a:t>
            </a:r>
            <a:r>
              <a:rPr sz="3800" spc="-30" dirty="0"/>
              <a:t>(Design-</a:t>
            </a:r>
            <a:r>
              <a:rPr sz="3800" spc="-10" dirty="0"/>
              <a:t>Build)</a:t>
            </a:r>
            <a:endParaRPr sz="3800"/>
          </a:p>
        </p:txBody>
      </p:sp>
      <p:sp>
        <p:nvSpPr>
          <p:cNvPr id="4" name="object 4"/>
          <p:cNvSpPr txBox="1"/>
          <p:nvPr/>
        </p:nvSpPr>
        <p:spPr>
          <a:xfrm>
            <a:off x="730021" y="1405221"/>
            <a:ext cx="3710940" cy="246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3855" indent="-351155">
              <a:lnSpc>
                <a:spcPct val="100000"/>
              </a:lnSpc>
              <a:spcBef>
                <a:spcPts val="100"/>
              </a:spcBef>
              <a:buFont typeface="Arial"/>
              <a:buChar char="●"/>
              <a:tabLst>
                <a:tab pos="363855" algn="l"/>
              </a:tabLst>
            </a:pPr>
            <a:r>
              <a:rPr sz="1600" dirty="0">
                <a:latin typeface="Calibri"/>
                <a:cs typeface="Calibri"/>
              </a:rPr>
              <a:t>Design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Builder: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Sundt/Jacobs</a:t>
            </a:r>
            <a:endParaRPr sz="1600">
              <a:latin typeface="Calibri"/>
              <a:cs typeface="Calibri"/>
            </a:endParaRPr>
          </a:p>
          <a:p>
            <a:pPr marL="363855" indent="-351155">
              <a:lnSpc>
                <a:spcPct val="100000"/>
              </a:lnSpc>
              <a:buFont typeface="Arial"/>
              <a:buChar char="●"/>
              <a:tabLst>
                <a:tab pos="363855" algn="l"/>
              </a:tabLst>
            </a:pPr>
            <a:r>
              <a:rPr sz="1600" spc="-10" dirty="0">
                <a:latin typeface="Calibri"/>
                <a:cs typeface="Calibri"/>
              </a:rPr>
              <a:t>Programmed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Amount: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$600M</a:t>
            </a:r>
            <a:endParaRPr sz="1600">
              <a:latin typeface="Calibri"/>
              <a:cs typeface="Calibri"/>
            </a:endParaRPr>
          </a:p>
          <a:p>
            <a:pPr marL="363855" indent="-351155">
              <a:lnSpc>
                <a:spcPct val="100000"/>
              </a:lnSpc>
              <a:buFont typeface="Arial"/>
              <a:buChar char="●"/>
              <a:tabLst>
                <a:tab pos="363855" algn="l"/>
              </a:tabLst>
            </a:pPr>
            <a:r>
              <a:rPr sz="1600" spc="-10" dirty="0">
                <a:latin typeface="Calibri"/>
                <a:cs typeface="Calibri"/>
              </a:rPr>
              <a:t>Scope</a:t>
            </a:r>
            <a:endParaRPr sz="1600">
              <a:latin typeface="Calibri"/>
              <a:cs typeface="Calibri"/>
            </a:endParaRPr>
          </a:p>
          <a:p>
            <a:pPr marL="821055" lvl="1" indent="-351790">
              <a:lnSpc>
                <a:spcPct val="100000"/>
              </a:lnSpc>
              <a:buFont typeface="Arial"/>
              <a:buChar char="○"/>
              <a:tabLst>
                <a:tab pos="821055" algn="l"/>
              </a:tabLst>
            </a:pPr>
            <a:r>
              <a:rPr sz="1600" spc="-10" dirty="0">
                <a:latin typeface="Calibri"/>
                <a:cs typeface="Calibri"/>
              </a:rPr>
              <a:t>I-</a:t>
            </a:r>
            <a:r>
              <a:rPr sz="1600" dirty="0">
                <a:latin typeface="Calibri"/>
                <a:cs typeface="Calibri"/>
              </a:rPr>
              <a:t>10 </a:t>
            </a:r>
            <a:r>
              <a:rPr sz="1600" spc="-10" dirty="0">
                <a:latin typeface="Calibri"/>
                <a:cs typeface="Calibri"/>
              </a:rPr>
              <a:t>Widening</a:t>
            </a:r>
            <a:endParaRPr sz="1600">
              <a:latin typeface="Calibri"/>
              <a:cs typeface="Calibri"/>
            </a:endParaRPr>
          </a:p>
          <a:p>
            <a:pPr marL="821055" lvl="1" indent="-351790">
              <a:lnSpc>
                <a:spcPct val="100000"/>
              </a:lnSpc>
              <a:buFont typeface="Arial"/>
              <a:buChar char="○"/>
              <a:tabLst>
                <a:tab pos="821055" algn="l"/>
              </a:tabLst>
            </a:pPr>
            <a:r>
              <a:rPr sz="1600" spc="-10" dirty="0">
                <a:latin typeface="Calibri"/>
                <a:cs typeface="Calibri"/>
              </a:rPr>
              <a:t>Reconstructing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Kino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Pkwy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TI</a:t>
            </a:r>
            <a:endParaRPr sz="1600">
              <a:latin typeface="Calibri"/>
              <a:cs typeface="Calibri"/>
            </a:endParaRPr>
          </a:p>
          <a:p>
            <a:pPr marL="821055" marR="5080" lvl="1" indent="-351790">
              <a:lnSpc>
                <a:spcPct val="100000"/>
              </a:lnSpc>
              <a:buFont typeface="Arial"/>
              <a:buChar char="○"/>
              <a:tabLst>
                <a:tab pos="821055" algn="l"/>
              </a:tabLst>
            </a:pPr>
            <a:r>
              <a:rPr sz="1600" dirty="0">
                <a:latin typeface="Calibri"/>
                <a:cs typeface="Calibri"/>
              </a:rPr>
              <a:t>Constructing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new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Country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Club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Rd. TI</a:t>
            </a:r>
            <a:endParaRPr sz="1600">
              <a:latin typeface="Calibri"/>
              <a:cs typeface="Calibri"/>
            </a:endParaRPr>
          </a:p>
          <a:p>
            <a:pPr marL="821055" lvl="1" indent="-351790">
              <a:lnSpc>
                <a:spcPct val="100000"/>
              </a:lnSpc>
              <a:buFont typeface="Arial"/>
              <a:buChar char="○"/>
              <a:tabLst>
                <a:tab pos="821055" algn="l"/>
              </a:tabLst>
            </a:pPr>
            <a:r>
              <a:rPr sz="1600" spc="-10" dirty="0">
                <a:latin typeface="Calibri"/>
                <a:cs typeface="Calibri"/>
              </a:rPr>
              <a:t>Removing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Palo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Verde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Rd.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TI</a:t>
            </a:r>
            <a:endParaRPr sz="1600">
              <a:latin typeface="Calibri"/>
              <a:cs typeface="Calibri"/>
            </a:endParaRPr>
          </a:p>
          <a:p>
            <a:pPr marL="363855" indent="-351155">
              <a:lnSpc>
                <a:spcPct val="100000"/>
              </a:lnSpc>
              <a:buFont typeface="Arial"/>
              <a:buChar char="●"/>
              <a:tabLst>
                <a:tab pos="363855" algn="l"/>
              </a:tabLst>
            </a:pPr>
            <a:r>
              <a:rPr sz="1600" spc="-10" dirty="0">
                <a:latin typeface="Calibri"/>
                <a:cs typeface="Calibri"/>
              </a:rPr>
              <a:t>Currently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NTP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1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Design</a:t>
            </a:r>
            <a:endParaRPr sz="1600">
              <a:latin typeface="Calibri"/>
              <a:cs typeface="Calibri"/>
            </a:endParaRPr>
          </a:p>
          <a:p>
            <a:pPr marL="363855" indent="-351155">
              <a:lnSpc>
                <a:spcPct val="100000"/>
              </a:lnSpc>
              <a:buFont typeface="Arial"/>
              <a:buChar char="●"/>
              <a:tabLst>
                <a:tab pos="363855" algn="l"/>
              </a:tabLst>
            </a:pPr>
            <a:r>
              <a:rPr sz="1600" spc="-10" dirty="0">
                <a:latin typeface="Calibri"/>
                <a:cs typeface="Calibri"/>
              </a:rPr>
              <a:t>Construction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NTP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2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June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2025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1340324"/>
            <a:ext cx="9144000" cy="3803650"/>
            <a:chOff x="0" y="1340324"/>
            <a:chExt cx="9144000" cy="380365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06625" y="1340324"/>
              <a:ext cx="2895499" cy="28954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235828"/>
              <a:ext cx="9144001" cy="9076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56449" y="473878"/>
            <a:ext cx="30232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62496" y="733790"/>
            <a:ext cx="421513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-10" dirty="0"/>
              <a:t>I-</a:t>
            </a:r>
            <a:r>
              <a:rPr sz="3800" dirty="0"/>
              <a:t>10:</a:t>
            </a:r>
            <a:r>
              <a:rPr sz="3800" spc="-35" dirty="0"/>
              <a:t> </a:t>
            </a:r>
            <a:r>
              <a:rPr sz="3800" dirty="0"/>
              <a:t>Ina</a:t>
            </a:r>
            <a:r>
              <a:rPr sz="3800" spc="-30" dirty="0"/>
              <a:t> </a:t>
            </a:r>
            <a:r>
              <a:rPr sz="3800" dirty="0"/>
              <a:t>to</a:t>
            </a:r>
            <a:r>
              <a:rPr sz="3800" spc="-30" dirty="0"/>
              <a:t> </a:t>
            </a:r>
            <a:r>
              <a:rPr sz="3800" spc="-10" dirty="0"/>
              <a:t>Ruthrauff</a:t>
            </a:r>
            <a:endParaRPr sz="3800"/>
          </a:p>
        </p:txBody>
      </p:sp>
      <p:sp>
        <p:nvSpPr>
          <p:cNvPr id="4" name="object 4"/>
          <p:cNvSpPr txBox="1"/>
          <p:nvPr/>
        </p:nvSpPr>
        <p:spPr>
          <a:xfrm>
            <a:off x="205246" y="1549897"/>
            <a:ext cx="3833495" cy="3195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3855" indent="-351155">
              <a:lnSpc>
                <a:spcPct val="100000"/>
              </a:lnSpc>
              <a:spcBef>
                <a:spcPts val="100"/>
              </a:spcBef>
              <a:buFont typeface="Arial"/>
              <a:buChar char="●"/>
              <a:tabLst>
                <a:tab pos="363855" algn="l"/>
              </a:tabLst>
            </a:pPr>
            <a:r>
              <a:rPr sz="1600" spc="-10" dirty="0">
                <a:latin typeface="Calibri"/>
                <a:cs typeface="Calibri"/>
              </a:rPr>
              <a:t>Contractor: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Granite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Construction</a:t>
            </a:r>
            <a:endParaRPr sz="1600">
              <a:latin typeface="Calibri"/>
              <a:cs typeface="Calibri"/>
            </a:endParaRPr>
          </a:p>
          <a:p>
            <a:pPr marL="363855" indent="-351155">
              <a:lnSpc>
                <a:spcPct val="100000"/>
              </a:lnSpc>
              <a:buFont typeface="Arial"/>
              <a:buChar char="●"/>
              <a:tabLst>
                <a:tab pos="363855" algn="l"/>
              </a:tabLst>
            </a:pPr>
            <a:r>
              <a:rPr sz="1600" spc="-10" dirty="0">
                <a:latin typeface="Calibri"/>
                <a:cs typeface="Calibri"/>
              </a:rPr>
              <a:t>Contract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Value: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$171M</a:t>
            </a:r>
            <a:endParaRPr sz="1600">
              <a:latin typeface="Calibri"/>
              <a:cs typeface="Calibri"/>
            </a:endParaRPr>
          </a:p>
          <a:p>
            <a:pPr marL="363855" indent="-351155">
              <a:lnSpc>
                <a:spcPct val="100000"/>
              </a:lnSpc>
              <a:buFont typeface="Arial"/>
              <a:buChar char="●"/>
              <a:tabLst>
                <a:tab pos="363855" algn="l"/>
              </a:tabLst>
            </a:pPr>
            <a:r>
              <a:rPr sz="1600" spc="-10" dirty="0">
                <a:latin typeface="Calibri"/>
                <a:cs typeface="Calibri"/>
              </a:rPr>
              <a:t>Scope:</a:t>
            </a:r>
            <a:endParaRPr sz="1600">
              <a:latin typeface="Calibri"/>
              <a:cs typeface="Calibri"/>
            </a:endParaRPr>
          </a:p>
          <a:p>
            <a:pPr marL="821055" lvl="1" indent="-351790">
              <a:lnSpc>
                <a:spcPct val="100000"/>
              </a:lnSpc>
              <a:buFont typeface="Arial"/>
              <a:buChar char="○"/>
              <a:tabLst>
                <a:tab pos="821055" algn="l"/>
              </a:tabLst>
            </a:pPr>
            <a:r>
              <a:rPr sz="1600" dirty="0">
                <a:latin typeface="Calibri"/>
                <a:cs typeface="Calibri"/>
              </a:rPr>
              <a:t>Nearly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4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miles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of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widening</a:t>
            </a:r>
            <a:endParaRPr sz="1600">
              <a:latin typeface="Calibri"/>
              <a:cs typeface="Calibri"/>
            </a:endParaRPr>
          </a:p>
          <a:p>
            <a:pPr marL="821055" lvl="1" indent="-351790">
              <a:lnSpc>
                <a:spcPct val="100000"/>
              </a:lnSpc>
              <a:buFont typeface="Arial"/>
              <a:buChar char="○"/>
              <a:tabLst>
                <a:tab pos="821055" algn="l"/>
              </a:tabLst>
            </a:pPr>
            <a:r>
              <a:rPr sz="1600" dirty="0">
                <a:latin typeface="Calibri"/>
                <a:cs typeface="Calibri"/>
              </a:rPr>
              <a:t>Adding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auxiliary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lanes</a:t>
            </a:r>
            <a:endParaRPr sz="1600">
              <a:latin typeface="Calibri"/>
              <a:cs typeface="Calibri"/>
            </a:endParaRPr>
          </a:p>
          <a:p>
            <a:pPr marL="821055" lvl="1" indent="-351790">
              <a:lnSpc>
                <a:spcPct val="100000"/>
              </a:lnSpc>
              <a:buFont typeface="Arial"/>
              <a:buChar char="○"/>
              <a:tabLst>
                <a:tab pos="821055" algn="l"/>
              </a:tabLst>
            </a:pPr>
            <a:r>
              <a:rPr sz="1600" spc="-10" dirty="0">
                <a:latin typeface="Calibri"/>
                <a:cs typeface="Calibri"/>
              </a:rPr>
              <a:t>Reconstructing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Orange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Grove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TI</a:t>
            </a:r>
            <a:endParaRPr sz="1600">
              <a:latin typeface="Calibri"/>
              <a:cs typeface="Calibri"/>
            </a:endParaRPr>
          </a:p>
          <a:p>
            <a:pPr marL="821055" marR="137160" lvl="1" indent="-351790">
              <a:lnSpc>
                <a:spcPct val="100000"/>
              </a:lnSpc>
              <a:buFont typeface="Arial"/>
              <a:buChar char="○"/>
              <a:tabLst>
                <a:tab pos="821055" algn="l"/>
              </a:tabLst>
            </a:pPr>
            <a:r>
              <a:rPr sz="1600" spc="-10" dirty="0">
                <a:latin typeface="Calibri"/>
                <a:cs typeface="Calibri"/>
              </a:rPr>
              <a:t>Reconstructing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the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Canada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del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Oro </a:t>
            </a:r>
            <a:r>
              <a:rPr sz="1600" dirty="0">
                <a:latin typeface="Calibri"/>
                <a:cs typeface="Calibri"/>
              </a:rPr>
              <a:t>Wash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Rillito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River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bridges</a:t>
            </a:r>
            <a:endParaRPr sz="1600">
              <a:latin typeface="Calibri"/>
              <a:cs typeface="Calibri"/>
            </a:endParaRPr>
          </a:p>
          <a:p>
            <a:pPr marL="821055" marR="99060" lvl="1" indent="-351790">
              <a:lnSpc>
                <a:spcPct val="100000"/>
              </a:lnSpc>
              <a:buFont typeface="Arial"/>
              <a:buChar char="○"/>
              <a:tabLst>
                <a:tab pos="821055" algn="l"/>
              </a:tabLst>
            </a:pPr>
            <a:r>
              <a:rPr sz="1600" dirty="0">
                <a:latin typeface="Calibri"/>
                <a:cs typeface="Calibri"/>
              </a:rPr>
              <a:t>Constructing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new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bridges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at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Sunset </a:t>
            </a:r>
            <a:r>
              <a:rPr sz="1600" spc="-25" dirty="0">
                <a:latin typeface="Calibri"/>
                <a:cs typeface="Calibri"/>
              </a:rPr>
              <a:t>Rd.</a:t>
            </a:r>
            <a:endParaRPr sz="1600">
              <a:latin typeface="Calibri"/>
              <a:cs typeface="Calibri"/>
            </a:endParaRPr>
          </a:p>
          <a:p>
            <a:pPr marL="363855" marR="5080" indent="-351790">
              <a:lnSpc>
                <a:spcPct val="100000"/>
              </a:lnSpc>
              <a:buFont typeface="Arial"/>
              <a:buChar char="●"/>
              <a:tabLst>
                <a:tab pos="363855" algn="l"/>
              </a:tabLst>
            </a:pPr>
            <a:r>
              <a:rPr sz="1600" spc="-10" dirty="0">
                <a:latin typeface="Calibri"/>
                <a:cs typeface="Calibri"/>
              </a:rPr>
              <a:t>Construction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started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February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2023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is </a:t>
            </a:r>
            <a:r>
              <a:rPr sz="1600" spc="-10" dirty="0">
                <a:latin typeface="Calibri"/>
                <a:cs typeface="Calibri"/>
              </a:rPr>
              <a:t>estimated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to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be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completed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by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the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end</a:t>
            </a:r>
            <a:r>
              <a:rPr sz="1600" spc="-25" dirty="0">
                <a:latin typeface="Calibri"/>
                <a:cs typeface="Calibri"/>
              </a:rPr>
              <a:t> of </a:t>
            </a:r>
            <a:r>
              <a:rPr sz="1600" spc="-10" dirty="0">
                <a:latin typeface="Calibri"/>
                <a:cs typeface="Calibri"/>
              </a:rPr>
              <a:t>2025.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67181" y="1485000"/>
            <a:ext cx="4876820" cy="3658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56449" y="473878"/>
            <a:ext cx="30232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80049" rIns="0" bIns="0" rtlCol="0">
            <a:spAutoFit/>
          </a:bodyPr>
          <a:lstStyle/>
          <a:p>
            <a:pPr marL="1898014">
              <a:lnSpc>
                <a:spcPct val="100000"/>
              </a:lnSpc>
              <a:spcBef>
                <a:spcPts val="100"/>
              </a:spcBef>
            </a:pPr>
            <a:r>
              <a:rPr sz="3800" spc="-10" dirty="0"/>
              <a:t>I-</a:t>
            </a:r>
            <a:r>
              <a:rPr sz="3800" dirty="0"/>
              <a:t>10:</a:t>
            </a:r>
            <a:r>
              <a:rPr sz="3800" spc="-35" dirty="0"/>
              <a:t> </a:t>
            </a:r>
            <a:r>
              <a:rPr sz="3800" dirty="0"/>
              <a:t>Ina</a:t>
            </a:r>
            <a:r>
              <a:rPr sz="3800" spc="-30" dirty="0"/>
              <a:t> </a:t>
            </a:r>
            <a:r>
              <a:rPr sz="3800" dirty="0"/>
              <a:t>to</a:t>
            </a:r>
            <a:r>
              <a:rPr sz="3800" spc="-30" dirty="0"/>
              <a:t> </a:t>
            </a:r>
            <a:r>
              <a:rPr sz="3800" spc="-10" dirty="0"/>
              <a:t>Ruthrauff</a:t>
            </a:r>
            <a:endParaRPr sz="3800"/>
          </a:p>
        </p:txBody>
      </p:sp>
      <p:grpSp>
        <p:nvGrpSpPr>
          <p:cNvPr id="4" name="object 4"/>
          <p:cNvGrpSpPr/>
          <p:nvPr/>
        </p:nvGrpSpPr>
        <p:grpSpPr>
          <a:xfrm>
            <a:off x="-4762" y="1627874"/>
            <a:ext cx="9153525" cy="3520440"/>
            <a:chOff x="-4762" y="1627874"/>
            <a:chExt cx="9153525" cy="35204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637399"/>
              <a:ext cx="4571999" cy="35061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632637"/>
              <a:ext cx="4577080" cy="3510915"/>
            </a:xfrm>
            <a:custGeom>
              <a:avLst/>
              <a:gdLst/>
              <a:ahLst/>
              <a:cxnLst/>
              <a:rect l="l" t="t" r="r" b="b"/>
              <a:pathLst>
                <a:path w="4577080" h="3510915">
                  <a:moveTo>
                    <a:pt x="0" y="0"/>
                  </a:moveTo>
                  <a:lnTo>
                    <a:pt x="4576761" y="0"/>
                  </a:lnTo>
                  <a:lnTo>
                    <a:pt x="4576761" y="3510862"/>
                  </a:lnTo>
                </a:path>
              </a:pathLst>
            </a:custGeom>
            <a:ln w="9524">
              <a:solidFill>
                <a:srgbClr val="1F49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0" y="1637399"/>
              <a:ext cx="4571999" cy="35061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567237" y="1632637"/>
              <a:ext cx="4577080" cy="3510915"/>
            </a:xfrm>
            <a:custGeom>
              <a:avLst/>
              <a:gdLst/>
              <a:ahLst/>
              <a:cxnLst/>
              <a:rect l="l" t="t" r="r" b="b"/>
              <a:pathLst>
                <a:path w="4577080" h="3510915">
                  <a:moveTo>
                    <a:pt x="0" y="3510862"/>
                  </a:moveTo>
                  <a:lnTo>
                    <a:pt x="0" y="0"/>
                  </a:lnTo>
                  <a:lnTo>
                    <a:pt x="4576762" y="0"/>
                  </a:lnTo>
                </a:path>
              </a:pathLst>
            </a:custGeom>
            <a:ln w="9524">
              <a:solidFill>
                <a:srgbClr val="1F49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56449" y="473878"/>
            <a:ext cx="30232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3926" rIns="0" bIns="0" rtlCol="0">
            <a:spAutoFit/>
          </a:bodyPr>
          <a:lstStyle/>
          <a:p>
            <a:pPr marL="3082290" marR="5080" indent="-2938145">
              <a:lnSpc>
                <a:spcPct val="100000"/>
              </a:lnSpc>
              <a:spcBef>
                <a:spcPts val="100"/>
              </a:spcBef>
            </a:pPr>
            <a:r>
              <a:rPr sz="3000" spc="-10" dirty="0"/>
              <a:t>SR-</a:t>
            </a:r>
            <a:r>
              <a:rPr sz="3000" dirty="0"/>
              <a:t>90:</a:t>
            </a:r>
            <a:r>
              <a:rPr sz="3000" spc="-114" dirty="0"/>
              <a:t> </a:t>
            </a:r>
            <a:r>
              <a:rPr sz="3000" spc="-20" dirty="0"/>
              <a:t>Pavement</a:t>
            </a:r>
            <a:r>
              <a:rPr sz="3000" spc="-114" dirty="0"/>
              <a:t> </a:t>
            </a:r>
            <a:r>
              <a:rPr sz="3000" dirty="0"/>
              <a:t>Rehab</a:t>
            </a:r>
            <a:r>
              <a:rPr sz="3000" spc="-110" dirty="0"/>
              <a:t> </a:t>
            </a:r>
            <a:r>
              <a:rPr sz="3000" dirty="0"/>
              <a:t>(Border</a:t>
            </a:r>
            <a:r>
              <a:rPr sz="3000" spc="-114" dirty="0"/>
              <a:t> </a:t>
            </a:r>
            <a:r>
              <a:rPr sz="3000" spc="-10" dirty="0"/>
              <a:t>Patrol</a:t>
            </a:r>
            <a:r>
              <a:rPr sz="3000" spc="-110" dirty="0"/>
              <a:t> </a:t>
            </a:r>
            <a:r>
              <a:rPr sz="3000" dirty="0"/>
              <a:t>Station</a:t>
            </a:r>
            <a:r>
              <a:rPr sz="3000" spc="-114" dirty="0"/>
              <a:t> </a:t>
            </a:r>
            <a:r>
              <a:rPr sz="3000" spc="-25" dirty="0"/>
              <a:t>to </a:t>
            </a:r>
            <a:r>
              <a:rPr sz="3000" dirty="0"/>
              <a:t>Moson</a:t>
            </a:r>
            <a:r>
              <a:rPr sz="3000" spc="-114" dirty="0"/>
              <a:t> </a:t>
            </a:r>
            <a:r>
              <a:rPr sz="3000" spc="-20" dirty="0"/>
              <a:t>Rd.)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407821" y="1962947"/>
            <a:ext cx="3942715" cy="2951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3855" indent="-351155">
              <a:lnSpc>
                <a:spcPct val="100000"/>
              </a:lnSpc>
              <a:spcBef>
                <a:spcPts val="100"/>
              </a:spcBef>
              <a:buFont typeface="Arial"/>
              <a:buChar char="●"/>
              <a:tabLst>
                <a:tab pos="363855" algn="l"/>
              </a:tabLst>
            </a:pPr>
            <a:r>
              <a:rPr sz="1600" spc="-10" dirty="0">
                <a:latin typeface="Calibri"/>
                <a:cs typeface="Calibri"/>
              </a:rPr>
              <a:t>Contractor: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FNF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Construction</a:t>
            </a:r>
            <a:endParaRPr sz="1600">
              <a:latin typeface="Calibri"/>
              <a:cs typeface="Calibri"/>
            </a:endParaRPr>
          </a:p>
          <a:p>
            <a:pPr marL="363855" indent="-351155">
              <a:lnSpc>
                <a:spcPct val="100000"/>
              </a:lnSpc>
              <a:buFont typeface="Arial"/>
              <a:buChar char="●"/>
              <a:tabLst>
                <a:tab pos="363855" algn="l"/>
              </a:tabLst>
            </a:pPr>
            <a:r>
              <a:rPr sz="1600" spc="-10" dirty="0">
                <a:latin typeface="Calibri"/>
                <a:cs typeface="Calibri"/>
              </a:rPr>
              <a:t>Contract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Value: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$27.7M</a:t>
            </a:r>
            <a:endParaRPr sz="1600">
              <a:latin typeface="Calibri"/>
              <a:cs typeface="Calibri"/>
            </a:endParaRPr>
          </a:p>
          <a:p>
            <a:pPr marL="363855" indent="-351155">
              <a:lnSpc>
                <a:spcPct val="100000"/>
              </a:lnSpc>
              <a:buFont typeface="Arial"/>
              <a:buChar char="●"/>
              <a:tabLst>
                <a:tab pos="363855" algn="l"/>
              </a:tabLst>
            </a:pPr>
            <a:r>
              <a:rPr sz="1600" spc="-10" dirty="0">
                <a:latin typeface="Calibri"/>
                <a:cs typeface="Calibri"/>
              </a:rPr>
              <a:t>Scope</a:t>
            </a:r>
            <a:endParaRPr sz="1600">
              <a:latin typeface="Calibri"/>
              <a:cs typeface="Calibri"/>
            </a:endParaRPr>
          </a:p>
          <a:p>
            <a:pPr marL="821055" marR="192405" lvl="1" indent="-351790">
              <a:lnSpc>
                <a:spcPct val="100000"/>
              </a:lnSpc>
              <a:buFont typeface="Arial"/>
              <a:buChar char="○"/>
              <a:tabLst>
                <a:tab pos="821055" algn="l"/>
              </a:tabLst>
            </a:pPr>
            <a:r>
              <a:rPr sz="1600" dirty="0">
                <a:latin typeface="Calibri"/>
                <a:cs typeface="Calibri"/>
              </a:rPr>
              <a:t>Replacing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existing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asphalt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with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new </a:t>
            </a:r>
            <a:r>
              <a:rPr sz="1600" spc="-10" dirty="0">
                <a:latin typeface="Calibri"/>
                <a:cs typeface="Calibri"/>
              </a:rPr>
              <a:t>asphalt</a:t>
            </a:r>
            <a:endParaRPr sz="1600">
              <a:latin typeface="Calibri"/>
              <a:cs typeface="Calibri"/>
            </a:endParaRPr>
          </a:p>
          <a:p>
            <a:pPr marL="821055" lvl="1" indent="-351790">
              <a:lnSpc>
                <a:spcPct val="100000"/>
              </a:lnSpc>
              <a:buFont typeface="Arial"/>
              <a:buChar char="○"/>
              <a:tabLst>
                <a:tab pos="821055" algn="l"/>
              </a:tabLst>
            </a:pPr>
            <a:r>
              <a:rPr sz="1600" dirty="0">
                <a:latin typeface="Calibri"/>
                <a:cs typeface="Calibri"/>
              </a:rPr>
              <a:t>Replacing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guard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rail</a:t>
            </a:r>
            <a:endParaRPr sz="1600">
              <a:latin typeface="Calibri"/>
              <a:cs typeface="Calibri"/>
            </a:endParaRPr>
          </a:p>
          <a:p>
            <a:pPr marL="821055" marR="332740" lvl="1" indent="-351790">
              <a:lnSpc>
                <a:spcPct val="100000"/>
              </a:lnSpc>
              <a:buFont typeface="Arial"/>
              <a:buChar char="○"/>
              <a:tabLst>
                <a:tab pos="821055" algn="l"/>
              </a:tabLst>
            </a:pPr>
            <a:r>
              <a:rPr sz="1600" dirty="0">
                <a:latin typeface="Calibri"/>
                <a:cs typeface="Calibri"/>
              </a:rPr>
              <a:t>Installing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new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sidewalks,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sidewalk </a:t>
            </a:r>
            <a:r>
              <a:rPr sz="1600" dirty="0">
                <a:latin typeface="Calibri"/>
                <a:cs typeface="Calibri"/>
              </a:rPr>
              <a:t>ramps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signage</a:t>
            </a:r>
            <a:endParaRPr sz="1600">
              <a:latin typeface="Calibri"/>
              <a:cs typeface="Calibri"/>
            </a:endParaRPr>
          </a:p>
          <a:p>
            <a:pPr marL="363855" indent="-351155">
              <a:lnSpc>
                <a:spcPct val="100000"/>
              </a:lnSpc>
              <a:buFont typeface="Arial"/>
              <a:buChar char="●"/>
              <a:tabLst>
                <a:tab pos="363855" algn="l"/>
              </a:tabLst>
            </a:pPr>
            <a:r>
              <a:rPr sz="1600" spc="-10" dirty="0">
                <a:latin typeface="Calibri"/>
                <a:cs typeface="Calibri"/>
              </a:rPr>
              <a:t>Schedule</a:t>
            </a:r>
            <a:endParaRPr sz="1600">
              <a:latin typeface="Calibri"/>
              <a:cs typeface="Calibri"/>
            </a:endParaRPr>
          </a:p>
          <a:p>
            <a:pPr marL="821055" marR="5080" lvl="1" indent="-351790">
              <a:lnSpc>
                <a:spcPct val="100000"/>
              </a:lnSpc>
              <a:buFont typeface="Arial"/>
              <a:buChar char="○"/>
              <a:tabLst>
                <a:tab pos="821055" algn="l"/>
              </a:tabLst>
            </a:pPr>
            <a:r>
              <a:rPr sz="1600" spc="-10" dirty="0">
                <a:latin typeface="Calibri"/>
                <a:cs typeface="Calibri"/>
              </a:rPr>
              <a:t>Construction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started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April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2024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is </a:t>
            </a:r>
            <a:r>
              <a:rPr sz="1600" spc="-10" dirty="0">
                <a:latin typeface="Calibri"/>
                <a:cs typeface="Calibri"/>
              </a:rPr>
              <a:t>estimated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to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be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completed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Summer 2025.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000" y="1898057"/>
            <a:ext cx="2978793" cy="297879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56449" y="473878"/>
            <a:ext cx="30232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9717" y="739578"/>
            <a:ext cx="789559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10" dirty="0"/>
              <a:t>SR-</a:t>
            </a:r>
            <a:r>
              <a:rPr sz="2700" dirty="0"/>
              <a:t>386:</a:t>
            </a:r>
            <a:r>
              <a:rPr sz="2700" spc="-65" dirty="0"/>
              <a:t> </a:t>
            </a:r>
            <a:r>
              <a:rPr sz="2700" dirty="0"/>
              <a:t>Kitt</a:t>
            </a:r>
            <a:r>
              <a:rPr sz="2700" spc="-65" dirty="0"/>
              <a:t> </a:t>
            </a:r>
            <a:r>
              <a:rPr sz="2700" dirty="0"/>
              <a:t>Peak</a:t>
            </a:r>
            <a:r>
              <a:rPr sz="2700" spc="-65" dirty="0"/>
              <a:t> </a:t>
            </a:r>
            <a:r>
              <a:rPr sz="2700" spc="-10" dirty="0"/>
              <a:t>Observatory</a:t>
            </a:r>
            <a:r>
              <a:rPr sz="2700" spc="-65" dirty="0"/>
              <a:t> </a:t>
            </a:r>
            <a:r>
              <a:rPr sz="2700" spc="-20" dirty="0"/>
              <a:t>Guardrail</a:t>
            </a:r>
            <a:r>
              <a:rPr sz="2700" spc="-65" dirty="0"/>
              <a:t> </a:t>
            </a:r>
            <a:r>
              <a:rPr sz="2700" spc="-10" dirty="0"/>
              <a:t>Reconstruction</a:t>
            </a:r>
            <a:endParaRPr sz="2700"/>
          </a:p>
        </p:txBody>
      </p:sp>
      <p:sp>
        <p:nvSpPr>
          <p:cNvPr id="4" name="object 4"/>
          <p:cNvSpPr txBox="1"/>
          <p:nvPr/>
        </p:nvSpPr>
        <p:spPr>
          <a:xfrm>
            <a:off x="178921" y="1622221"/>
            <a:ext cx="4019550" cy="2707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3855" indent="-351155">
              <a:lnSpc>
                <a:spcPct val="100000"/>
              </a:lnSpc>
              <a:spcBef>
                <a:spcPts val="100"/>
              </a:spcBef>
              <a:buFont typeface="Arial"/>
              <a:buChar char="●"/>
              <a:tabLst>
                <a:tab pos="363855" algn="l"/>
              </a:tabLst>
            </a:pPr>
            <a:r>
              <a:rPr sz="1600" spc="-10" dirty="0">
                <a:latin typeface="Calibri"/>
                <a:cs typeface="Calibri"/>
              </a:rPr>
              <a:t>Contractor: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Ashton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Company</a:t>
            </a:r>
            <a:endParaRPr sz="1600">
              <a:latin typeface="Calibri"/>
              <a:cs typeface="Calibri"/>
            </a:endParaRPr>
          </a:p>
          <a:p>
            <a:pPr marL="363855" indent="-351155">
              <a:lnSpc>
                <a:spcPct val="100000"/>
              </a:lnSpc>
              <a:buFont typeface="Arial"/>
              <a:buChar char="●"/>
              <a:tabLst>
                <a:tab pos="363855" algn="l"/>
              </a:tabLst>
            </a:pPr>
            <a:r>
              <a:rPr sz="1600" spc="-10" dirty="0">
                <a:latin typeface="Calibri"/>
                <a:cs typeface="Calibri"/>
              </a:rPr>
              <a:t>Contract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Value: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$2.4M</a:t>
            </a:r>
            <a:endParaRPr sz="1600">
              <a:latin typeface="Calibri"/>
              <a:cs typeface="Calibri"/>
            </a:endParaRPr>
          </a:p>
          <a:p>
            <a:pPr marL="363855" indent="-351155">
              <a:lnSpc>
                <a:spcPct val="100000"/>
              </a:lnSpc>
              <a:buFont typeface="Arial"/>
              <a:buChar char="●"/>
              <a:tabLst>
                <a:tab pos="363855" algn="l"/>
              </a:tabLst>
            </a:pPr>
            <a:r>
              <a:rPr sz="1600" spc="-10" dirty="0">
                <a:latin typeface="Calibri"/>
                <a:cs typeface="Calibri"/>
              </a:rPr>
              <a:t>Scope:</a:t>
            </a:r>
            <a:endParaRPr sz="1600">
              <a:latin typeface="Calibri"/>
              <a:cs typeface="Calibri"/>
            </a:endParaRPr>
          </a:p>
          <a:p>
            <a:pPr marL="821055" marR="127000" lvl="1" indent="-351790">
              <a:lnSpc>
                <a:spcPct val="100000"/>
              </a:lnSpc>
              <a:buFont typeface="Arial"/>
              <a:buChar char="○"/>
              <a:tabLst>
                <a:tab pos="821055" algn="l"/>
              </a:tabLst>
            </a:pPr>
            <a:r>
              <a:rPr sz="1600" dirty="0">
                <a:latin typeface="Calibri"/>
                <a:cs typeface="Calibri"/>
              </a:rPr>
              <a:t>Replacing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guardrail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guardrail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end </a:t>
            </a:r>
            <a:r>
              <a:rPr sz="1600" spc="-10" dirty="0">
                <a:latin typeface="Calibri"/>
                <a:cs typeface="Calibri"/>
              </a:rPr>
              <a:t>terminals</a:t>
            </a:r>
            <a:endParaRPr sz="1600">
              <a:latin typeface="Calibri"/>
              <a:cs typeface="Calibri"/>
            </a:endParaRPr>
          </a:p>
          <a:p>
            <a:pPr marL="821055" lvl="1" indent="-351790">
              <a:lnSpc>
                <a:spcPct val="100000"/>
              </a:lnSpc>
              <a:buFont typeface="Arial"/>
              <a:buChar char="○"/>
              <a:tabLst>
                <a:tab pos="821055" algn="l"/>
              </a:tabLst>
            </a:pPr>
            <a:r>
              <a:rPr sz="1600" spc="-10" dirty="0">
                <a:latin typeface="Calibri"/>
                <a:cs typeface="Calibri"/>
              </a:rPr>
              <a:t>Drainage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improvements</a:t>
            </a:r>
            <a:endParaRPr sz="1600">
              <a:latin typeface="Calibri"/>
              <a:cs typeface="Calibri"/>
            </a:endParaRPr>
          </a:p>
          <a:p>
            <a:pPr marL="821055" lvl="1" indent="-351790">
              <a:lnSpc>
                <a:spcPct val="100000"/>
              </a:lnSpc>
              <a:buFont typeface="Arial"/>
              <a:buChar char="○"/>
              <a:tabLst>
                <a:tab pos="821055" algn="l"/>
              </a:tabLst>
            </a:pPr>
            <a:r>
              <a:rPr sz="1600" spc="-10" dirty="0">
                <a:latin typeface="Calibri"/>
                <a:cs typeface="Calibri"/>
              </a:rPr>
              <a:t>Rockfall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mitigation</a:t>
            </a:r>
            <a:endParaRPr sz="1600">
              <a:latin typeface="Calibri"/>
              <a:cs typeface="Calibri"/>
            </a:endParaRPr>
          </a:p>
          <a:p>
            <a:pPr marL="363855" indent="-351155">
              <a:lnSpc>
                <a:spcPct val="100000"/>
              </a:lnSpc>
              <a:buFont typeface="Arial"/>
              <a:buChar char="●"/>
              <a:tabLst>
                <a:tab pos="363855" algn="l"/>
              </a:tabLst>
            </a:pPr>
            <a:r>
              <a:rPr sz="1600" spc="-10" dirty="0">
                <a:latin typeface="Calibri"/>
                <a:cs typeface="Calibri"/>
              </a:rPr>
              <a:t>Schedule</a:t>
            </a:r>
            <a:endParaRPr sz="1600">
              <a:latin typeface="Calibri"/>
              <a:cs typeface="Calibri"/>
            </a:endParaRPr>
          </a:p>
          <a:p>
            <a:pPr marL="821055" marR="5080" lvl="1" indent="-351790">
              <a:lnSpc>
                <a:spcPct val="100000"/>
              </a:lnSpc>
              <a:buFont typeface="Arial"/>
              <a:buChar char="○"/>
              <a:tabLst>
                <a:tab pos="821055" algn="l"/>
              </a:tabLst>
            </a:pPr>
            <a:r>
              <a:rPr sz="1600" spc="-10" dirty="0">
                <a:latin typeface="Calibri"/>
                <a:cs typeface="Calibri"/>
              </a:rPr>
              <a:t>Construction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started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September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2024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is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estimated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to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be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completed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April 2025.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479175" y="1358674"/>
            <a:ext cx="4665345" cy="3785235"/>
            <a:chOff x="4479175" y="1358674"/>
            <a:chExt cx="4665345" cy="3785235"/>
          </a:xfrm>
        </p:grpSpPr>
        <p:pic>
          <p:nvPicPr>
            <p:cNvPr id="6" name="object 6"/>
            <p:cNvPicPr/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9175" y="1358674"/>
              <a:ext cx="2013976" cy="268530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3150" y="3155356"/>
              <a:ext cx="2650849" cy="19881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56449" y="473878"/>
            <a:ext cx="30232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90639" rIns="0" bIns="0" rtlCol="0">
            <a:spAutoFit/>
          </a:bodyPr>
          <a:lstStyle/>
          <a:p>
            <a:pPr marL="242570">
              <a:lnSpc>
                <a:spcPct val="100000"/>
              </a:lnSpc>
              <a:spcBef>
                <a:spcPts val="100"/>
              </a:spcBef>
            </a:pPr>
            <a:r>
              <a:rPr sz="4400" dirty="0"/>
              <a:t>Southcentral</a:t>
            </a:r>
            <a:r>
              <a:rPr sz="4400" spc="-140" dirty="0"/>
              <a:t> </a:t>
            </a:r>
            <a:r>
              <a:rPr sz="4400" dirty="0"/>
              <a:t>District</a:t>
            </a:r>
            <a:r>
              <a:rPr sz="4400" spc="-140" dirty="0"/>
              <a:t> </a:t>
            </a:r>
            <a:r>
              <a:rPr sz="4400" spc="-10" dirty="0"/>
              <a:t>Boundaries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147871" y="2418521"/>
            <a:ext cx="2718435" cy="1976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3855" indent="-351155">
              <a:lnSpc>
                <a:spcPct val="100000"/>
              </a:lnSpc>
              <a:spcBef>
                <a:spcPts val="100"/>
              </a:spcBef>
              <a:buFont typeface="Arial"/>
              <a:buChar char="●"/>
              <a:tabLst>
                <a:tab pos="363855" algn="l"/>
              </a:tabLst>
            </a:pPr>
            <a:r>
              <a:rPr sz="1600" dirty="0">
                <a:latin typeface="Calibri"/>
                <a:cs typeface="Calibri"/>
              </a:rPr>
              <a:t>Significant</a:t>
            </a:r>
            <a:r>
              <a:rPr sz="1600" spc="-8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Rural</a:t>
            </a:r>
            <a:r>
              <a:rPr sz="1600" spc="-8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Component</a:t>
            </a:r>
            <a:endParaRPr sz="1600">
              <a:latin typeface="Calibri"/>
              <a:cs typeface="Calibri"/>
            </a:endParaRPr>
          </a:p>
          <a:p>
            <a:pPr marL="363855" indent="-351155">
              <a:lnSpc>
                <a:spcPct val="100000"/>
              </a:lnSpc>
              <a:buFont typeface="Arial"/>
              <a:buChar char="●"/>
              <a:tabLst>
                <a:tab pos="363855" algn="l"/>
              </a:tabLst>
            </a:pPr>
            <a:r>
              <a:rPr sz="1600" dirty="0">
                <a:latin typeface="Calibri"/>
                <a:cs typeface="Calibri"/>
              </a:rPr>
              <a:t>3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Interstates</a:t>
            </a:r>
            <a:endParaRPr sz="1600">
              <a:latin typeface="Calibri"/>
              <a:cs typeface="Calibri"/>
            </a:endParaRPr>
          </a:p>
          <a:p>
            <a:pPr marL="363855" marR="520065" indent="-351790">
              <a:lnSpc>
                <a:spcPct val="100000"/>
              </a:lnSpc>
              <a:buFont typeface="Arial"/>
              <a:buChar char="●"/>
              <a:tabLst>
                <a:tab pos="363855" algn="l"/>
              </a:tabLst>
            </a:pPr>
            <a:r>
              <a:rPr sz="1600" dirty="0">
                <a:latin typeface="Calibri"/>
                <a:cs typeface="Calibri"/>
              </a:rPr>
              <a:t>4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International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Border Crossings</a:t>
            </a:r>
            <a:endParaRPr sz="1600">
              <a:latin typeface="Calibri"/>
              <a:cs typeface="Calibri"/>
            </a:endParaRPr>
          </a:p>
          <a:p>
            <a:pPr marL="363855" marR="58419" indent="-351790">
              <a:lnSpc>
                <a:spcPct val="100000"/>
              </a:lnSpc>
              <a:buFont typeface="Arial"/>
              <a:buChar char="●"/>
              <a:tabLst>
                <a:tab pos="363855" algn="l"/>
              </a:tabLst>
            </a:pPr>
            <a:r>
              <a:rPr sz="1600" dirty="0">
                <a:latin typeface="Calibri"/>
                <a:cs typeface="Calibri"/>
              </a:rPr>
              <a:t>5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Councils</a:t>
            </a:r>
            <a:r>
              <a:rPr sz="1600" spc="-25" dirty="0">
                <a:latin typeface="Calibri"/>
                <a:cs typeface="Calibri"/>
              </a:rPr>
              <a:t> of </a:t>
            </a:r>
            <a:r>
              <a:rPr sz="1600" spc="-10" dirty="0">
                <a:latin typeface="Calibri"/>
                <a:cs typeface="Calibri"/>
              </a:rPr>
              <a:t>Governments/Metropolitan </a:t>
            </a:r>
            <a:r>
              <a:rPr sz="1600" dirty="0">
                <a:latin typeface="Calibri"/>
                <a:cs typeface="Calibri"/>
              </a:rPr>
              <a:t>Planning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Organizations</a:t>
            </a:r>
            <a:endParaRPr sz="1600">
              <a:latin typeface="Calibri"/>
              <a:cs typeface="Calibri"/>
            </a:endParaRPr>
          </a:p>
          <a:p>
            <a:pPr marL="363855" indent="-351155">
              <a:lnSpc>
                <a:spcPct val="100000"/>
              </a:lnSpc>
              <a:buFont typeface="Arial"/>
              <a:buChar char="●"/>
              <a:tabLst>
                <a:tab pos="363855" algn="l"/>
              </a:tabLst>
            </a:pPr>
            <a:r>
              <a:rPr sz="1600" dirty="0">
                <a:latin typeface="Calibri"/>
                <a:cs typeface="Calibri"/>
              </a:rPr>
              <a:t>5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Tribal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Nations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43550" y="1670649"/>
            <a:ext cx="6000449" cy="34728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36515"/>
            <a:chOff x="0" y="0"/>
            <a:chExt cx="9144000" cy="51365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84276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3826" y="128050"/>
              <a:ext cx="1424025" cy="5673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7600"/>
              <a:ext cx="9143999" cy="51283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85287" y="2148137"/>
            <a:ext cx="39700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/>
              <a:t>Upcoming</a:t>
            </a:r>
            <a:r>
              <a:rPr sz="4000" spc="-225" dirty="0"/>
              <a:t> </a:t>
            </a:r>
            <a:r>
              <a:rPr sz="4000" spc="-10" dirty="0"/>
              <a:t>Projects</a:t>
            </a:r>
            <a:endParaRPr sz="4000"/>
          </a:p>
        </p:txBody>
      </p:sp>
      <p:pic>
        <p:nvPicPr>
          <p:cNvPr id="7" name="object 7"/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487" y="84951"/>
            <a:ext cx="1525022" cy="60759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996562" y="4802203"/>
            <a:ext cx="30232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A</a:t>
            </a:r>
            <a:r>
              <a:rPr sz="900" spc="-20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Z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A</a:t>
            </a:r>
            <a:r>
              <a:rPr sz="900" spc="390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D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E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P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M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E</a:t>
            </a:r>
            <a:r>
              <a:rPr sz="900" spc="-10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T</a:t>
            </a:r>
            <a:r>
              <a:rPr sz="900" spc="19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F</a:t>
            </a:r>
            <a:r>
              <a:rPr sz="900" spc="19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R</a:t>
            </a:r>
            <a:r>
              <a:rPr sz="900" spc="-10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A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S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P</a:t>
            </a:r>
            <a:r>
              <a:rPr sz="900" spc="-10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434343"/>
                </a:solidFill>
                <a:latin typeface="Calibri"/>
                <a:cs typeface="Calibri"/>
              </a:rPr>
              <a:t>N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56449" y="473878"/>
            <a:ext cx="30232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0574" rIns="0" bIns="0" rtlCol="0">
            <a:spAutoFit/>
          </a:bodyPr>
          <a:lstStyle/>
          <a:p>
            <a:pPr marL="2344420">
              <a:lnSpc>
                <a:spcPct val="100000"/>
              </a:lnSpc>
              <a:spcBef>
                <a:spcPts val="100"/>
              </a:spcBef>
            </a:pPr>
            <a:r>
              <a:rPr sz="3800" spc="-10" dirty="0"/>
              <a:t>I-</a:t>
            </a:r>
            <a:r>
              <a:rPr sz="3800" dirty="0"/>
              <a:t>19:</a:t>
            </a:r>
            <a:r>
              <a:rPr sz="3800" spc="-90" dirty="0"/>
              <a:t> </a:t>
            </a:r>
            <a:r>
              <a:rPr sz="3800" dirty="0"/>
              <a:t>Irvington</a:t>
            </a:r>
            <a:r>
              <a:rPr sz="3800" spc="-90" dirty="0"/>
              <a:t> </a:t>
            </a:r>
            <a:r>
              <a:rPr sz="3800" spc="-25" dirty="0"/>
              <a:t>TI</a:t>
            </a:r>
            <a:endParaRPr sz="3800"/>
          </a:p>
        </p:txBody>
      </p:sp>
      <p:sp>
        <p:nvSpPr>
          <p:cNvPr id="4" name="object 4"/>
          <p:cNvSpPr txBox="1"/>
          <p:nvPr/>
        </p:nvSpPr>
        <p:spPr>
          <a:xfrm>
            <a:off x="480121" y="2019097"/>
            <a:ext cx="3997325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3855" indent="-351155">
              <a:lnSpc>
                <a:spcPct val="100000"/>
              </a:lnSpc>
              <a:spcBef>
                <a:spcPts val="100"/>
              </a:spcBef>
              <a:buFont typeface="Arial"/>
              <a:buChar char="●"/>
              <a:tabLst>
                <a:tab pos="363855" algn="l"/>
              </a:tabLst>
            </a:pPr>
            <a:r>
              <a:rPr sz="1600" dirty="0">
                <a:latin typeface="Calibri"/>
                <a:cs typeface="Calibri"/>
              </a:rPr>
              <a:t>Final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Design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Firm:</a:t>
            </a:r>
            <a:r>
              <a:rPr sz="1600" spc="-25" dirty="0">
                <a:latin typeface="Calibri"/>
                <a:cs typeface="Calibri"/>
              </a:rPr>
              <a:t> WSP</a:t>
            </a:r>
            <a:endParaRPr sz="1600">
              <a:latin typeface="Calibri"/>
              <a:cs typeface="Calibri"/>
            </a:endParaRPr>
          </a:p>
          <a:p>
            <a:pPr marL="363855" indent="-351155">
              <a:lnSpc>
                <a:spcPct val="100000"/>
              </a:lnSpc>
              <a:buFont typeface="Arial"/>
              <a:buChar char="●"/>
              <a:tabLst>
                <a:tab pos="363855" algn="l"/>
              </a:tabLst>
            </a:pPr>
            <a:r>
              <a:rPr sz="1600" spc="-10" dirty="0">
                <a:latin typeface="Calibri"/>
                <a:cs typeface="Calibri"/>
              </a:rPr>
              <a:t>Scope:</a:t>
            </a:r>
            <a:endParaRPr sz="1600">
              <a:latin typeface="Calibri"/>
              <a:cs typeface="Calibri"/>
            </a:endParaRPr>
          </a:p>
          <a:p>
            <a:pPr marL="821055" marR="164465" lvl="1" indent="-351790">
              <a:lnSpc>
                <a:spcPct val="100000"/>
              </a:lnSpc>
              <a:buFont typeface="Arial"/>
              <a:buChar char="○"/>
              <a:tabLst>
                <a:tab pos="821055" algn="l"/>
              </a:tabLst>
            </a:pPr>
            <a:r>
              <a:rPr sz="1600" spc="-10" dirty="0">
                <a:latin typeface="Calibri"/>
                <a:cs typeface="Calibri"/>
              </a:rPr>
              <a:t>Reconstructing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the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existing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diamond interchange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adding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partial cloverleaf.</a:t>
            </a:r>
            <a:endParaRPr sz="1600">
              <a:latin typeface="Calibri"/>
              <a:cs typeface="Calibri"/>
            </a:endParaRPr>
          </a:p>
          <a:p>
            <a:pPr marL="821055" lvl="1" indent="-351790">
              <a:lnSpc>
                <a:spcPct val="100000"/>
              </a:lnSpc>
              <a:buFont typeface="Arial"/>
              <a:buChar char="○"/>
              <a:tabLst>
                <a:tab pos="821055" algn="l"/>
              </a:tabLst>
            </a:pPr>
            <a:r>
              <a:rPr sz="1600" dirty="0">
                <a:latin typeface="Calibri"/>
                <a:cs typeface="Calibri"/>
              </a:rPr>
              <a:t>Widening</a:t>
            </a:r>
            <a:r>
              <a:rPr sz="1600" spc="-20" dirty="0">
                <a:latin typeface="Calibri"/>
                <a:cs typeface="Calibri"/>
              </a:rPr>
              <a:t> on-ramps</a:t>
            </a:r>
            <a:endParaRPr sz="1600">
              <a:latin typeface="Calibri"/>
              <a:cs typeface="Calibri"/>
            </a:endParaRPr>
          </a:p>
          <a:p>
            <a:pPr marL="821055" marR="5080" lvl="1" indent="-351790">
              <a:lnSpc>
                <a:spcPct val="100000"/>
              </a:lnSpc>
              <a:buFont typeface="Arial"/>
              <a:buChar char="○"/>
              <a:tabLst>
                <a:tab pos="821055" algn="l"/>
              </a:tabLst>
            </a:pPr>
            <a:r>
              <a:rPr sz="1600" spc="-10" dirty="0">
                <a:latin typeface="Calibri"/>
                <a:cs typeface="Calibri"/>
              </a:rPr>
              <a:t>Irvington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Road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Improvements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(West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&amp; </a:t>
            </a:r>
            <a:r>
              <a:rPr sz="1600" dirty="0">
                <a:latin typeface="Calibri"/>
                <a:cs typeface="Calibri"/>
              </a:rPr>
              <a:t>East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of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I-</a:t>
            </a:r>
            <a:r>
              <a:rPr sz="1600" spc="-25" dirty="0">
                <a:latin typeface="Calibri"/>
                <a:cs typeface="Calibri"/>
              </a:rPr>
              <a:t>19)</a:t>
            </a:r>
            <a:endParaRPr sz="1600">
              <a:latin typeface="Calibri"/>
              <a:cs typeface="Calibri"/>
            </a:endParaRPr>
          </a:p>
          <a:p>
            <a:pPr marL="363855" indent="-351155">
              <a:lnSpc>
                <a:spcPct val="100000"/>
              </a:lnSpc>
              <a:buFont typeface="Arial"/>
              <a:buChar char="●"/>
              <a:tabLst>
                <a:tab pos="363855" algn="l"/>
              </a:tabLst>
            </a:pPr>
            <a:r>
              <a:rPr sz="1600" spc="-10" dirty="0">
                <a:latin typeface="Calibri"/>
                <a:cs typeface="Calibri"/>
              </a:rPr>
              <a:t>Construction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Anticipated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Early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2026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8475" y="1523300"/>
            <a:ext cx="3428324" cy="342832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56449" y="473878"/>
            <a:ext cx="30232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74534" y="684840"/>
            <a:ext cx="598932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-10" dirty="0"/>
              <a:t>I-</a:t>
            </a:r>
            <a:r>
              <a:rPr sz="3800" dirty="0"/>
              <a:t>10:</a:t>
            </a:r>
            <a:r>
              <a:rPr sz="3800" spc="-80" dirty="0"/>
              <a:t> </a:t>
            </a:r>
            <a:r>
              <a:rPr sz="3800" dirty="0"/>
              <a:t>Wild</a:t>
            </a:r>
            <a:r>
              <a:rPr sz="3800" spc="-75" dirty="0"/>
              <a:t> </a:t>
            </a:r>
            <a:r>
              <a:rPr sz="3800" dirty="0"/>
              <a:t>Horse</a:t>
            </a:r>
            <a:r>
              <a:rPr sz="3800" spc="-80" dirty="0"/>
              <a:t> </a:t>
            </a:r>
            <a:r>
              <a:rPr sz="3800" dirty="0"/>
              <a:t>Pass</a:t>
            </a:r>
            <a:r>
              <a:rPr sz="3800" spc="-75" dirty="0"/>
              <a:t> </a:t>
            </a:r>
            <a:r>
              <a:rPr sz="3800" spc="-10" dirty="0"/>
              <a:t>Corridor</a:t>
            </a:r>
            <a:endParaRPr sz="38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0" y="1276000"/>
            <a:ext cx="4571999" cy="38675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94293" y="1501962"/>
            <a:ext cx="3849370" cy="3439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7980" indent="-335280">
              <a:lnSpc>
                <a:spcPct val="100000"/>
              </a:lnSpc>
              <a:spcBef>
                <a:spcPts val="100"/>
              </a:spcBef>
              <a:buFont typeface="Arial"/>
              <a:buChar char="●"/>
              <a:tabLst>
                <a:tab pos="347980" algn="l"/>
              </a:tabLst>
            </a:pPr>
            <a:r>
              <a:rPr sz="1400" b="1" spc="-10" dirty="0">
                <a:latin typeface="Calibri"/>
                <a:cs typeface="Calibri"/>
              </a:rPr>
              <a:t>Corridor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Improvement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Benefits</a:t>
            </a:r>
            <a:endParaRPr sz="1400">
              <a:latin typeface="Calibri"/>
              <a:cs typeface="Calibri"/>
            </a:endParaRPr>
          </a:p>
          <a:p>
            <a:pPr marL="805815" marR="20955" lvl="1" indent="-336550">
              <a:lnSpc>
                <a:spcPct val="100000"/>
              </a:lnSpc>
              <a:buFont typeface="Arial"/>
              <a:buChar char="○"/>
              <a:tabLst>
                <a:tab pos="805815" algn="l"/>
              </a:tabLst>
            </a:pPr>
            <a:r>
              <a:rPr sz="1400" i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Increased</a:t>
            </a:r>
            <a:r>
              <a:rPr sz="1400" i="1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i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I-</a:t>
            </a:r>
            <a:r>
              <a:rPr sz="1400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10</a:t>
            </a:r>
            <a:r>
              <a:rPr sz="1400" i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Capacity</a:t>
            </a:r>
            <a:r>
              <a:rPr sz="1400" i="1" u="none" spc="-5" dirty="0">
                <a:latin typeface="Calibri"/>
                <a:cs typeface="Calibri"/>
              </a:rPr>
              <a:t> </a:t>
            </a:r>
            <a:r>
              <a:rPr sz="1400" u="none" dirty="0">
                <a:latin typeface="Calibri"/>
                <a:cs typeface="Calibri"/>
              </a:rPr>
              <a:t>-</a:t>
            </a:r>
            <a:r>
              <a:rPr sz="1400" u="none" spc="-15" dirty="0">
                <a:latin typeface="Calibri"/>
                <a:cs typeface="Calibri"/>
              </a:rPr>
              <a:t> </a:t>
            </a:r>
            <a:r>
              <a:rPr sz="1400" u="none" spc="-10" dirty="0">
                <a:latin typeface="Calibri"/>
                <a:cs typeface="Calibri"/>
              </a:rPr>
              <a:t>Provides drivers </a:t>
            </a:r>
            <a:r>
              <a:rPr sz="1400" u="none" dirty="0">
                <a:latin typeface="Calibri"/>
                <a:cs typeface="Calibri"/>
              </a:rPr>
              <a:t>with</a:t>
            </a:r>
            <a:r>
              <a:rPr sz="1400" u="none" spc="-50" dirty="0">
                <a:latin typeface="Calibri"/>
                <a:cs typeface="Calibri"/>
              </a:rPr>
              <a:t> </a:t>
            </a:r>
            <a:r>
              <a:rPr sz="1400" u="none" dirty="0">
                <a:latin typeface="Calibri"/>
                <a:cs typeface="Calibri"/>
              </a:rPr>
              <a:t>three</a:t>
            </a:r>
            <a:r>
              <a:rPr sz="1400" u="none" spc="-45" dirty="0">
                <a:latin typeface="Calibri"/>
                <a:cs typeface="Calibri"/>
              </a:rPr>
              <a:t> </a:t>
            </a:r>
            <a:r>
              <a:rPr sz="1400" u="none" spc="-10" dirty="0">
                <a:latin typeface="Calibri"/>
                <a:cs typeface="Calibri"/>
              </a:rPr>
              <a:t>continuous</a:t>
            </a:r>
            <a:r>
              <a:rPr sz="1400" u="none" spc="-45" dirty="0">
                <a:latin typeface="Calibri"/>
                <a:cs typeface="Calibri"/>
              </a:rPr>
              <a:t> </a:t>
            </a:r>
            <a:r>
              <a:rPr sz="1400" u="none" spc="-10" dirty="0">
                <a:latin typeface="Calibri"/>
                <a:cs typeface="Calibri"/>
              </a:rPr>
              <a:t>travel</a:t>
            </a:r>
            <a:r>
              <a:rPr sz="1400" u="none" spc="-50" dirty="0">
                <a:latin typeface="Calibri"/>
                <a:cs typeface="Calibri"/>
              </a:rPr>
              <a:t> </a:t>
            </a:r>
            <a:r>
              <a:rPr sz="1400" u="none" dirty="0">
                <a:latin typeface="Calibri"/>
                <a:cs typeface="Calibri"/>
              </a:rPr>
              <a:t>lanes</a:t>
            </a:r>
            <a:r>
              <a:rPr sz="1400" u="none" spc="-45" dirty="0">
                <a:latin typeface="Calibri"/>
                <a:cs typeface="Calibri"/>
              </a:rPr>
              <a:t> </a:t>
            </a:r>
            <a:r>
              <a:rPr sz="1400" u="none" dirty="0">
                <a:latin typeface="Calibri"/>
                <a:cs typeface="Calibri"/>
              </a:rPr>
              <a:t>in</a:t>
            </a:r>
            <a:r>
              <a:rPr sz="1400" u="none" spc="-45" dirty="0">
                <a:latin typeface="Calibri"/>
                <a:cs typeface="Calibri"/>
              </a:rPr>
              <a:t> </a:t>
            </a:r>
            <a:r>
              <a:rPr sz="1400" u="none" spc="-20" dirty="0">
                <a:latin typeface="Calibri"/>
                <a:cs typeface="Calibri"/>
              </a:rPr>
              <a:t>each </a:t>
            </a:r>
            <a:r>
              <a:rPr sz="1400" u="none" spc="-10" dirty="0">
                <a:latin typeface="Calibri"/>
                <a:cs typeface="Calibri"/>
              </a:rPr>
              <a:t>direction</a:t>
            </a:r>
            <a:r>
              <a:rPr sz="1400" u="none" spc="-25" dirty="0">
                <a:latin typeface="Calibri"/>
                <a:cs typeface="Calibri"/>
              </a:rPr>
              <a:t> </a:t>
            </a:r>
            <a:r>
              <a:rPr sz="1400" u="none" spc="-10" dirty="0">
                <a:latin typeface="Calibri"/>
                <a:cs typeface="Calibri"/>
              </a:rPr>
              <a:t>between</a:t>
            </a:r>
            <a:r>
              <a:rPr sz="1400" u="none" spc="-25" dirty="0">
                <a:latin typeface="Calibri"/>
                <a:cs typeface="Calibri"/>
              </a:rPr>
              <a:t> </a:t>
            </a:r>
            <a:r>
              <a:rPr sz="1400" u="none" spc="-10" dirty="0">
                <a:latin typeface="Calibri"/>
                <a:cs typeface="Calibri"/>
              </a:rPr>
              <a:t>Phoenix</a:t>
            </a:r>
            <a:r>
              <a:rPr sz="1400" u="none" spc="-25" dirty="0">
                <a:latin typeface="Calibri"/>
                <a:cs typeface="Calibri"/>
              </a:rPr>
              <a:t> </a:t>
            </a:r>
            <a:r>
              <a:rPr sz="1400" u="none" dirty="0">
                <a:latin typeface="Calibri"/>
                <a:cs typeface="Calibri"/>
              </a:rPr>
              <a:t>and</a:t>
            </a:r>
            <a:r>
              <a:rPr sz="1400" u="none" spc="-25" dirty="0">
                <a:latin typeface="Calibri"/>
                <a:cs typeface="Calibri"/>
              </a:rPr>
              <a:t> </a:t>
            </a:r>
            <a:r>
              <a:rPr sz="1400" u="none" spc="-10" dirty="0">
                <a:latin typeface="Calibri"/>
                <a:cs typeface="Calibri"/>
              </a:rPr>
              <a:t>Tucson.</a:t>
            </a:r>
            <a:endParaRPr sz="1400">
              <a:latin typeface="Calibri"/>
              <a:cs typeface="Calibri"/>
            </a:endParaRPr>
          </a:p>
          <a:p>
            <a:pPr marL="803275" marR="254635" lvl="1" indent="-334010" algn="just">
              <a:lnSpc>
                <a:spcPct val="100000"/>
              </a:lnSpc>
              <a:buFont typeface="Arial"/>
              <a:buChar char="○"/>
              <a:tabLst>
                <a:tab pos="805815" algn="l"/>
              </a:tabLst>
            </a:pPr>
            <a:r>
              <a:rPr sz="1400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New</a:t>
            </a:r>
            <a:r>
              <a:rPr sz="1400" i="1" u="heavy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&amp;</a:t>
            </a:r>
            <a:r>
              <a:rPr sz="1400" i="1" u="heavy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Improved</a:t>
            </a:r>
            <a:r>
              <a:rPr sz="1400" i="1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i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Interchanges</a:t>
            </a:r>
            <a:r>
              <a:rPr sz="1400" i="1" u="none" spc="-25" dirty="0">
                <a:latin typeface="Calibri"/>
                <a:cs typeface="Calibri"/>
              </a:rPr>
              <a:t> </a:t>
            </a:r>
            <a:r>
              <a:rPr sz="1400" u="none" dirty="0">
                <a:latin typeface="Calibri"/>
                <a:cs typeface="Calibri"/>
              </a:rPr>
              <a:t>-</a:t>
            </a:r>
            <a:r>
              <a:rPr sz="1400" u="none" spc="-20" dirty="0">
                <a:latin typeface="Calibri"/>
                <a:cs typeface="Calibri"/>
              </a:rPr>
              <a:t> </a:t>
            </a:r>
            <a:r>
              <a:rPr sz="1400" u="none" dirty="0">
                <a:latin typeface="Calibri"/>
                <a:cs typeface="Calibri"/>
              </a:rPr>
              <a:t>1</a:t>
            </a:r>
            <a:r>
              <a:rPr sz="1400" u="none" spc="-25" dirty="0">
                <a:latin typeface="Calibri"/>
                <a:cs typeface="Calibri"/>
              </a:rPr>
              <a:t> new 	</a:t>
            </a:r>
            <a:r>
              <a:rPr sz="1400" u="none" spc="-20" dirty="0">
                <a:latin typeface="Calibri"/>
                <a:cs typeface="Calibri"/>
              </a:rPr>
              <a:t>interchange</a:t>
            </a:r>
            <a:r>
              <a:rPr sz="1400" u="none" spc="-15" dirty="0">
                <a:latin typeface="Calibri"/>
                <a:cs typeface="Calibri"/>
              </a:rPr>
              <a:t> </a:t>
            </a:r>
            <a:r>
              <a:rPr sz="1400" u="none" dirty="0">
                <a:latin typeface="Calibri"/>
                <a:cs typeface="Calibri"/>
              </a:rPr>
              <a:t>and</a:t>
            </a:r>
            <a:r>
              <a:rPr sz="1400" u="none" spc="-15" dirty="0">
                <a:latin typeface="Calibri"/>
                <a:cs typeface="Calibri"/>
              </a:rPr>
              <a:t> </a:t>
            </a:r>
            <a:r>
              <a:rPr sz="1400" u="none" dirty="0">
                <a:latin typeface="Calibri"/>
                <a:cs typeface="Calibri"/>
              </a:rPr>
              <a:t>5</a:t>
            </a:r>
            <a:r>
              <a:rPr sz="1400" u="none" spc="-10" dirty="0">
                <a:latin typeface="Calibri"/>
                <a:cs typeface="Calibri"/>
              </a:rPr>
              <a:t> existing</a:t>
            </a:r>
            <a:r>
              <a:rPr sz="1400" u="none" spc="-15" dirty="0">
                <a:latin typeface="Calibri"/>
                <a:cs typeface="Calibri"/>
              </a:rPr>
              <a:t> </a:t>
            </a:r>
            <a:r>
              <a:rPr sz="1400" u="none" spc="-10" dirty="0">
                <a:latin typeface="Calibri"/>
                <a:cs typeface="Calibri"/>
              </a:rPr>
              <a:t>interchange 	reconstructions.</a:t>
            </a:r>
            <a:endParaRPr sz="1400">
              <a:latin typeface="Calibri"/>
              <a:cs typeface="Calibri"/>
            </a:endParaRPr>
          </a:p>
          <a:p>
            <a:pPr marL="805815" marR="5080" lvl="1" indent="-336550">
              <a:lnSpc>
                <a:spcPct val="100000"/>
              </a:lnSpc>
              <a:buFont typeface="Arial"/>
              <a:buChar char="○"/>
              <a:tabLst>
                <a:tab pos="805815" algn="l"/>
              </a:tabLst>
            </a:pPr>
            <a:r>
              <a:rPr sz="1400" i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Increased</a:t>
            </a:r>
            <a:r>
              <a:rPr sz="1400" i="1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i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Safety</a:t>
            </a:r>
            <a:r>
              <a:rPr sz="1400" i="1" u="none" spc="-15" dirty="0">
                <a:latin typeface="Calibri"/>
                <a:cs typeface="Calibri"/>
              </a:rPr>
              <a:t> </a:t>
            </a:r>
            <a:r>
              <a:rPr sz="1400" u="none" dirty="0">
                <a:latin typeface="Calibri"/>
                <a:cs typeface="Calibri"/>
              </a:rPr>
              <a:t>-</a:t>
            </a:r>
            <a:r>
              <a:rPr sz="1400" u="none" spc="-15" dirty="0">
                <a:latin typeface="Calibri"/>
                <a:cs typeface="Calibri"/>
              </a:rPr>
              <a:t> </a:t>
            </a:r>
            <a:r>
              <a:rPr sz="1400" u="none" spc="-10" dirty="0">
                <a:latin typeface="Calibri"/>
                <a:cs typeface="Calibri"/>
              </a:rPr>
              <a:t>Includes</a:t>
            </a:r>
            <a:r>
              <a:rPr sz="1400" u="none" spc="-15" dirty="0">
                <a:latin typeface="Calibri"/>
                <a:cs typeface="Calibri"/>
              </a:rPr>
              <a:t> </a:t>
            </a:r>
            <a:r>
              <a:rPr sz="1400" u="none" dirty="0">
                <a:latin typeface="Calibri"/>
                <a:cs typeface="Calibri"/>
              </a:rPr>
              <a:t>the</a:t>
            </a:r>
            <a:r>
              <a:rPr sz="1400" u="none" spc="-15" dirty="0">
                <a:latin typeface="Calibri"/>
                <a:cs typeface="Calibri"/>
              </a:rPr>
              <a:t> </a:t>
            </a:r>
            <a:r>
              <a:rPr sz="1400" u="none" spc="-10" dirty="0">
                <a:latin typeface="Calibri"/>
                <a:cs typeface="Calibri"/>
              </a:rPr>
              <a:t>installation </a:t>
            </a:r>
            <a:r>
              <a:rPr sz="1400" u="none" dirty="0">
                <a:latin typeface="Calibri"/>
                <a:cs typeface="Calibri"/>
              </a:rPr>
              <a:t>of</a:t>
            </a:r>
            <a:r>
              <a:rPr sz="1400" u="none" spc="-35" dirty="0">
                <a:latin typeface="Calibri"/>
                <a:cs typeface="Calibri"/>
              </a:rPr>
              <a:t> </a:t>
            </a:r>
            <a:r>
              <a:rPr sz="1400" u="none" spc="-10" dirty="0">
                <a:latin typeface="Calibri"/>
                <a:cs typeface="Calibri"/>
              </a:rPr>
              <a:t>freeway</a:t>
            </a:r>
            <a:r>
              <a:rPr sz="1400" u="none" spc="-30" dirty="0">
                <a:latin typeface="Calibri"/>
                <a:cs typeface="Calibri"/>
              </a:rPr>
              <a:t> </a:t>
            </a:r>
            <a:r>
              <a:rPr sz="1400" u="none" spc="-10" dirty="0">
                <a:latin typeface="Calibri"/>
                <a:cs typeface="Calibri"/>
              </a:rPr>
              <a:t>management</a:t>
            </a:r>
            <a:r>
              <a:rPr sz="1400" u="none" spc="-30" dirty="0">
                <a:latin typeface="Calibri"/>
                <a:cs typeface="Calibri"/>
              </a:rPr>
              <a:t> </a:t>
            </a:r>
            <a:r>
              <a:rPr sz="1400" u="none" spc="-20" dirty="0">
                <a:latin typeface="Calibri"/>
                <a:cs typeface="Calibri"/>
              </a:rPr>
              <a:t>systems,</a:t>
            </a:r>
            <a:r>
              <a:rPr sz="1400" u="none" spc="-35" dirty="0">
                <a:latin typeface="Calibri"/>
                <a:cs typeface="Calibri"/>
              </a:rPr>
              <a:t> </a:t>
            </a:r>
            <a:r>
              <a:rPr sz="1400" u="none" dirty="0">
                <a:latin typeface="Calibri"/>
                <a:cs typeface="Calibri"/>
              </a:rPr>
              <a:t>such</a:t>
            </a:r>
            <a:r>
              <a:rPr sz="1400" u="none" spc="-30" dirty="0">
                <a:latin typeface="Calibri"/>
                <a:cs typeface="Calibri"/>
              </a:rPr>
              <a:t> </a:t>
            </a:r>
            <a:r>
              <a:rPr sz="1400" u="none" spc="-25" dirty="0">
                <a:latin typeface="Calibri"/>
                <a:cs typeface="Calibri"/>
              </a:rPr>
              <a:t>as </a:t>
            </a:r>
            <a:r>
              <a:rPr sz="1400" u="none" spc="-10" dirty="0">
                <a:latin typeface="Calibri"/>
                <a:cs typeface="Calibri"/>
              </a:rPr>
              <a:t>traffic</a:t>
            </a:r>
            <a:r>
              <a:rPr sz="1400" u="none" spc="-30" dirty="0">
                <a:latin typeface="Calibri"/>
                <a:cs typeface="Calibri"/>
              </a:rPr>
              <a:t> </a:t>
            </a:r>
            <a:r>
              <a:rPr sz="1400" u="none" spc="-10" dirty="0">
                <a:latin typeface="Calibri"/>
                <a:cs typeface="Calibri"/>
              </a:rPr>
              <a:t>sensors,</a:t>
            </a:r>
            <a:r>
              <a:rPr sz="1400" u="none" spc="-30" dirty="0">
                <a:latin typeface="Calibri"/>
                <a:cs typeface="Calibri"/>
              </a:rPr>
              <a:t> </a:t>
            </a:r>
            <a:r>
              <a:rPr sz="1400" u="none" spc="-10" dirty="0">
                <a:latin typeface="Calibri"/>
                <a:cs typeface="Calibri"/>
              </a:rPr>
              <a:t>cameras,</a:t>
            </a:r>
            <a:r>
              <a:rPr sz="1400" u="none" spc="-30" dirty="0">
                <a:latin typeface="Calibri"/>
                <a:cs typeface="Calibri"/>
              </a:rPr>
              <a:t> </a:t>
            </a:r>
            <a:r>
              <a:rPr sz="1400" u="none" spc="-10" dirty="0">
                <a:latin typeface="Calibri"/>
                <a:cs typeface="Calibri"/>
              </a:rPr>
              <a:t>variable</a:t>
            </a:r>
            <a:r>
              <a:rPr sz="1400" u="none" spc="-25" dirty="0">
                <a:latin typeface="Calibri"/>
                <a:cs typeface="Calibri"/>
              </a:rPr>
              <a:t> </a:t>
            </a:r>
            <a:r>
              <a:rPr sz="1400" u="none" spc="-10" dirty="0">
                <a:latin typeface="Calibri"/>
                <a:cs typeface="Calibri"/>
              </a:rPr>
              <a:t>message </a:t>
            </a:r>
            <a:r>
              <a:rPr sz="1400" u="none" dirty="0">
                <a:latin typeface="Calibri"/>
                <a:cs typeface="Calibri"/>
              </a:rPr>
              <a:t>signs</a:t>
            </a:r>
            <a:r>
              <a:rPr sz="1400" u="none" spc="-40" dirty="0">
                <a:latin typeface="Calibri"/>
                <a:cs typeface="Calibri"/>
              </a:rPr>
              <a:t> </a:t>
            </a:r>
            <a:r>
              <a:rPr sz="1400" u="none" dirty="0">
                <a:latin typeface="Calibri"/>
                <a:cs typeface="Calibri"/>
              </a:rPr>
              <a:t>and</a:t>
            </a:r>
            <a:r>
              <a:rPr sz="1400" u="none" spc="-35" dirty="0">
                <a:latin typeface="Calibri"/>
                <a:cs typeface="Calibri"/>
              </a:rPr>
              <a:t> </a:t>
            </a:r>
            <a:r>
              <a:rPr sz="1400" u="none" dirty="0">
                <a:latin typeface="Calibri"/>
                <a:cs typeface="Calibri"/>
              </a:rPr>
              <a:t>other</a:t>
            </a:r>
            <a:r>
              <a:rPr sz="1400" u="none" spc="-40" dirty="0">
                <a:latin typeface="Calibri"/>
                <a:cs typeface="Calibri"/>
              </a:rPr>
              <a:t> </a:t>
            </a:r>
            <a:r>
              <a:rPr sz="1400" u="none" spc="-10" dirty="0">
                <a:latin typeface="Calibri"/>
                <a:cs typeface="Calibri"/>
              </a:rPr>
              <a:t>highway</a:t>
            </a:r>
            <a:r>
              <a:rPr sz="1400" u="none" spc="-35" dirty="0">
                <a:latin typeface="Calibri"/>
                <a:cs typeface="Calibri"/>
              </a:rPr>
              <a:t> </a:t>
            </a:r>
            <a:r>
              <a:rPr sz="1400" u="none" spc="-25" dirty="0">
                <a:latin typeface="Calibri"/>
                <a:cs typeface="Calibri"/>
              </a:rPr>
              <a:t>safety-</a:t>
            </a:r>
            <a:r>
              <a:rPr sz="1400" u="none" spc="-10" dirty="0">
                <a:latin typeface="Calibri"/>
                <a:cs typeface="Calibri"/>
              </a:rPr>
              <a:t>related technology.</a:t>
            </a:r>
            <a:endParaRPr sz="1400">
              <a:latin typeface="Calibri"/>
              <a:cs typeface="Calibri"/>
            </a:endParaRPr>
          </a:p>
          <a:p>
            <a:pPr marL="805815" marR="213995" lvl="1" indent="-320675">
              <a:lnSpc>
                <a:spcPct val="100000"/>
              </a:lnSpc>
              <a:buSzPct val="85714"/>
              <a:buFont typeface="Arial"/>
              <a:buChar char="○"/>
              <a:tabLst>
                <a:tab pos="805815" algn="l"/>
              </a:tabLst>
            </a:pPr>
            <a:r>
              <a:rPr sz="1400" i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Updated</a:t>
            </a:r>
            <a:r>
              <a:rPr sz="1400" i="1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i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Infrastructure</a:t>
            </a:r>
            <a:r>
              <a:rPr sz="1400" i="1" u="none" spc="-5" dirty="0">
                <a:latin typeface="Calibri"/>
                <a:cs typeface="Calibri"/>
              </a:rPr>
              <a:t> </a:t>
            </a:r>
            <a:r>
              <a:rPr sz="1400" u="none" dirty="0">
                <a:latin typeface="Calibri"/>
                <a:cs typeface="Calibri"/>
              </a:rPr>
              <a:t>-</a:t>
            </a:r>
            <a:r>
              <a:rPr sz="1400" u="none" spc="-20" dirty="0">
                <a:latin typeface="Calibri"/>
                <a:cs typeface="Calibri"/>
              </a:rPr>
              <a:t> </a:t>
            </a:r>
            <a:r>
              <a:rPr sz="1400" u="none" spc="-10" dirty="0">
                <a:latin typeface="Calibri"/>
                <a:cs typeface="Calibri"/>
              </a:rPr>
              <a:t>Existing pavements,</a:t>
            </a:r>
            <a:r>
              <a:rPr sz="1400" u="none" spc="-35" dirty="0">
                <a:latin typeface="Calibri"/>
                <a:cs typeface="Calibri"/>
              </a:rPr>
              <a:t> </a:t>
            </a:r>
            <a:r>
              <a:rPr sz="1400" u="none" spc="-10" dirty="0">
                <a:latin typeface="Calibri"/>
                <a:cs typeface="Calibri"/>
              </a:rPr>
              <a:t>bridges</a:t>
            </a:r>
            <a:r>
              <a:rPr sz="1400" u="none" spc="-30" dirty="0">
                <a:latin typeface="Calibri"/>
                <a:cs typeface="Calibri"/>
              </a:rPr>
              <a:t> </a:t>
            </a:r>
            <a:r>
              <a:rPr sz="1400" u="none" dirty="0">
                <a:latin typeface="Calibri"/>
                <a:cs typeface="Calibri"/>
              </a:rPr>
              <a:t>and</a:t>
            </a:r>
            <a:r>
              <a:rPr sz="1400" u="none" spc="-30" dirty="0">
                <a:latin typeface="Calibri"/>
                <a:cs typeface="Calibri"/>
              </a:rPr>
              <a:t> </a:t>
            </a:r>
            <a:r>
              <a:rPr sz="1400" u="none" spc="-10" dirty="0">
                <a:latin typeface="Calibri"/>
                <a:cs typeface="Calibri"/>
              </a:rPr>
              <a:t>culverts</a:t>
            </a:r>
            <a:r>
              <a:rPr sz="1400" u="none" spc="-30" dirty="0">
                <a:latin typeface="Calibri"/>
                <a:cs typeface="Calibri"/>
              </a:rPr>
              <a:t> </a:t>
            </a:r>
            <a:r>
              <a:rPr sz="1400" u="none" spc="-10" dirty="0">
                <a:latin typeface="Calibri"/>
                <a:cs typeface="Calibri"/>
              </a:rPr>
              <a:t>within </a:t>
            </a:r>
            <a:r>
              <a:rPr sz="1400" u="none" dirty="0">
                <a:latin typeface="Calibri"/>
                <a:cs typeface="Calibri"/>
              </a:rPr>
              <a:t>the</a:t>
            </a:r>
            <a:r>
              <a:rPr sz="1400" u="none" spc="-35" dirty="0">
                <a:latin typeface="Calibri"/>
                <a:cs typeface="Calibri"/>
              </a:rPr>
              <a:t> </a:t>
            </a:r>
            <a:r>
              <a:rPr sz="1400" u="none" spc="-10" dirty="0">
                <a:latin typeface="Calibri"/>
                <a:cs typeface="Calibri"/>
              </a:rPr>
              <a:t>corridor</a:t>
            </a:r>
            <a:r>
              <a:rPr sz="1400" u="none" spc="-30" dirty="0">
                <a:latin typeface="Calibri"/>
                <a:cs typeface="Calibri"/>
              </a:rPr>
              <a:t> </a:t>
            </a:r>
            <a:r>
              <a:rPr sz="1400" u="none" dirty="0">
                <a:latin typeface="Calibri"/>
                <a:cs typeface="Calibri"/>
              </a:rPr>
              <a:t>will</a:t>
            </a:r>
            <a:r>
              <a:rPr sz="1400" u="none" spc="-35" dirty="0">
                <a:latin typeface="Calibri"/>
                <a:cs typeface="Calibri"/>
              </a:rPr>
              <a:t> </a:t>
            </a:r>
            <a:r>
              <a:rPr sz="1400" u="none" dirty="0">
                <a:latin typeface="Calibri"/>
                <a:cs typeface="Calibri"/>
              </a:rPr>
              <a:t>be</a:t>
            </a:r>
            <a:r>
              <a:rPr sz="1400" u="none" spc="-30" dirty="0">
                <a:latin typeface="Calibri"/>
                <a:cs typeface="Calibri"/>
              </a:rPr>
              <a:t> </a:t>
            </a:r>
            <a:r>
              <a:rPr sz="1400" u="none" spc="-10" dirty="0">
                <a:latin typeface="Calibri"/>
                <a:cs typeface="Calibri"/>
              </a:rPr>
              <a:t>reconstructed</a:t>
            </a:r>
            <a:r>
              <a:rPr sz="1400" u="none" spc="-35" dirty="0">
                <a:latin typeface="Calibri"/>
                <a:cs typeface="Calibri"/>
              </a:rPr>
              <a:t> </a:t>
            </a:r>
            <a:r>
              <a:rPr sz="1400" u="none" spc="-25" dirty="0">
                <a:latin typeface="Calibri"/>
                <a:cs typeface="Calibri"/>
              </a:rPr>
              <a:t>or </a:t>
            </a:r>
            <a:r>
              <a:rPr sz="1400" u="none" spc="-10" dirty="0">
                <a:latin typeface="Calibri"/>
                <a:cs typeface="Calibri"/>
              </a:rPr>
              <a:t>repaired</a:t>
            </a:r>
            <a:r>
              <a:rPr sz="1400" u="none" spc="-30" dirty="0">
                <a:latin typeface="Calibri"/>
                <a:cs typeface="Calibri"/>
              </a:rPr>
              <a:t> </a:t>
            </a:r>
            <a:r>
              <a:rPr sz="1400" u="none" dirty="0">
                <a:latin typeface="Calibri"/>
                <a:cs typeface="Calibri"/>
              </a:rPr>
              <a:t>as</a:t>
            </a:r>
            <a:r>
              <a:rPr sz="1400" u="none" spc="-30" dirty="0">
                <a:latin typeface="Calibri"/>
                <a:cs typeface="Calibri"/>
              </a:rPr>
              <a:t> </a:t>
            </a:r>
            <a:r>
              <a:rPr sz="1400" u="none" spc="-10" dirty="0">
                <a:latin typeface="Calibri"/>
                <a:cs typeface="Calibri"/>
              </a:rPr>
              <a:t>applicable.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36515"/>
            <a:chOff x="0" y="0"/>
            <a:chExt cx="9144000" cy="51365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84276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3826" y="128050"/>
              <a:ext cx="1424025" cy="5673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7600"/>
              <a:ext cx="9143999" cy="51283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52655" y="2148137"/>
            <a:ext cx="3434079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/>
              <a:t>Corridor</a:t>
            </a:r>
            <a:r>
              <a:rPr sz="4000" spc="-180" dirty="0"/>
              <a:t> </a:t>
            </a:r>
            <a:r>
              <a:rPr sz="4000" spc="-10" dirty="0"/>
              <a:t>Studies</a:t>
            </a:r>
            <a:endParaRPr sz="4000"/>
          </a:p>
        </p:txBody>
      </p:sp>
      <p:pic>
        <p:nvPicPr>
          <p:cNvPr id="7" name="object 7"/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487" y="84951"/>
            <a:ext cx="1525022" cy="60759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996562" y="4802203"/>
            <a:ext cx="30232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A</a:t>
            </a:r>
            <a:r>
              <a:rPr sz="900" spc="-20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Z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A</a:t>
            </a:r>
            <a:r>
              <a:rPr sz="900" spc="390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D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E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P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M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E</a:t>
            </a:r>
            <a:r>
              <a:rPr sz="900" spc="-10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T</a:t>
            </a:r>
            <a:r>
              <a:rPr sz="900" spc="19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F</a:t>
            </a:r>
            <a:r>
              <a:rPr sz="900" spc="19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R</a:t>
            </a:r>
            <a:r>
              <a:rPr sz="900" spc="-10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A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S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P</a:t>
            </a:r>
            <a:r>
              <a:rPr sz="900" spc="-10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434343"/>
                </a:solidFill>
                <a:latin typeface="Calibri"/>
                <a:cs typeface="Calibri"/>
              </a:rPr>
              <a:t>N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822960"/>
            <a:chOff x="0" y="0"/>
            <a:chExt cx="9144000" cy="8229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82295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024" y="185919"/>
              <a:ext cx="1285872" cy="51232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956449" y="473878"/>
            <a:ext cx="30232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7796" y="1794747"/>
            <a:ext cx="3484245" cy="3195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3855" marR="274955" indent="-351790">
              <a:lnSpc>
                <a:spcPct val="100000"/>
              </a:lnSpc>
              <a:spcBef>
                <a:spcPts val="100"/>
              </a:spcBef>
              <a:buFont typeface="Arial"/>
              <a:buChar char="●"/>
              <a:tabLst>
                <a:tab pos="363855" algn="l"/>
              </a:tabLst>
            </a:pPr>
            <a:r>
              <a:rPr sz="1600" spc="-10" dirty="0">
                <a:latin typeface="Calibri"/>
                <a:cs typeface="Calibri"/>
              </a:rPr>
              <a:t>Proposed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new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freeway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connecting I-</a:t>
            </a:r>
            <a:r>
              <a:rPr sz="1600" dirty="0">
                <a:latin typeface="Calibri"/>
                <a:cs typeface="Calibri"/>
              </a:rPr>
              <a:t>19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10" dirty="0">
                <a:latin typeface="Calibri"/>
                <a:cs typeface="Calibri"/>
              </a:rPr>
              <a:t>I-</a:t>
            </a:r>
            <a:r>
              <a:rPr sz="1600" spc="-25" dirty="0">
                <a:latin typeface="Calibri"/>
                <a:cs typeface="Calibri"/>
              </a:rPr>
              <a:t>10.</a:t>
            </a:r>
            <a:endParaRPr sz="1600">
              <a:latin typeface="Calibri"/>
              <a:cs typeface="Calibri"/>
            </a:endParaRPr>
          </a:p>
          <a:p>
            <a:pPr marL="363855" marR="95250" indent="-351790">
              <a:lnSpc>
                <a:spcPct val="100000"/>
              </a:lnSpc>
              <a:buFont typeface="Arial"/>
              <a:buChar char="●"/>
              <a:tabLst>
                <a:tab pos="363855" algn="l"/>
              </a:tabLst>
            </a:pPr>
            <a:r>
              <a:rPr sz="1600" dirty="0">
                <a:latin typeface="Calibri"/>
                <a:cs typeface="Calibri"/>
              </a:rPr>
              <a:t>Tier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1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EIS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completed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ROD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issued </a:t>
            </a:r>
            <a:r>
              <a:rPr sz="1600" dirty="0">
                <a:latin typeface="Calibri"/>
                <a:cs typeface="Calibri"/>
              </a:rPr>
              <a:t>in</a:t>
            </a:r>
            <a:r>
              <a:rPr sz="1600" spc="-10" dirty="0">
                <a:latin typeface="Calibri"/>
                <a:cs typeface="Calibri"/>
              </a:rPr>
              <a:t> 2021.</a:t>
            </a:r>
            <a:endParaRPr sz="1600">
              <a:latin typeface="Calibri"/>
              <a:cs typeface="Calibri"/>
            </a:endParaRPr>
          </a:p>
          <a:p>
            <a:pPr marL="821055" marR="77470" lvl="1" indent="-351790">
              <a:lnSpc>
                <a:spcPct val="100000"/>
              </a:lnSpc>
              <a:buFont typeface="Arial"/>
              <a:buChar char="○"/>
              <a:tabLst>
                <a:tab pos="821055" algn="l"/>
              </a:tabLst>
            </a:pPr>
            <a:r>
              <a:rPr sz="1600" dirty="0">
                <a:latin typeface="Calibri"/>
                <a:cs typeface="Calibri"/>
              </a:rPr>
              <a:t>Identified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20.5-</a:t>
            </a:r>
            <a:r>
              <a:rPr sz="1600" dirty="0">
                <a:latin typeface="Calibri"/>
                <a:cs typeface="Calibri"/>
              </a:rPr>
              <a:t>mile,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2,000-foot </a:t>
            </a:r>
            <a:r>
              <a:rPr sz="1600" dirty="0">
                <a:latin typeface="Calibri"/>
                <a:cs typeface="Calibri"/>
              </a:rPr>
              <a:t>wide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preferred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alternative.</a:t>
            </a:r>
            <a:endParaRPr sz="1600">
              <a:latin typeface="Calibri"/>
              <a:cs typeface="Calibri"/>
            </a:endParaRPr>
          </a:p>
          <a:p>
            <a:pPr marL="363855" indent="-351155">
              <a:lnSpc>
                <a:spcPct val="100000"/>
              </a:lnSpc>
              <a:buFont typeface="Arial"/>
              <a:buChar char="●"/>
              <a:tabLst>
                <a:tab pos="363855" algn="l"/>
              </a:tabLst>
            </a:pPr>
            <a:r>
              <a:rPr sz="1600" dirty="0">
                <a:latin typeface="Calibri"/>
                <a:cs typeface="Calibri"/>
              </a:rPr>
              <a:t>Tier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2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EIS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currently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underway.</a:t>
            </a:r>
            <a:endParaRPr sz="1600">
              <a:latin typeface="Calibri"/>
              <a:cs typeface="Calibri"/>
            </a:endParaRPr>
          </a:p>
          <a:p>
            <a:pPr marL="821055" marR="5080" lvl="1" indent="-351790">
              <a:lnSpc>
                <a:spcPct val="100000"/>
              </a:lnSpc>
              <a:buFont typeface="Arial"/>
              <a:buChar char="○"/>
              <a:tabLst>
                <a:tab pos="821055" algn="l"/>
              </a:tabLst>
            </a:pPr>
            <a:r>
              <a:rPr sz="1600" spc="-10" dirty="0">
                <a:latin typeface="Calibri"/>
                <a:cs typeface="Calibri"/>
              </a:rPr>
              <a:t>Develop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evaluate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range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of </a:t>
            </a:r>
            <a:r>
              <a:rPr sz="1600" spc="-20" dirty="0">
                <a:latin typeface="Calibri"/>
                <a:cs typeface="Calibri"/>
              </a:rPr>
              <a:t>400-</a:t>
            </a:r>
            <a:r>
              <a:rPr sz="1600" dirty="0">
                <a:latin typeface="Calibri"/>
                <a:cs typeface="Calibri"/>
              </a:rPr>
              <a:t>foot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wide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alignment alternatives.</a:t>
            </a:r>
            <a:endParaRPr sz="1600">
              <a:latin typeface="Calibri"/>
              <a:cs typeface="Calibri"/>
            </a:endParaRPr>
          </a:p>
          <a:p>
            <a:pPr marL="821055" lvl="1" indent="-351790">
              <a:lnSpc>
                <a:spcPct val="100000"/>
              </a:lnSpc>
              <a:buFont typeface="Arial"/>
              <a:buChar char="○"/>
              <a:tabLst>
                <a:tab pos="821055" algn="l"/>
              </a:tabLst>
            </a:pPr>
            <a:r>
              <a:rPr sz="1600" spc="-10" dirty="0">
                <a:latin typeface="Calibri"/>
                <a:cs typeface="Calibri"/>
              </a:rPr>
              <a:t>Evaluate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“no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build”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alternative.</a:t>
            </a:r>
            <a:endParaRPr sz="1600">
              <a:latin typeface="Calibri"/>
              <a:cs typeface="Calibri"/>
            </a:endParaRPr>
          </a:p>
          <a:p>
            <a:pPr marL="821055" lvl="1" indent="-351790">
              <a:lnSpc>
                <a:spcPct val="100000"/>
              </a:lnSpc>
              <a:buFont typeface="Arial"/>
              <a:buChar char="○"/>
              <a:tabLst>
                <a:tab pos="821055" algn="l"/>
              </a:tabLst>
            </a:pPr>
            <a:r>
              <a:rPr sz="1600" dirty="0">
                <a:latin typeface="Calibri"/>
                <a:cs typeface="Calibri"/>
              </a:rPr>
              <a:t>Select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preferred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alternative.</a:t>
            </a:r>
            <a:endParaRPr sz="1600">
              <a:latin typeface="Calibri"/>
              <a:cs typeface="Calibri"/>
            </a:endParaRPr>
          </a:p>
          <a:p>
            <a:pPr marL="821055" lvl="1" indent="-351790">
              <a:lnSpc>
                <a:spcPct val="100000"/>
              </a:lnSpc>
              <a:buFont typeface="Arial"/>
              <a:buChar char="○"/>
              <a:tabLst>
                <a:tab pos="821055" algn="l"/>
              </a:tabLst>
            </a:pPr>
            <a:r>
              <a:rPr sz="1600" dirty="0">
                <a:latin typeface="Calibri"/>
                <a:cs typeface="Calibri"/>
              </a:rPr>
              <a:t>ROD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estimated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2026.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082475" y="803575"/>
            <a:ext cx="7061834" cy="4340225"/>
            <a:chOff x="2082475" y="803575"/>
            <a:chExt cx="7061834" cy="434022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82475" y="803575"/>
              <a:ext cx="4979050" cy="92627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50976" y="1729850"/>
              <a:ext cx="3593023" cy="34136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56449" y="473878"/>
            <a:ext cx="30232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8542" y="840708"/>
            <a:ext cx="4291965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-10" dirty="0"/>
              <a:t>North-</a:t>
            </a:r>
            <a:r>
              <a:rPr sz="3800" dirty="0"/>
              <a:t>South</a:t>
            </a:r>
            <a:r>
              <a:rPr sz="3800" spc="-5" dirty="0"/>
              <a:t> </a:t>
            </a:r>
            <a:r>
              <a:rPr sz="3800" spc="-10" dirty="0"/>
              <a:t>Corridor</a:t>
            </a:r>
            <a:endParaRPr sz="380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3855" marR="687705" indent="-351790">
              <a:lnSpc>
                <a:spcPct val="100000"/>
              </a:lnSpc>
              <a:spcBef>
                <a:spcPts val="100"/>
              </a:spcBef>
              <a:buFont typeface="Arial"/>
              <a:buChar char="●"/>
              <a:tabLst>
                <a:tab pos="363855" algn="l"/>
              </a:tabLst>
            </a:pPr>
            <a:r>
              <a:rPr spc="-10" dirty="0"/>
              <a:t>Proposed</a:t>
            </a:r>
            <a:r>
              <a:rPr spc="-40" dirty="0"/>
              <a:t> </a:t>
            </a:r>
            <a:r>
              <a:rPr spc="-10" dirty="0"/>
              <a:t>corridor</a:t>
            </a:r>
            <a:r>
              <a:rPr spc="-35" dirty="0"/>
              <a:t> </a:t>
            </a:r>
            <a:r>
              <a:rPr dirty="0"/>
              <a:t>spans</a:t>
            </a:r>
            <a:r>
              <a:rPr spc="-35" dirty="0"/>
              <a:t> </a:t>
            </a:r>
            <a:r>
              <a:rPr dirty="0"/>
              <a:t>over</a:t>
            </a:r>
            <a:r>
              <a:rPr spc="-40" dirty="0"/>
              <a:t> </a:t>
            </a:r>
            <a:r>
              <a:rPr dirty="0"/>
              <a:t>50</a:t>
            </a:r>
            <a:r>
              <a:rPr spc="-35" dirty="0"/>
              <a:t> </a:t>
            </a:r>
            <a:r>
              <a:rPr spc="-10" dirty="0"/>
              <a:t>miles between</a:t>
            </a:r>
            <a:r>
              <a:rPr spc="-20" dirty="0"/>
              <a:t> US-</a:t>
            </a:r>
            <a:r>
              <a:rPr dirty="0"/>
              <a:t>60</a:t>
            </a:r>
            <a:r>
              <a:rPr spc="-15" dirty="0"/>
              <a:t> </a:t>
            </a:r>
            <a:r>
              <a:rPr dirty="0"/>
              <a:t>and</a:t>
            </a:r>
            <a:r>
              <a:rPr spc="-20" dirty="0"/>
              <a:t> </a:t>
            </a:r>
            <a:r>
              <a:rPr spc="-10" dirty="0"/>
              <a:t>I-</a:t>
            </a:r>
            <a:r>
              <a:rPr spc="-25" dirty="0"/>
              <a:t>10.</a:t>
            </a:r>
          </a:p>
          <a:p>
            <a:pPr marL="363855" indent="-351155">
              <a:lnSpc>
                <a:spcPct val="100000"/>
              </a:lnSpc>
              <a:buFont typeface="Arial"/>
              <a:buChar char="●"/>
              <a:tabLst>
                <a:tab pos="363855" algn="l"/>
              </a:tabLst>
            </a:pPr>
            <a:r>
              <a:rPr dirty="0"/>
              <a:t>Tier</a:t>
            </a:r>
            <a:r>
              <a:rPr spc="-25" dirty="0"/>
              <a:t> </a:t>
            </a:r>
            <a:r>
              <a:rPr dirty="0"/>
              <a:t>1</a:t>
            </a:r>
            <a:r>
              <a:rPr spc="-25" dirty="0"/>
              <a:t> </a:t>
            </a:r>
            <a:r>
              <a:rPr dirty="0"/>
              <a:t>EIS</a:t>
            </a:r>
            <a:r>
              <a:rPr spc="-25" dirty="0"/>
              <a:t> </a:t>
            </a:r>
            <a:r>
              <a:rPr spc="-10" dirty="0"/>
              <a:t>completed</a:t>
            </a:r>
            <a:r>
              <a:rPr spc="-20" dirty="0"/>
              <a:t> </a:t>
            </a:r>
            <a:r>
              <a:rPr dirty="0"/>
              <a:t>and</a:t>
            </a:r>
            <a:r>
              <a:rPr spc="-25" dirty="0"/>
              <a:t> </a:t>
            </a:r>
            <a:r>
              <a:rPr dirty="0"/>
              <a:t>ROD</a:t>
            </a:r>
            <a:r>
              <a:rPr spc="-25" dirty="0"/>
              <a:t> </a:t>
            </a:r>
            <a:r>
              <a:rPr dirty="0"/>
              <a:t>issued</a:t>
            </a:r>
            <a:r>
              <a:rPr spc="-20" dirty="0"/>
              <a:t> </a:t>
            </a:r>
            <a:r>
              <a:rPr dirty="0"/>
              <a:t>in</a:t>
            </a:r>
            <a:r>
              <a:rPr spc="-25" dirty="0"/>
              <a:t> </a:t>
            </a:r>
            <a:r>
              <a:rPr spc="-10" dirty="0"/>
              <a:t>2021.</a:t>
            </a:r>
          </a:p>
          <a:p>
            <a:pPr marL="821055" marR="410209" lvl="1" indent="-351790">
              <a:lnSpc>
                <a:spcPct val="100000"/>
              </a:lnSpc>
              <a:buFont typeface="Arial"/>
              <a:buChar char="○"/>
              <a:tabLst>
                <a:tab pos="821055" algn="l"/>
              </a:tabLst>
            </a:pPr>
            <a:r>
              <a:rPr sz="1600" dirty="0">
                <a:latin typeface="Calibri"/>
                <a:cs typeface="Calibri"/>
              </a:rPr>
              <a:t>Identified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1,500-</a:t>
            </a:r>
            <a:r>
              <a:rPr sz="1600" dirty="0">
                <a:latin typeface="Calibri"/>
                <a:cs typeface="Calibri"/>
              </a:rPr>
              <a:t>foot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wide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preferred alternative.</a:t>
            </a:r>
            <a:endParaRPr sz="1600">
              <a:latin typeface="Calibri"/>
              <a:cs typeface="Calibri"/>
            </a:endParaRPr>
          </a:p>
          <a:p>
            <a:pPr marL="363855" indent="-351155">
              <a:lnSpc>
                <a:spcPct val="100000"/>
              </a:lnSpc>
              <a:buFont typeface="Arial"/>
              <a:buChar char="●"/>
              <a:tabLst>
                <a:tab pos="363855" algn="l"/>
              </a:tabLst>
            </a:pPr>
            <a:r>
              <a:rPr dirty="0"/>
              <a:t>Tier</a:t>
            </a:r>
            <a:r>
              <a:rPr spc="-40" dirty="0"/>
              <a:t> </a:t>
            </a:r>
            <a:r>
              <a:rPr dirty="0"/>
              <a:t>2</a:t>
            </a:r>
            <a:r>
              <a:rPr spc="-35" dirty="0"/>
              <a:t> </a:t>
            </a:r>
            <a:r>
              <a:rPr dirty="0"/>
              <a:t>EIS</a:t>
            </a:r>
            <a:r>
              <a:rPr spc="-40" dirty="0"/>
              <a:t> </a:t>
            </a:r>
            <a:r>
              <a:rPr dirty="0"/>
              <a:t>proceeding</a:t>
            </a:r>
            <a:r>
              <a:rPr spc="-35" dirty="0"/>
              <a:t> </a:t>
            </a:r>
            <a:r>
              <a:rPr dirty="0"/>
              <a:t>in</a:t>
            </a:r>
            <a:r>
              <a:rPr spc="-35" dirty="0"/>
              <a:t> </a:t>
            </a:r>
            <a:r>
              <a:rPr dirty="0"/>
              <a:t>two</a:t>
            </a:r>
            <a:r>
              <a:rPr spc="-40" dirty="0"/>
              <a:t> </a:t>
            </a:r>
            <a:r>
              <a:rPr spc="-10" dirty="0"/>
              <a:t>segments:</a:t>
            </a:r>
          </a:p>
          <a:p>
            <a:pPr marL="821055" lvl="1" indent="-351790">
              <a:lnSpc>
                <a:spcPct val="100000"/>
              </a:lnSpc>
              <a:buFont typeface="Arial"/>
              <a:buChar char="○"/>
              <a:tabLst>
                <a:tab pos="821055" algn="l"/>
              </a:tabLst>
            </a:pPr>
            <a:r>
              <a:rPr sz="1600" spc="-20" dirty="0">
                <a:latin typeface="Calibri"/>
                <a:cs typeface="Calibri"/>
              </a:rPr>
              <a:t>US-</a:t>
            </a:r>
            <a:r>
              <a:rPr sz="1600" dirty="0">
                <a:latin typeface="Calibri"/>
                <a:cs typeface="Calibri"/>
              </a:rPr>
              <a:t>60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to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Arizona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Farms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Rd.</a:t>
            </a:r>
            <a:endParaRPr sz="1600">
              <a:latin typeface="Calibri"/>
              <a:cs typeface="Calibri"/>
            </a:endParaRPr>
          </a:p>
          <a:p>
            <a:pPr marL="821055" lvl="1" indent="-351790">
              <a:lnSpc>
                <a:spcPct val="100000"/>
              </a:lnSpc>
              <a:buFont typeface="Arial"/>
              <a:buChar char="○"/>
              <a:tabLst>
                <a:tab pos="821055" algn="l"/>
              </a:tabLst>
            </a:pPr>
            <a:r>
              <a:rPr sz="1600" dirty="0">
                <a:latin typeface="Calibri"/>
                <a:cs typeface="Calibri"/>
              </a:rPr>
              <a:t>Arizona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Farms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Rd.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to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I-</a:t>
            </a:r>
            <a:r>
              <a:rPr sz="1600" spc="-25" dirty="0">
                <a:latin typeface="Calibri"/>
                <a:cs typeface="Calibri"/>
              </a:rPr>
              <a:t>10.</a:t>
            </a:r>
            <a:endParaRPr sz="1600">
              <a:latin typeface="Calibri"/>
              <a:cs typeface="Calibri"/>
            </a:endParaRPr>
          </a:p>
          <a:p>
            <a:pPr marL="363855" marR="5080" indent="-351790">
              <a:lnSpc>
                <a:spcPct val="100000"/>
              </a:lnSpc>
              <a:buFont typeface="Arial"/>
              <a:buChar char="●"/>
              <a:tabLst>
                <a:tab pos="363855" algn="l"/>
              </a:tabLst>
            </a:pPr>
            <a:r>
              <a:rPr dirty="0"/>
              <a:t>Each</a:t>
            </a:r>
            <a:r>
              <a:rPr spc="-35" dirty="0"/>
              <a:t> </a:t>
            </a:r>
            <a:r>
              <a:rPr dirty="0"/>
              <a:t>study</a:t>
            </a:r>
            <a:r>
              <a:rPr spc="-35" dirty="0"/>
              <a:t> </a:t>
            </a:r>
            <a:r>
              <a:rPr spc="-10" dirty="0"/>
              <a:t>expected</a:t>
            </a:r>
            <a:r>
              <a:rPr spc="-35" dirty="0"/>
              <a:t> </a:t>
            </a:r>
            <a:r>
              <a:rPr dirty="0"/>
              <a:t>to</a:t>
            </a:r>
            <a:r>
              <a:rPr spc="-35" dirty="0"/>
              <a:t> </a:t>
            </a:r>
            <a:r>
              <a:rPr spc="-10" dirty="0"/>
              <a:t>take</a:t>
            </a:r>
            <a:r>
              <a:rPr spc="-35" dirty="0"/>
              <a:t> </a:t>
            </a:r>
            <a:r>
              <a:rPr spc="-10" dirty="0"/>
              <a:t>approximately</a:t>
            </a:r>
            <a:r>
              <a:rPr spc="-20" dirty="0"/>
              <a:t> 2-</a:t>
            </a:r>
            <a:r>
              <a:rPr spc="-50" dirty="0"/>
              <a:t>3 </a:t>
            </a:r>
            <a:r>
              <a:rPr spc="-10" dirty="0"/>
              <a:t>years</a:t>
            </a:r>
            <a:r>
              <a:rPr spc="-45" dirty="0"/>
              <a:t> </a:t>
            </a:r>
            <a:r>
              <a:rPr dirty="0"/>
              <a:t>to</a:t>
            </a:r>
            <a:r>
              <a:rPr spc="-45" dirty="0"/>
              <a:t> </a:t>
            </a:r>
            <a:r>
              <a:rPr spc="-10" dirty="0"/>
              <a:t>complete.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7222" y="791799"/>
            <a:ext cx="2435075" cy="435169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56449" y="473878"/>
            <a:ext cx="30232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2135">
              <a:lnSpc>
                <a:spcPct val="100000"/>
              </a:lnSpc>
              <a:spcBef>
                <a:spcPts val="100"/>
              </a:spcBef>
            </a:pPr>
            <a:r>
              <a:rPr dirty="0"/>
              <a:t>Stay</a:t>
            </a:r>
            <a:r>
              <a:rPr spc="-155" dirty="0"/>
              <a:t> </a:t>
            </a:r>
            <a:r>
              <a:rPr dirty="0"/>
              <a:t>Informed:</a:t>
            </a:r>
            <a:r>
              <a:rPr spc="-125" dirty="0"/>
              <a:t> </a:t>
            </a:r>
            <a:r>
              <a:rPr spc="-20" dirty="0">
                <a:solidFill>
                  <a:srgbClr val="A64D78"/>
                </a:solidFill>
                <a:hlinkClick r:id="rId2"/>
              </a:rPr>
              <a:t>www.azdot.gov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920824" y="1422562"/>
            <a:ext cx="7314565" cy="3721100"/>
            <a:chOff x="920824" y="1422562"/>
            <a:chExt cx="7314565" cy="37211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0824" y="1468425"/>
              <a:ext cx="7314026" cy="36750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045749" y="1427324"/>
              <a:ext cx="1158240" cy="355600"/>
            </a:xfrm>
            <a:custGeom>
              <a:avLst/>
              <a:gdLst/>
              <a:ahLst/>
              <a:cxnLst/>
              <a:rect l="l" t="t" r="r" b="b"/>
              <a:pathLst>
                <a:path w="1158240" h="355600">
                  <a:moveTo>
                    <a:pt x="0" y="177599"/>
                  </a:moveTo>
                  <a:lnTo>
                    <a:pt x="3894" y="156888"/>
                  </a:lnTo>
                  <a:lnTo>
                    <a:pt x="15287" y="136877"/>
                  </a:lnTo>
                  <a:lnTo>
                    <a:pt x="58834" y="99496"/>
                  </a:lnTo>
                  <a:lnTo>
                    <a:pt x="127166" y="66520"/>
                  </a:lnTo>
                  <a:lnTo>
                    <a:pt x="169541" y="52017"/>
                  </a:lnTo>
                  <a:lnTo>
                    <a:pt x="216808" y="39016"/>
                  </a:lnTo>
                  <a:lnTo>
                    <a:pt x="268535" y="27650"/>
                  </a:lnTo>
                  <a:lnTo>
                    <a:pt x="324286" y="18051"/>
                  </a:lnTo>
                  <a:lnTo>
                    <a:pt x="383627" y="10353"/>
                  </a:lnTo>
                  <a:lnTo>
                    <a:pt x="446125" y="4690"/>
                  </a:lnTo>
                  <a:lnTo>
                    <a:pt x="511343" y="1194"/>
                  </a:lnTo>
                  <a:lnTo>
                    <a:pt x="578849" y="0"/>
                  </a:lnTo>
                  <a:lnTo>
                    <a:pt x="646356" y="1194"/>
                  </a:lnTo>
                  <a:lnTo>
                    <a:pt x="711574" y="4690"/>
                  </a:lnTo>
                  <a:lnTo>
                    <a:pt x="774072" y="10353"/>
                  </a:lnTo>
                  <a:lnTo>
                    <a:pt x="833413" y="18051"/>
                  </a:lnTo>
                  <a:lnTo>
                    <a:pt x="889164" y="27650"/>
                  </a:lnTo>
                  <a:lnTo>
                    <a:pt x="940891" y="39016"/>
                  </a:lnTo>
                  <a:lnTo>
                    <a:pt x="988158" y="52017"/>
                  </a:lnTo>
                  <a:lnTo>
                    <a:pt x="1030533" y="66520"/>
                  </a:lnTo>
                  <a:lnTo>
                    <a:pt x="1067580" y="82390"/>
                  </a:lnTo>
                  <a:lnTo>
                    <a:pt x="1123953" y="117702"/>
                  </a:lnTo>
                  <a:lnTo>
                    <a:pt x="1153805" y="156888"/>
                  </a:lnTo>
                  <a:lnTo>
                    <a:pt x="1157699" y="177599"/>
                  </a:lnTo>
                  <a:lnTo>
                    <a:pt x="1142412" y="218322"/>
                  </a:lnTo>
                  <a:lnTo>
                    <a:pt x="1098865" y="255703"/>
                  </a:lnTo>
                  <a:lnTo>
                    <a:pt x="1030533" y="288679"/>
                  </a:lnTo>
                  <a:lnTo>
                    <a:pt x="988158" y="303182"/>
                  </a:lnTo>
                  <a:lnTo>
                    <a:pt x="940891" y="316183"/>
                  </a:lnTo>
                  <a:lnTo>
                    <a:pt x="889164" y="327549"/>
                  </a:lnTo>
                  <a:lnTo>
                    <a:pt x="833413" y="337148"/>
                  </a:lnTo>
                  <a:lnTo>
                    <a:pt x="774072" y="344846"/>
                  </a:lnTo>
                  <a:lnTo>
                    <a:pt x="711574" y="350509"/>
                  </a:lnTo>
                  <a:lnTo>
                    <a:pt x="646356" y="354005"/>
                  </a:lnTo>
                  <a:lnTo>
                    <a:pt x="578849" y="355199"/>
                  </a:lnTo>
                  <a:lnTo>
                    <a:pt x="511343" y="354005"/>
                  </a:lnTo>
                  <a:lnTo>
                    <a:pt x="446125" y="350509"/>
                  </a:lnTo>
                  <a:lnTo>
                    <a:pt x="383627" y="344846"/>
                  </a:lnTo>
                  <a:lnTo>
                    <a:pt x="324286" y="337148"/>
                  </a:lnTo>
                  <a:lnTo>
                    <a:pt x="268535" y="327549"/>
                  </a:lnTo>
                  <a:lnTo>
                    <a:pt x="216808" y="316183"/>
                  </a:lnTo>
                  <a:lnTo>
                    <a:pt x="169541" y="303182"/>
                  </a:lnTo>
                  <a:lnTo>
                    <a:pt x="127166" y="288679"/>
                  </a:lnTo>
                  <a:lnTo>
                    <a:pt x="90119" y="272809"/>
                  </a:lnTo>
                  <a:lnTo>
                    <a:pt x="33746" y="237497"/>
                  </a:lnTo>
                  <a:lnTo>
                    <a:pt x="3894" y="198311"/>
                  </a:lnTo>
                  <a:lnTo>
                    <a:pt x="0" y="17759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" y="0"/>
            <a:ext cx="9091930" cy="5143500"/>
            <a:chOff x="-12" y="0"/>
            <a:chExt cx="909193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675965" cy="51435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2" y="0"/>
              <a:ext cx="9091425" cy="51435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600" y="958994"/>
              <a:ext cx="1285872" cy="51232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054944" y="2109273"/>
            <a:ext cx="261683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0" dirty="0"/>
              <a:t>Questions?</a:t>
            </a:r>
            <a:endParaRPr sz="4400"/>
          </a:p>
        </p:txBody>
      </p:sp>
      <p:sp>
        <p:nvSpPr>
          <p:cNvPr id="7" name="object 7"/>
          <p:cNvSpPr txBox="1"/>
          <p:nvPr/>
        </p:nvSpPr>
        <p:spPr>
          <a:xfrm>
            <a:off x="1951725" y="3303671"/>
            <a:ext cx="1978660" cy="125984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189865">
              <a:lnSpc>
                <a:spcPct val="101600"/>
              </a:lnSpc>
              <a:spcBef>
                <a:spcPts val="70"/>
              </a:spcBef>
            </a:pPr>
            <a:r>
              <a:rPr sz="1600" b="1" spc="-10" dirty="0">
                <a:latin typeface="Calibri"/>
                <a:cs typeface="Calibri"/>
              </a:rPr>
              <a:t>Anthony</a:t>
            </a:r>
            <a:r>
              <a:rPr sz="1600" b="1" spc="-6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Casselman </a:t>
            </a:r>
            <a:r>
              <a:rPr sz="1600" i="1" dirty="0">
                <a:latin typeface="Calibri"/>
                <a:cs typeface="Calibri"/>
              </a:rPr>
              <a:t>District</a:t>
            </a:r>
            <a:r>
              <a:rPr sz="1600" i="1" spc="-75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Administrator </a:t>
            </a:r>
            <a:r>
              <a:rPr sz="1600" i="1" dirty="0">
                <a:latin typeface="Calibri"/>
                <a:cs typeface="Calibri"/>
              </a:rPr>
              <a:t>Office:</a:t>
            </a:r>
            <a:r>
              <a:rPr sz="1600" i="1" spc="20" dirty="0">
                <a:latin typeface="Calibri"/>
                <a:cs typeface="Calibri"/>
              </a:rPr>
              <a:t> </a:t>
            </a:r>
            <a:r>
              <a:rPr sz="1600" i="1" spc="-20" dirty="0">
                <a:latin typeface="Calibri"/>
                <a:cs typeface="Calibri"/>
              </a:rPr>
              <a:t>520-388-4210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600" i="1" dirty="0">
                <a:latin typeface="Calibri"/>
                <a:cs typeface="Calibri"/>
              </a:rPr>
              <a:t>Cell:</a:t>
            </a:r>
            <a:r>
              <a:rPr sz="1600" i="1" spc="35" dirty="0">
                <a:latin typeface="Calibri"/>
                <a:cs typeface="Calibri"/>
              </a:rPr>
              <a:t> </a:t>
            </a:r>
            <a:r>
              <a:rPr sz="1600" i="1" spc="-20" dirty="0">
                <a:latin typeface="Calibri"/>
                <a:cs typeface="Calibri"/>
              </a:rPr>
              <a:t>480-261-1623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600" i="1" spc="-10" dirty="0">
                <a:latin typeface="Calibri"/>
                <a:cs typeface="Calibri"/>
                <a:hlinkClick r:id="rId5"/>
              </a:rPr>
              <a:t>acasselman@azdot.gov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56449" y="473878"/>
            <a:ext cx="30232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05943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Southcentral</a:t>
            </a:r>
            <a:r>
              <a:rPr spc="-185" dirty="0"/>
              <a:t> </a:t>
            </a:r>
            <a:r>
              <a:rPr dirty="0"/>
              <a:t>District</a:t>
            </a:r>
            <a:r>
              <a:rPr spc="-180" dirty="0"/>
              <a:t> </a:t>
            </a:r>
            <a:r>
              <a:rPr spc="-10" dirty="0"/>
              <a:t>Administration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12200" y="1652800"/>
            <a:ext cx="5931800" cy="34907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07871" y="2485371"/>
            <a:ext cx="251904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3855" indent="-351155">
              <a:lnSpc>
                <a:spcPct val="100000"/>
              </a:lnSpc>
              <a:spcBef>
                <a:spcPts val="100"/>
              </a:spcBef>
              <a:buFont typeface="Arial"/>
              <a:buChar char="●"/>
              <a:tabLst>
                <a:tab pos="363855" algn="l"/>
              </a:tabLst>
            </a:pPr>
            <a:r>
              <a:rPr sz="1600" dirty="0">
                <a:latin typeface="Calibri"/>
                <a:cs typeface="Calibri"/>
              </a:rPr>
              <a:t>District</a:t>
            </a:r>
            <a:r>
              <a:rPr sz="1600" spc="-8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Administrator</a:t>
            </a:r>
            <a:endParaRPr sz="1600">
              <a:latin typeface="Calibri"/>
              <a:cs typeface="Calibri"/>
            </a:endParaRPr>
          </a:p>
          <a:p>
            <a:pPr marL="351155" marR="66675" lvl="1" indent="-351155" algn="r">
              <a:lnSpc>
                <a:spcPct val="100000"/>
              </a:lnSpc>
              <a:buFont typeface="Arial"/>
              <a:buChar char="○"/>
              <a:tabLst>
                <a:tab pos="351155" algn="l"/>
              </a:tabLst>
            </a:pPr>
            <a:r>
              <a:rPr sz="1600" spc="-10" dirty="0">
                <a:latin typeface="Calibri"/>
                <a:cs typeface="Calibri"/>
              </a:rPr>
              <a:t>Anthony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Casselman</a:t>
            </a:r>
            <a:endParaRPr sz="1600">
              <a:latin typeface="Calibri"/>
              <a:cs typeface="Calibri"/>
            </a:endParaRPr>
          </a:p>
          <a:p>
            <a:pPr marL="351155" marR="5080" indent="-351155" algn="r">
              <a:lnSpc>
                <a:spcPct val="100000"/>
              </a:lnSpc>
              <a:buFont typeface="Arial"/>
              <a:buChar char="●"/>
              <a:tabLst>
                <a:tab pos="351155" algn="l"/>
              </a:tabLst>
            </a:pPr>
            <a:r>
              <a:rPr sz="1600" spc="-10" dirty="0">
                <a:latin typeface="Calibri"/>
                <a:cs typeface="Calibri"/>
              </a:rPr>
              <a:t>Assistant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District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Engineer</a:t>
            </a:r>
            <a:endParaRPr sz="1600">
              <a:latin typeface="Calibri"/>
              <a:cs typeface="Calibri"/>
            </a:endParaRPr>
          </a:p>
          <a:p>
            <a:pPr marL="821055" lvl="1" indent="-351790">
              <a:lnSpc>
                <a:spcPct val="100000"/>
              </a:lnSpc>
              <a:buFont typeface="Arial"/>
              <a:buChar char="○"/>
              <a:tabLst>
                <a:tab pos="821055" algn="l"/>
              </a:tabLst>
            </a:pPr>
            <a:r>
              <a:rPr sz="1600" dirty="0">
                <a:latin typeface="Calibri"/>
                <a:cs typeface="Calibri"/>
              </a:rPr>
              <a:t>Priscilla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Thompson</a:t>
            </a:r>
            <a:endParaRPr sz="1600">
              <a:latin typeface="Calibri"/>
              <a:cs typeface="Calibri"/>
            </a:endParaRPr>
          </a:p>
          <a:p>
            <a:pPr marL="363855" indent="-351155">
              <a:lnSpc>
                <a:spcPct val="100000"/>
              </a:lnSpc>
              <a:buFont typeface="Arial"/>
              <a:buChar char="●"/>
              <a:tabLst>
                <a:tab pos="363855" algn="l"/>
              </a:tabLst>
            </a:pPr>
            <a:r>
              <a:rPr sz="1600" spc="-10" dirty="0">
                <a:latin typeface="Calibri"/>
                <a:cs typeface="Calibri"/>
              </a:rPr>
              <a:t>Assistant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District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Engineer</a:t>
            </a:r>
            <a:endParaRPr sz="1600">
              <a:latin typeface="Calibri"/>
              <a:cs typeface="Calibri"/>
            </a:endParaRPr>
          </a:p>
          <a:p>
            <a:pPr marL="821055" lvl="1" indent="-351790">
              <a:lnSpc>
                <a:spcPct val="100000"/>
              </a:lnSpc>
              <a:buFont typeface="Arial"/>
              <a:buChar char="○"/>
              <a:tabLst>
                <a:tab pos="821055" algn="l"/>
              </a:tabLst>
            </a:pPr>
            <a:r>
              <a:rPr sz="1600" spc="-10" dirty="0">
                <a:latin typeface="Calibri"/>
                <a:cs typeface="Calibri"/>
              </a:rPr>
              <a:t>Jeremy</a:t>
            </a:r>
            <a:r>
              <a:rPr sz="1600" spc="-7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Moore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835737" y="3214937"/>
            <a:ext cx="253365" cy="267335"/>
            <a:chOff x="2835737" y="3214937"/>
            <a:chExt cx="253365" cy="267335"/>
          </a:xfrm>
        </p:grpSpPr>
        <p:sp>
          <p:nvSpPr>
            <p:cNvPr id="7" name="object 7"/>
            <p:cNvSpPr/>
            <p:nvPr/>
          </p:nvSpPr>
          <p:spPr>
            <a:xfrm>
              <a:off x="2840500" y="3219699"/>
              <a:ext cx="243840" cy="257810"/>
            </a:xfrm>
            <a:custGeom>
              <a:avLst/>
              <a:gdLst/>
              <a:ahLst/>
              <a:cxnLst/>
              <a:rect l="l" t="t" r="r" b="b"/>
              <a:pathLst>
                <a:path w="243839" h="257810">
                  <a:moveTo>
                    <a:pt x="121649" y="257699"/>
                  </a:moveTo>
                  <a:lnTo>
                    <a:pt x="74298" y="247574"/>
                  </a:lnTo>
                  <a:lnTo>
                    <a:pt x="35630" y="219960"/>
                  </a:lnTo>
                  <a:lnTo>
                    <a:pt x="9559" y="179004"/>
                  </a:lnTo>
                  <a:lnTo>
                    <a:pt x="0" y="128849"/>
                  </a:lnTo>
                  <a:lnTo>
                    <a:pt x="9559" y="78695"/>
                  </a:lnTo>
                  <a:lnTo>
                    <a:pt x="35630" y="37739"/>
                  </a:lnTo>
                  <a:lnTo>
                    <a:pt x="74298" y="10125"/>
                  </a:lnTo>
                  <a:lnTo>
                    <a:pt x="121649" y="0"/>
                  </a:lnTo>
                  <a:lnTo>
                    <a:pt x="145493" y="2498"/>
                  </a:lnTo>
                  <a:lnTo>
                    <a:pt x="189141" y="21648"/>
                  </a:lnTo>
                  <a:lnTo>
                    <a:pt x="222861" y="57364"/>
                  </a:lnTo>
                  <a:lnTo>
                    <a:pt x="240940" y="103595"/>
                  </a:lnTo>
                  <a:lnTo>
                    <a:pt x="243299" y="128849"/>
                  </a:lnTo>
                  <a:lnTo>
                    <a:pt x="233740" y="179004"/>
                  </a:lnTo>
                  <a:lnTo>
                    <a:pt x="207669" y="219960"/>
                  </a:lnTo>
                  <a:lnTo>
                    <a:pt x="169001" y="247574"/>
                  </a:lnTo>
                  <a:lnTo>
                    <a:pt x="121649" y="257699"/>
                  </a:lnTo>
                  <a:close/>
                </a:path>
              </a:pathLst>
            </a:custGeom>
            <a:solidFill>
              <a:srgbClr val="FDFC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840500" y="3219699"/>
              <a:ext cx="243840" cy="257810"/>
            </a:xfrm>
            <a:custGeom>
              <a:avLst/>
              <a:gdLst/>
              <a:ahLst/>
              <a:cxnLst/>
              <a:rect l="l" t="t" r="r" b="b"/>
              <a:pathLst>
                <a:path w="243839" h="257810">
                  <a:moveTo>
                    <a:pt x="0" y="128849"/>
                  </a:moveTo>
                  <a:lnTo>
                    <a:pt x="9559" y="78695"/>
                  </a:lnTo>
                  <a:lnTo>
                    <a:pt x="35630" y="37739"/>
                  </a:lnTo>
                  <a:lnTo>
                    <a:pt x="74298" y="10125"/>
                  </a:lnTo>
                  <a:lnTo>
                    <a:pt x="121649" y="0"/>
                  </a:lnTo>
                  <a:lnTo>
                    <a:pt x="168203" y="9808"/>
                  </a:lnTo>
                  <a:lnTo>
                    <a:pt x="207669" y="37739"/>
                  </a:lnTo>
                  <a:lnTo>
                    <a:pt x="234039" y="79541"/>
                  </a:lnTo>
                  <a:lnTo>
                    <a:pt x="243299" y="128849"/>
                  </a:lnTo>
                  <a:lnTo>
                    <a:pt x="233740" y="179004"/>
                  </a:lnTo>
                  <a:lnTo>
                    <a:pt x="207669" y="219960"/>
                  </a:lnTo>
                  <a:lnTo>
                    <a:pt x="169001" y="247574"/>
                  </a:lnTo>
                  <a:lnTo>
                    <a:pt x="121649" y="257699"/>
                  </a:lnTo>
                  <a:lnTo>
                    <a:pt x="74298" y="247574"/>
                  </a:lnTo>
                  <a:lnTo>
                    <a:pt x="35630" y="219960"/>
                  </a:lnTo>
                  <a:lnTo>
                    <a:pt x="9559" y="179004"/>
                  </a:lnTo>
                  <a:lnTo>
                    <a:pt x="0" y="128849"/>
                  </a:lnTo>
                  <a:close/>
                </a:path>
              </a:pathLst>
            </a:custGeom>
            <a:ln w="9524">
              <a:solidFill>
                <a:srgbClr val="1F49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2470812" y="3710812"/>
            <a:ext cx="253365" cy="267335"/>
            <a:chOff x="2470812" y="3710812"/>
            <a:chExt cx="253365" cy="267335"/>
          </a:xfrm>
        </p:grpSpPr>
        <p:sp>
          <p:nvSpPr>
            <p:cNvPr id="10" name="object 10"/>
            <p:cNvSpPr/>
            <p:nvPr/>
          </p:nvSpPr>
          <p:spPr>
            <a:xfrm>
              <a:off x="2475575" y="3715575"/>
              <a:ext cx="243840" cy="257810"/>
            </a:xfrm>
            <a:custGeom>
              <a:avLst/>
              <a:gdLst/>
              <a:ahLst/>
              <a:cxnLst/>
              <a:rect l="l" t="t" r="r" b="b"/>
              <a:pathLst>
                <a:path w="243839" h="257810">
                  <a:moveTo>
                    <a:pt x="121649" y="257699"/>
                  </a:moveTo>
                  <a:lnTo>
                    <a:pt x="74298" y="247574"/>
                  </a:lnTo>
                  <a:lnTo>
                    <a:pt x="35630" y="219960"/>
                  </a:lnTo>
                  <a:lnTo>
                    <a:pt x="9559" y="179004"/>
                  </a:lnTo>
                  <a:lnTo>
                    <a:pt x="0" y="128849"/>
                  </a:lnTo>
                  <a:lnTo>
                    <a:pt x="9559" y="78695"/>
                  </a:lnTo>
                  <a:lnTo>
                    <a:pt x="35630" y="37739"/>
                  </a:lnTo>
                  <a:lnTo>
                    <a:pt x="74298" y="10125"/>
                  </a:lnTo>
                  <a:lnTo>
                    <a:pt x="121649" y="0"/>
                  </a:lnTo>
                  <a:lnTo>
                    <a:pt x="145493" y="2498"/>
                  </a:lnTo>
                  <a:lnTo>
                    <a:pt x="189141" y="21648"/>
                  </a:lnTo>
                  <a:lnTo>
                    <a:pt x="222861" y="57364"/>
                  </a:lnTo>
                  <a:lnTo>
                    <a:pt x="240940" y="103595"/>
                  </a:lnTo>
                  <a:lnTo>
                    <a:pt x="243299" y="128849"/>
                  </a:lnTo>
                  <a:lnTo>
                    <a:pt x="233740" y="179004"/>
                  </a:lnTo>
                  <a:lnTo>
                    <a:pt x="207669" y="219960"/>
                  </a:lnTo>
                  <a:lnTo>
                    <a:pt x="169001" y="247574"/>
                  </a:lnTo>
                  <a:lnTo>
                    <a:pt x="121649" y="257699"/>
                  </a:lnTo>
                  <a:close/>
                </a:path>
              </a:pathLst>
            </a:custGeom>
            <a:solidFill>
              <a:srgbClr val="EB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475575" y="3715575"/>
              <a:ext cx="243840" cy="257810"/>
            </a:xfrm>
            <a:custGeom>
              <a:avLst/>
              <a:gdLst/>
              <a:ahLst/>
              <a:cxnLst/>
              <a:rect l="l" t="t" r="r" b="b"/>
              <a:pathLst>
                <a:path w="243839" h="257810">
                  <a:moveTo>
                    <a:pt x="0" y="128849"/>
                  </a:moveTo>
                  <a:lnTo>
                    <a:pt x="9559" y="78695"/>
                  </a:lnTo>
                  <a:lnTo>
                    <a:pt x="35630" y="37739"/>
                  </a:lnTo>
                  <a:lnTo>
                    <a:pt x="74298" y="10125"/>
                  </a:lnTo>
                  <a:lnTo>
                    <a:pt x="121649" y="0"/>
                  </a:lnTo>
                  <a:lnTo>
                    <a:pt x="168203" y="9808"/>
                  </a:lnTo>
                  <a:lnTo>
                    <a:pt x="207669" y="37739"/>
                  </a:lnTo>
                  <a:lnTo>
                    <a:pt x="234039" y="79541"/>
                  </a:lnTo>
                  <a:lnTo>
                    <a:pt x="243299" y="128849"/>
                  </a:lnTo>
                  <a:lnTo>
                    <a:pt x="233740" y="179004"/>
                  </a:lnTo>
                  <a:lnTo>
                    <a:pt x="207669" y="219960"/>
                  </a:lnTo>
                  <a:lnTo>
                    <a:pt x="169001" y="247574"/>
                  </a:lnTo>
                  <a:lnTo>
                    <a:pt x="121649" y="257699"/>
                  </a:lnTo>
                  <a:lnTo>
                    <a:pt x="74298" y="247574"/>
                  </a:lnTo>
                  <a:lnTo>
                    <a:pt x="35630" y="219960"/>
                  </a:lnTo>
                  <a:lnTo>
                    <a:pt x="9559" y="179004"/>
                  </a:lnTo>
                  <a:lnTo>
                    <a:pt x="0" y="128849"/>
                  </a:lnTo>
                  <a:close/>
                </a:path>
              </a:pathLst>
            </a:custGeom>
            <a:ln w="9524">
              <a:solidFill>
                <a:srgbClr val="1F49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56449" y="473878"/>
            <a:ext cx="30232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654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dirty="0"/>
              <a:t>Southcentral</a:t>
            </a:r>
            <a:r>
              <a:rPr sz="3800" spc="-155" dirty="0"/>
              <a:t> </a:t>
            </a:r>
            <a:r>
              <a:rPr sz="3800" spc="-10" dirty="0"/>
              <a:t>Maintenance</a:t>
            </a:r>
            <a:r>
              <a:rPr sz="3800" spc="-155" dirty="0"/>
              <a:t> </a:t>
            </a:r>
            <a:r>
              <a:rPr sz="3800" spc="-10" dirty="0"/>
              <a:t>Organization</a:t>
            </a:r>
            <a:endParaRPr sz="3800"/>
          </a:p>
        </p:txBody>
      </p:sp>
      <p:sp>
        <p:nvSpPr>
          <p:cNvPr id="4" name="object 4"/>
          <p:cNvSpPr txBox="1"/>
          <p:nvPr/>
        </p:nvSpPr>
        <p:spPr>
          <a:xfrm>
            <a:off x="423243" y="1925813"/>
            <a:ext cx="2730500" cy="2799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7980" indent="-335280">
              <a:lnSpc>
                <a:spcPct val="100000"/>
              </a:lnSpc>
              <a:spcBef>
                <a:spcPts val="100"/>
              </a:spcBef>
              <a:buFont typeface="Arial"/>
              <a:buChar char="●"/>
              <a:tabLst>
                <a:tab pos="347980" algn="l"/>
              </a:tabLst>
            </a:pPr>
            <a:r>
              <a:rPr sz="1400" dirty="0">
                <a:latin typeface="Calibri"/>
                <a:cs typeface="Calibri"/>
              </a:rPr>
              <a:t>7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Maintenance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Units</a:t>
            </a:r>
            <a:endParaRPr sz="1400">
              <a:latin typeface="Calibri"/>
              <a:cs typeface="Calibri"/>
            </a:endParaRPr>
          </a:p>
          <a:p>
            <a:pPr marL="348615" marR="39370" indent="-336550">
              <a:lnSpc>
                <a:spcPct val="100000"/>
              </a:lnSpc>
              <a:buFont typeface="Arial"/>
              <a:buChar char="●"/>
              <a:tabLst>
                <a:tab pos="348615" algn="l"/>
              </a:tabLst>
            </a:pPr>
            <a:r>
              <a:rPr sz="1400" dirty="0">
                <a:latin typeface="Calibri"/>
                <a:cs typeface="Calibri"/>
              </a:rPr>
              <a:t>Each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unit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supervisor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is </a:t>
            </a:r>
            <a:r>
              <a:rPr sz="1400" spc="-10" dirty="0">
                <a:latin typeface="Calibri"/>
                <a:cs typeface="Calibri"/>
              </a:rPr>
              <a:t>responsible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overall maintenance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state </a:t>
            </a:r>
            <a:r>
              <a:rPr sz="1400" spc="-10" dirty="0">
                <a:latin typeface="Calibri"/>
                <a:cs typeface="Calibri"/>
              </a:rPr>
              <a:t>highway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system.</a:t>
            </a:r>
            <a:endParaRPr sz="1400">
              <a:latin typeface="Calibri"/>
              <a:cs typeface="Calibri"/>
            </a:endParaRPr>
          </a:p>
          <a:p>
            <a:pPr marL="348615" marR="177800" indent="-336550">
              <a:lnSpc>
                <a:spcPct val="100000"/>
              </a:lnSpc>
              <a:buFont typeface="Arial"/>
              <a:buChar char="●"/>
              <a:tabLst>
                <a:tab pos="348615" algn="l"/>
              </a:tabLst>
            </a:pPr>
            <a:r>
              <a:rPr sz="1400" spc="-10" dirty="0">
                <a:latin typeface="Calibri"/>
                <a:cs typeface="Calibri"/>
              </a:rPr>
              <a:t>Maintenance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activities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include guardrail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repair,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fence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repair, pothole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patching,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vegetation management,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etc.</a:t>
            </a:r>
            <a:endParaRPr sz="1400">
              <a:latin typeface="Calibri"/>
              <a:cs typeface="Calibri"/>
            </a:endParaRPr>
          </a:p>
          <a:p>
            <a:pPr marL="348615" marR="5080" indent="-336550">
              <a:lnSpc>
                <a:spcPct val="100000"/>
              </a:lnSpc>
              <a:buFont typeface="Arial"/>
              <a:buChar char="●"/>
              <a:tabLst>
                <a:tab pos="348615" algn="l"/>
              </a:tabLst>
            </a:pPr>
            <a:r>
              <a:rPr sz="1400" spc="-10" dirty="0">
                <a:latin typeface="Calibri"/>
                <a:cs typeface="Calibri"/>
              </a:rPr>
              <a:t>Maintenance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crews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also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respond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provide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scene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traffic control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incidents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state </a:t>
            </a:r>
            <a:r>
              <a:rPr sz="1400" spc="-10" dirty="0">
                <a:latin typeface="Calibri"/>
                <a:cs typeface="Calibri"/>
              </a:rPr>
              <a:t>highway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system.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84149" y="1631398"/>
            <a:ext cx="5859849" cy="351210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36515"/>
            <a:chOff x="0" y="0"/>
            <a:chExt cx="9144000" cy="51365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84276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3826" y="128050"/>
              <a:ext cx="1424025" cy="5673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7600"/>
              <a:ext cx="9143999" cy="51283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37206" y="2148137"/>
            <a:ext cx="52628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/>
              <a:t>Successes</a:t>
            </a:r>
            <a:r>
              <a:rPr sz="4000" spc="-150" dirty="0"/>
              <a:t> </a:t>
            </a:r>
            <a:r>
              <a:rPr sz="4000" dirty="0"/>
              <a:t>From</a:t>
            </a:r>
            <a:r>
              <a:rPr sz="4000" spc="-145" dirty="0"/>
              <a:t> </a:t>
            </a:r>
            <a:r>
              <a:rPr sz="4000" dirty="0"/>
              <a:t>Last</a:t>
            </a:r>
            <a:r>
              <a:rPr sz="4000" spc="-145" dirty="0"/>
              <a:t> </a:t>
            </a:r>
            <a:r>
              <a:rPr sz="4000" spc="-20" dirty="0"/>
              <a:t>Year</a:t>
            </a:r>
            <a:endParaRPr sz="4000"/>
          </a:p>
        </p:txBody>
      </p:sp>
      <p:pic>
        <p:nvPicPr>
          <p:cNvPr id="7" name="object 7"/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487" y="84951"/>
            <a:ext cx="1525022" cy="60759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996562" y="4802203"/>
            <a:ext cx="30232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A</a:t>
            </a:r>
            <a:r>
              <a:rPr sz="900" spc="-20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Z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A</a:t>
            </a:r>
            <a:r>
              <a:rPr sz="900" spc="390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D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E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P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M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E</a:t>
            </a:r>
            <a:r>
              <a:rPr sz="900" spc="-10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T</a:t>
            </a:r>
            <a:r>
              <a:rPr sz="900" spc="19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F</a:t>
            </a:r>
            <a:r>
              <a:rPr sz="900" spc="19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R</a:t>
            </a:r>
            <a:r>
              <a:rPr sz="900" spc="-10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A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S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P</a:t>
            </a:r>
            <a:r>
              <a:rPr sz="900" spc="-10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34343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434343"/>
                </a:solidFill>
                <a:latin typeface="Calibri"/>
                <a:cs typeface="Calibri"/>
              </a:rPr>
              <a:t>N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56449" y="473878"/>
            <a:ext cx="30232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0150" rIns="0" bIns="0" rtlCol="0">
            <a:spAutoFit/>
          </a:bodyPr>
          <a:lstStyle/>
          <a:p>
            <a:pPr marL="2027555">
              <a:lnSpc>
                <a:spcPct val="100000"/>
              </a:lnSpc>
              <a:spcBef>
                <a:spcPts val="100"/>
              </a:spcBef>
            </a:pPr>
            <a:r>
              <a:rPr sz="3800" spc="-45" dirty="0"/>
              <a:t>Self-</a:t>
            </a:r>
            <a:r>
              <a:rPr sz="3800" dirty="0"/>
              <a:t>Perform</a:t>
            </a:r>
            <a:r>
              <a:rPr sz="3800" spc="-125" dirty="0"/>
              <a:t> </a:t>
            </a:r>
            <a:r>
              <a:rPr sz="3800" spc="-10" dirty="0"/>
              <a:t>Paving</a:t>
            </a:r>
            <a:endParaRPr sz="3800"/>
          </a:p>
        </p:txBody>
      </p:sp>
      <p:sp>
        <p:nvSpPr>
          <p:cNvPr id="4" name="object 4"/>
          <p:cNvSpPr txBox="1"/>
          <p:nvPr/>
        </p:nvSpPr>
        <p:spPr>
          <a:xfrm>
            <a:off x="361846" y="2166049"/>
            <a:ext cx="3825875" cy="2037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9575" indent="-396875">
              <a:lnSpc>
                <a:spcPct val="100000"/>
              </a:lnSpc>
              <a:spcBef>
                <a:spcPts val="100"/>
              </a:spcBef>
              <a:buFont typeface="Arial"/>
              <a:buChar char="●"/>
              <a:tabLst>
                <a:tab pos="409575" algn="l"/>
              </a:tabLst>
            </a:pPr>
            <a:r>
              <a:rPr sz="2200" dirty="0">
                <a:latin typeface="Calibri"/>
                <a:cs typeface="Calibri"/>
              </a:rPr>
              <a:t>Spot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Mill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&amp;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Fill</a:t>
            </a:r>
            <a:endParaRPr sz="2200">
              <a:latin typeface="Calibri"/>
              <a:cs typeface="Calibri"/>
            </a:endParaRPr>
          </a:p>
          <a:p>
            <a:pPr marL="866775" lvl="1" indent="-396875">
              <a:lnSpc>
                <a:spcPct val="100000"/>
              </a:lnSpc>
              <a:buFont typeface="Arial"/>
              <a:buChar char="○"/>
              <a:tabLst>
                <a:tab pos="866775" algn="l"/>
              </a:tabLst>
            </a:pPr>
            <a:r>
              <a:rPr sz="2200" spc="-10" dirty="0">
                <a:latin typeface="Calibri"/>
                <a:cs typeface="Calibri"/>
              </a:rPr>
              <a:t>I-</a:t>
            </a:r>
            <a:r>
              <a:rPr sz="2200" dirty="0">
                <a:latin typeface="Calibri"/>
                <a:cs typeface="Calibri"/>
              </a:rPr>
              <a:t>10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near</a:t>
            </a:r>
            <a:r>
              <a:rPr sz="2200" spc="-10" dirty="0">
                <a:latin typeface="Calibri"/>
                <a:cs typeface="Calibri"/>
              </a:rPr>
              <a:t> Benson</a:t>
            </a:r>
            <a:endParaRPr sz="2200">
              <a:latin typeface="Calibri"/>
              <a:cs typeface="Calibri"/>
            </a:endParaRPr>
          </a:p>
          <a:p>
            <a:pPr marL="866775" lvl="1" indent="-396875">
              <a:lnSpc>
                <a:spcPct val="100000"/>
              </a:lnSpc>
              <a:buFont typeface="Arial"/>
              <a:buChar char="○"/>
              <a:tabLst>
                <a:tab pos="866775" algn="l"/>
              </a:tabLst>
            </a:pPr>
            <a:r>
              <a:rPr sz="2200" spc="-10" dirty="0">
                <a:latin typeface="Calibri"/>
                <a:cs typeface="Calibri"/>
              </a:rPr>
              <a:t>I-</a:t>
            </a:r>
            <a:r>
              <a:rPr sz="2200" spc="-20" dirty="0">
                <a:latin typeface="Calibri"/>
                <a:cs typeface="Calibri"/>
              </a:rPr>
              <a:t>10/Tangerine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WB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Ramps</a:t>
            </a:r>
            <a:endParaRPr sz="2200">
              <a:latin typeface="Calibri"/>
              <a:cs typeface="Calibri"/>
            </a:endParaRPr>
          </a:p>
          <a:p>
            <a:pPr marL="866775" lvl="1" indent="-396875">
              <a:lnSpc>
                <a:spcPct val="100000"/>
              </a:lnSpc>
              <a:buFont typeface="Arial"/>
              <a:buChar char="○"/>
              <a:tabLst>
                <a:tab pos="866775" algn="l"/>
              </a:tabLst>
            </a:pPr>
            <a:r>
              <a:rPr sz="2200" spc="-20" dirty="0">
                <a:latin typeface="Calibri"/>
                <a:cs typeface="Calibri"/>
              </a:rPr>
              <a:t>SR-</a:t>
            </a:r>
            <a:r>
              <a:rPr sz="2200" dirty="0">
                <a:latin typeface="Calibri"/>
                <a:cs typeface="Calibri"/>
              </a:rPr>
              <a:t>286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near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Sasabe</a:t>
            </a:r>
            <a:endParaRPr sz="2200">
              <a:latin typeface="Calibri"/>
              <a:cs typeface="Calibri"/>
            </a:endParaRPr>
          </a:p>
          <a:p>
            <a:pPr marL="866775" lvl="1" indent="-396875">
              <a:lnSpc>
                <a:spcPct val="100000"/>
              </a:lnSpc>
              <a:buFont typeface="Arial"/>
              <a:buChar char="○"/>
              <a:tabLst>
                <a:tab pos="866775" algn="l"/>
              </a:tabLst>
            </a:pPr>
            <a:r>
              <a:rPr sz="2200" spc="-20" dirty="0">
                <a:latin typeface="Calibri"/>
                <a:cs typeface="Calibri"/>
              </a:rPr>
              <a:t>SR-</a:t>
            </a:r>
            <a:r>
              <a:rPr sz="2200" dirty="0">
                <a:latin typeface="Calibri"/>
                <a:cs typeface="Calibri"/>
              </a:rPr>
              <a:t>82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Patagonia</a:t>
            </a:r>
            <a:endParaRPr sz="2200">
              <a:latin typeface="Calibri"/>
              <a:cs typeface="Calibri"/>
            </a:endParaRPr>
          </a:p>
          <a:p>
            <a:pPr marL="866775" lvl="1" indent="-396875">
              <a:lnSpc>
                <a:spcPct val="100000"/>
              </a:lnSpc>
              <a:buFont typeface="Arial"/>
              <a:buChar char="○"/>
              <a:tabLst>
                <a:tab pos="866775" algn="l"/>
              </a:tabLst>
            </a:pPr>
            <a:r>
              <a:rPr sz="2200" spc="-10" dirty="0">
                <a:latin typeface="Calibri"/>
                <a:cs typeface="Calibri"/>
              </a:rPr>
              <a:t>I-</a:t>
            </a:r>
            <a:r>
              <a:rPr sz="2200" dirty="0">
                <a:latin typeface="Calibri"/>
                <a:cs typeface="Calibri"/>
              </a:rPr>
              <a:t>10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Vail</a:t>
            </a:r>
            <a:endParaRPr sz="2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613491"/>
            <a:ext cx="4572001" cy="353000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56449" y="473878"/>
            <a:ext cx="30232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0150" rIns="0" bIns="0" rtlCol="0">
            <a:spAutoFit/>
          </a:bodyPr>
          <a:lstStyle/>
          <a:p>
            <a:pPr marL="326390">
              <a:lnSpc>
                <a:spcPct val="100000"/>
              </a:lnSpc>
              <a:spcBef>
                <a:spcPts val="100"/>
              </a:spcBef>
            </a:pPr>
            <a:r>
              <a:rPr sz="3800" spc="-10" dirty="0"/>
              <a:t>SR-</a:t>
            </a:r>
            <a:r>
              <a:rPr sz="3800" dirty="0"/>
              <a:t>286</a:t>
            </a:r>
            <a:r>
              <a:rPr sz="3800" spc="-25" dirty="0"/>
              <a:t> </a:t>
            </a:r>
            <a:r>
              <a:rPr sz="3800" dirty="0"/>
              <a:t>Near</a:t>
            </a:r>
            <a:r>
              <a:rPr sz="3800" spc="-25" dirty="0"/>
              <a:t> </a:t>
            </a:r>
            <a:r>
              <a:rPr sz="3800" dirty="0"/>
              <a:t>Sasabe</a:t>
            </a:r>
            <a:r>
              <a:rPr sz="3800" spc="-25" dirty="0"/>
              <a:t> </a:t>
            </a:r>
            <a:r>
              <a:rPr sz="3800" dirty="0"/>
              <a:t>(MP</a:t>
            </a:r>
            <a:r>
              <a:rPr sz="3800" spc="-25" dirty="0"/>
              <a:t> </a:t>
            </a:r>
            <a:r>
              <a:rPr sz="3800" spc="-10" dirty="0"/>
              <a:t>1.8-</a:t>
            </a:r>
            <a:r>
              <a:rPr sz="3800" dirty="0"/>
              <a:t>MP</a:t>
            </a:r>
            <a:r>
              <a:rPr sz="3800" spc="-25" dirty="0"/>
              <a:t> </a:t>
            </a:r>
            <a:r>
              <a:rPr sz="3800" spc="-20" dirty="0"/>
              <a:t>7.3)</a:t>
            </a:r>
            <a:endParaRPr sz="3800"/>
          </a:p>
        </p:txBody>
      </p:sp>
      <p:pic>
        <p:nvPicPr>
          <p:cNvPr id="4" name="object 4"/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3750" y="1713282"/>
            <a:ext cx="4300256" cy="322519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3282"/>
            <a:ext cx="4300257" cy="322519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56449" y="473878"/>
            <a:ext cx="30232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024" rIns="0" bIns="0" rtlCol="0">
            <a:spAutoFit/>
          </a:bodyPr>
          <a:lstStyle/>
          <a:p>
            <a:pPr marL="326390">
              <a:lnSpc>
                <a:spcPct val="100000"/>
              </a:lnSpc>
              <a:spcBef>
                <a:spcPts val="100"/>
              </a:spcBef>
            </a:pPr>
            <a:r>
              <a:rPr sz="3800" spc="-10" dirty="0"/>
              <a:t>SR-</a:t>
            </a:r>
            <a:r>
              <a:rPr sz="3800" dirty="0"/>
              <a:t>286</a:t>
            </a:r>
            <a:r>
              <a:rPr sz="3800" spc="-25" dirty="0"/>
              <a:t> </a:t>
            </a:r>
            <a:r>
              <a:rPr sz="3800" dirty="0"/>
              <a:t>Near</a:t>
            </a:r>
            <a:r>
              <a:rPr sz="3800" spc="-25" dirty="0"/>
              <a:t> </a:t>
            </a:r>
            <a:r>
              <a:rPr sz="3800" dirty="0"/>
              <a:t>Sasabe</a:t>
            </a:r>
            <a:r>
              <a:rPr sz="3800" spc="-25" dirty="0"/>
              <a:t> </a:t>
            </a:r>
            <a:r>
              <a:rPr sz="3800" dirty="0"/>
              <a:t>(MP</a:t>
            </a:r>
            <a:r>
              <a:rPr sz="3800" spc="-25" dirty="0"/>
              <a:t> </a:t>
            </a:r>
            <a:r>
              <a:rPr sz="3800" spc="-10" dirty="0"/>
              <a:t>1.8-</a:t>
            </a:r>
            <a:r>
              <a:rPr sz="3800" dirty="0"/>
              <a:t>MP</a:t>
            </a:r>
            <a:r>
              <a:rPr sz="3800" spc="-25" dirty="0"/>
              <a:t> </a:t>
            </a:r>
            <a:r>
              <a:rPr sz="3800" spc="-20" dirty="0"/>
              <a:t>7.3)</a:t>
            </a:r>
            <a:endParaRPr sz="3800"/>
          </a:p>
        </p:txBody>
      </p:sp>
      <p:pic>
        <p:nvPicPr>
          <p:cNvPr id="4" name="object 4"/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685349"/>
            <a:ext cx="4587700" cy="30584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3800" y="1274375"/>
            <a:ext cx="2442997" cy="384049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56449" y="473878"/>
            <a:ext cx="30232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9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00182" rIns="0" bIns="0" rtlCol="0">
            <a:spAutoFit/>
          </a:bodyPr>
          <a:lstStyle/>
          <a:p>
            <a:pPr marL="70485">
              <a:lnSpc>
                <a:spcPct val="100000"/>
              </a:lnSpc>
              <a:spcBef>
                <a:spcPts val="100"/>
              </a:spcBef>
            </a:pPr>
            <a:r>
              <a:rPr sz="3700" spc="-30" dirty="0"/>
              <a:t>SR-</a:t>
            </a:r>
            <a:r>
              <a:rPr sz="3700" dirty="0"/>
              <a:t>82</a:t>
            </a:r>
            <a:r>
              <a:rPr sz="3700" spc="-60" dirty="0"/>
              <a:t> </a:t>
            </a:r>
            <a:r>
              <a:rPr sz="3700" dirty="0"/>
              <a:t>in</a:t>
            </a:r>
            <a:r>
              <a:rPr sz="3700" spc="-55" dirty="0"/>
              <a:t> </a:t>
            </a:r>
            <a:r>
              <a:rPr sz="3700" spc="-20" dirty="0"/>
              <a:t>Patagonia</a:t>
            </a:r>
            <a:r>
              <a:rPr sz="3700" spc="-55" dirty="0"/>
              <a:t> </a:t>
            </a:r>
            <a:r>
              <a:rPr sz="3700" dirty="0"/>
              <a:t>(MP</a:t>
            </a:r>
            <a:r>
              <a:rPr sz="3700" spc="-60" dirty="0"/>
              <a:t> </a:t>
            </a:r>
            <a:r>
              <a:rPr sz="3700" spc="-30" dirty="0"/>
              <a:t>19.83-</a:t>
            </a:r>
            <a:r>
              <a:rPr sz="3700" dirty="0"/>
              <a:t>MP</a:t>
            </a:r>
            <a:r>
              <a:rPr sz="3700" spc="-55" dirty="0"/>
              <a:t> </a:t>
            </a:r>
            <a:r>
              <a:rPr sz="3700" spc="-10" dirty="0"/>
              <a:t>20.13)</a:t>
            </a:r>
            <a:endParaRPr sz="3700"/>
          </a:p>
        </p:txBody>
      </p:sp>
      <p:pic>
        <p:nvPicPr>
          <p:cNvPr id="4" name="object 4"/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7025" y="1765907"/>
            <a:ext cx="2419780" cy="322519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5" y="1765906"/>
            <a:ext cx="2418894" cy="322519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1875" y="1765907"/>
            <a:ext cx="2419387" cy="322519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1583</Words>
  <Application>Microsoft Macintosh PowerPoint</Application>
  <PresentationFormat>On-screen Show (16:9)</PresentationFormat>
  <Paragraphs>148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PowerPoint Presentation</vt:lpstr>
      <vt:lpstr>Southcentral District Boundaries</vt:lpstr>
      <vt:lpstr>Southcentral District Administration</vt:lpstr>
      <vt:lpstr>Southcentral Maintenance Organization</vt:lpstr>
      <vt:lpstr>Successes From Last Year</vt:lpstr>
      <vt:lpstr>Self-Perform Paving</vt:lpstr>
      <vt:lpstr>SR-286 Near Sasabe (MP 1.8-MP 7.3)</vt:lpstr>
      <vt:lpstr>SR-286 Near Sasabe (MP 1.8-MP 7.3)</vt:lpstr>
      <vt:lpstr>SR-82 in Patagonia (MP 19.83-MP 20.13)</vt:lpstr>
      <vt:lpstr>I-10: Pavement Rehab (I-8 to SR-87)</vt:lpstr>
      <vt:lpstr>SR-80: San Pedro River Bridge Replacement</vt:lpstr>
      <vt:lpstr>SR-287/SR-79B Roundabout in Florence</vt:lpstr>
      <vt:lpstr>SR-87/Skousen Road Intersection</vt:lpstr>
      <vt:lpstr>Current Construction</vt:lpstr>
      <vt:lpstr>I-10: Kino-Country Club (Design-Build)</vt:lpstr>
      <vt:lpstr>I-10: Ina to Ruthrauff</vt:lpstr>
      <vt:lpstr>I-10: Ina to Ruthrauff</vt:lpstr>
      <vt:lpstr>SR-90: Pavement Rehab (Border Patrol Station to Moson Rd.)</vt:lpstr>
      <vt:lpstr>SR-386: Kitt Peak Observatory Guardrail Reconstruction</vt:lpstr>
      <vt:lpstr>Upcoming Projects</vt:lpstr>
      <vt:lpstr>I-19: Irvington TI</vt:lpstr>
      <vt:lpstr>I-10: Wild Horse Pass Corridor</vt:lpstr>
      <vt:lpstr>Corridor Studies</vt:lpstr>
      <vt:lpstr>PowerPoint Presentation</vt:lpstr>
      <vt:lpstr>North-South Corridor</vt:lpstr>
      <vt:lpstr>Stay Informed: www.azdot.gov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2025 State of the Streeets</dc:title>
  <cp:lastModifiedBy>Kara Spinney</cp:lastModifiedBy>
  <cp:revision>1</cp:revision>
  <dcterms:created xsi:type="dcterms:W3CDTF">2025-01-16T16:11:45Z</dcterms:created>
  <dcterms:modified xsi:type="dcterms:W3CDTF">2025-01-22T01:41:44Z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2025-01-16T00:00:00Z</vt:filetime>
  </property>
  <property fmtid="{D5CDD505-2E9C-101B-9397-08002B2CF9AE}" pid="3" name="Creator">
    <vt:lpwstr>Google</vt:lpwstr>
  </property>
  <property fmtid="{D5CDD505-2E9C-101B-9397-08002B2CF9AE}" pid="4" name="LastSaved">
    <vt:filetime>2025-01-16T00:00:00Z</vt:filetime>
  </property>
</Properties>
</file>