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70" r:id="rId3"/>
    <p:sldId id="258" r:id="rId4"/>
    <p:sldId id="265" r:id="rId5"/>
    <p:sldId id="266" r:id="rId6"/>
    <p:sldId id="267" r:id="rId7"/>
    <p:sldId id="271" r:id="rId8"/>
    <p:sldId id="272" r:id="rId9"/>
    <p:sldId id="264" r:id="rId10"/>
  </p:sldIdLst>
  <p:sldSz cx="9144000" cy="6858000" type="screen4x3"/>
  <p:notesSz cx="7010400" cy="9236075"/>
  <p:embeddedFontLst>
    <p:embeddedFont>
      <p:font typeface="Century Gothic" panose="020B050202020202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2" roundtripDataSignature="AMtx7mgUhT403Ux3+meKEIarQNi6YGYZ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8558CA-2415-4DA4-BC52-B1CBF5047816}" v="10" dt="2025-01-18T20:49:40.0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68" autoAdjust="0"/>
    <p:restoredTop sz="83666" autoAdjust="0"/>
  </p:normalViewPr>
  <p:slideViewPr>
    <p:cSldViewPr snapToGrid="0">
      <p:cViewPr varScale="1">
        <p:scale>
          <a:sx n="84" d="100"/>
          <a:sy n="84" d="100"/>
        </p:scale>
        <p:origin x="2250" y="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customschemas.google.com/relationships/presentationmetadata" Target="metadata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a Hecht" userId="26ee792899f8d54f" providerId="LiveId" clId="{488558CA-2415-4DA4-BC52-B1CBF5047816}"/>
    <pc:docChg chg="undo custSel modSld">
      <pc:chgData name="Dana Hecht" userId="26ee792899f8d54f" providerId="LiveId" clId="{488558CA-2415-4DA4-BC52-B1CBF5047816}" dt="2025-01-18T20:49:42.914" v="295" actId="20577"/>
      <pc:docMkLst>
        <pc:docMk/>
      </pc:docMkLst>
      <pc:sldChg chg="modSp mod">
        <pc:chgData name="Dana Hecht" userId="26ee792899f8d54f" providerId="LiveId" clId="{488558CA-2415-4DA4-BC52-B1CBF5047816}" dt="2025-01-18T20:35:57.872" v="95" actId="20577"/>
        <pc:sldMkLst>
          <pc:docMk/>
          <pc:sldMk cId="0" sldId="256"/>
        </pc:sldMkLst>
        <pc:spChg chg="mod">
          <ac:chgData name="Dana Hecht" userId="26ee792899f8d54f" providerId="LiveId" clId="{488558CA-2415-4DA4-BC52-B1CBF5047816}" dt="2024-12-23T01:38:03.237" v="0" actId="20577"/>
          <ac:spMkLst>
            <pc:docMk/>
            <pc:sldMk cId="0" sldId="256"/>
            <ac:spMk id="168" creationId="{00000000-0000-0000-0000-000000000000}"/>
          </ac:spMkLst>
        </pc:spChg>
        <pc:spChg chg="mod">
          <ac:chgData name="Dana Hecht" userId="26ee792899f8d54f" providerId="LiveId" clId="{488558CA-2415-4DA4-BC52-B1CBF5047816}" dt="2025-01-18T20:35:57.872" v="95" actId="20577"/>
          <ac:spMkLst>
            <pc:docMk/>
            <pc:sldMk cId="0" sldId="256"/>
            <ac:spMk id="169" creationId="{00000000-0000-0000-0000-000000000000}"/>
          </ac:spMkLst>
        </pc:spChg>
        <pc:spChg chg="mod">
          <ac:chgData name="Dana Hecht" userId="26ee792899f8d54f" providerId="LiveId" clId="{488558CA-2415-4DA4-BC52-B1CBF5047816}" dt="2025-01-18T20:35:17.056" v="86" actId="1076"/>
          <ac:spMkLst>
            <pc:docMk/>
            <pc:sldMk cId="0" sldId="256"/>
            <ac:spMk id="171" creationId="{00000000-0000-0000-0000-000000000000}"/>
          </ac:spMkLst>
        </pc:spChg>
      </pc:sldChg>
      <pc:sldChg chg="modSp mod">
        <pc:chgData name="Dana Hecht" userId="26ee792899f8d54f" providerId="LiveId" clId="{488558CA-2415-4DA4-BC52-B1CBF5047816}" dt="2025-01-18T20:38:13.923" v="187" actId="20577"/>
        <pc:sldMkLst>
          <pc:docMk/>
          <pc:sldMk cId="0" sldId="258"/>
        </pc:sldMkLst>
        <pc:spChg chg="mod">
          <ac:chgData name="Dana Hecht" userId="26ee792899f8d54f" providerId="LiveId" clId="{488558CA-2415-4DA4-BC52-B1CBF5047816}" dt="2025-01-18T20:38:13.923" v="187" actId="20577"/>
          <ac:spMkLst>
            <pc:docMk/>
            <pc:sldMk cId="0" sldId="258"/>
            <ac:spMk id="185" creationId="{00000000-0000-0000-0000-000000000000}"/>
          </ac:spMkLst>
        </pc:spChg>
      </pc:sldChg>
      <pc:sldChg chg="addSp modSp mod">
        <pc:chgData name="Dana Hecht" userId="26ee792899f8d54f" providerId="LiveId" clId="{488558CA-2415-4DA4-BC52-B1CBF5047816}" dt="2025-01-18T20:49:42.914" v="295" actId="20577"/>
        <pc:sldMkLst>
          <pc:docMk/>
          <pc:sldMk cId="0" sldId="264"/>
        </pc:sldMkLst>
        <pc:spChg chg="add mod">
          <ac:chgData name="Dana Hecht" userId="26ee792899f8d54f" providerId="LiveId" clId="{488558CA-2415-4DA4-BC52-B1CBF5047816}" dt="2025-01-18T20:49:42.914" v="295" actId="20577"/>
          <ac:spMkLst>
            <pc:docMk/>
            <pc:sldMk cId="0" sldId="264"/>
            <ac:spMk id="2" creationId="{E9921029-D74A-86EA-D8F5-02EB85513F15}"/>
          </ac:spMkLst>
        </pc:spChg>
        <pc:spChg chg="mod">
          <ac:chgData name="Dana Hecht" userId="26ee792899f8d54f" providerId="LiveId" clId="{488558CA-2415-4DA4-BC52-B1CBF5047816}" dt="2024-12-23T01:42:44.026" v="80" actId="1076"/>
          <ac:spMkLst>
            <pc:docMk/>
            <pc:sldMk cId="0" sldId="264"/>
            <ac:spMk id="230" creationId="{00000000-0000-0000-0000-000000000000}"/>
          </ac:spMkLst>
        </pc:spChg>
      </pc:sldChg>
      <pc:sldChg chg="modSp mod">
        <pc:chgData name="Dana Hecht" userId="26ee792899f8d54f" providerId="LiveId" clId="{488558CA-2415-4DA4-BC52-B1CBF5047816}" dt="2025-01-18T20:41:01.264" v="272" actId="1076"/>
        <pc:sldMkLst>
          <pc:docMk/>
          <pc:sldMk cId="1644647007" sldId="265"/>
        </pc:sldMkLst>
        <pc:spChg chg="mod">
          <ac:chgData name="Dana Hecht" userId="26ee792899f8d54f" providerId="LiveId" clId="{488558CA-2415-4DA4-BC52-B1CBF5047816}" dt="2025-01-18T20:41:01.264" v="272" actId="1076"/>
          <ac:spMkLst>
            <pc:docMk/>
            <pc:sldMk cId="1644647007" sldId="265"/>
            <ac:spMk id="2" creationId="{F795B615-A89E-BBD1-0950-7E8C4D08CA4A}"/>
          </ac:spMkLst>
        </pc:spChg>
      </pc:sldChg>
      <pc:sldChg chg="modSp mod">
        <pc:chgData name="Dana Hecht" userId="26ee792899f8d54f" providerId="LiveId" clId="{488558CA-2415-4DA4-BC52-B1CBF5047816}" dt="2025-01-18T20:42:57.689" v="274" actId="1076"/>
        <pc:sldMkLst>
          <pc:docMk/>
          <pc:sldMk cId="3038911026" sldId="266"/>
        </pc:sldMkLst>
        <pc:spChg chg="mod">
          <ac:chgData name="Dana Hecht" userId="26ee792899f8d54f" providerId="LiveId" clId="{488558CA-2415-4DA4-BC52-B1CBF5047816}" dt="2025-01-18T20:42:57.689" v="274" actId="1076"/>
          <ac:spMkLst>
            <pc:docMk/>
            <pc:sldMk cId="3038911026" sldId="266"/>
            <ac:spMk id="185" creationId="{00000000-0000-0000-0000-000000000000}"/>
          </ac:spMkLst>
        </pc:spChg>
      </pc:sldChg>
      <pc:sldChg chg="addSp delSp modSp mod">
        <pc:chgData name="Dana Hecht" userId="26ee792899f8d54f" providerId="LiveId" clId="{488558CA-2415-4DA4-BC52-B1CBF5047816}" dt="2025-01-18T20:49:09.406" v="286" actId="20577"/>
        <pc:sldMkLst>
          <pc:docMk/>
          <pc:sldMk cId="3422103022" sldId="267"/>
        </pc:sldMkLst>
        <pc:spChg chg="mod">
          <ac:chgData name="Dana Hecht" userId="26ee792899f8d54f" providerId="LiveId" clId="{488558CA-2415-4DA4-BC52-B1CBF5047816}" dt="2025-01-18T20:49:09.406" v="286" actId="20577"/>
          <ac:spMkLst>
            <pc:docMk/>
            <pc:sldMk cId="3422103022" sldId="267"/>
            <ac:spMk id="185" creationId="{00000000-0000-0000-0000-000000000000}"/>
          </ac:spMkLst>
        </pc:spChg>
        <pc:spChg chg="add del mod">
          <ac:chgData name="Dana Hecht" userId="26ee792899f8d54f" providerId="LiveId" clId="{488558CA-2415-4DA4-BC52-B1CBF5047816}" dt="2025-01-18T20:48:32.813" v="284" actId="1076"/>
          <ac:spMkLst>
            <pc:docMk/>
            <pc:sldMk cId="3422103022" sldId="267"/>
            <ac:spMk id="186" creationId="{00000000-0000-0000-0000-000000000000}"/>
          </ac:spMkLst>
        </pc:spChg>
      </pc:sldChg>
      <pc:sldChg chg="modSp mod">
        <pc:chgData name="Dana Hecht" userId="26ee792899f8d54f" providerId="LiveId" clId="{488558CA-2415-4DA4-BC52-B1CBF5047816}" dt="2024-12-23T01:41:16.211" v="58" actId="1076"/>
        <pc:sldMkLst>
          <pc:docMk/>
          <pc:sldMk cId="2098712337" sldId="271"/>
        </pc:sldMkLst>
        <pc:spChg chg="mod">
          <ac:chgData name="Dana Hecht" userId="26ee792899f8d54f" providerId="LiveId" clId="{488558CA-2415-4DA4-BC52-B1CBF5047816}" dt="2024-12-23T01:41:16.211" v="58" actId="1076"/>
          <ac:spMkLst>
            <pc:docMk/>
            <pc:sldMk cId="2098712337" sldId="271"/>
            <ac:spMk id="18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8145" cy="462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300" tIns="43650" rIns="87300" bIns="4365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734" y="0"/>
            <a:ext cx="3038145" cy="462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300" tIns="43650" rIns="87300" bIns="4365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27163" y="1154113"/>
            <a:ext cx="4156075" cy="311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345" y="4445473"/>
            <a:ext cx="5607712" cy="3636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300" tIns="43650" rIns="87300" bIns="4365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773355"/>
            <a:ext cx="3038145" cy="46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300" tIns="43650" rIns="87300" bIns="4365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734" y="8773355"/>
            <a:ext cx="3038145" cy="46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300" tIns="43650" rIns="87300" bIns="436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:notes"/>
          <p:cNvSpPr txBox="1">
            <a:spLocks noGrp="1"/>
          </p:cNvSpPr>
          <p:nvPr>
            <p:ph type="body" idx="1"/>
          </p:nvPr>
        </p:nvSpPr>
        <p:spPr>
          <a:xfrm>
            <a:off x="701345" y="4445473"/>
            <a:ext cx="5607712" cy="3636093"/>
          </a:xfrm>
          <a:prstGeom prst="rect">
            <a:avLst/>
          </a:prstGeom>
        </p:spPr>
        <p:txBody>
          <a:bodyPr spcFirstLastPara="1" wrap="square" lIns="87300" tIns="43650" rIns="87300" bIns="43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DANA: Not technical skills. Personal skills and growth; confidence, conflict resolution, networking,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1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US"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247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:notes"/>
          <p:cNvSpPr txBox="1">
            <a:spLocks noGrp="1"/>
          </p:cNvSpPr>
          <p:nvPr>
            <p:ph type="body" idx="1"/>
          </p:nvPr>
        </p:nvSpPr>
        <p:spPr>
          <a:xfrm>
            <a:off x="701345" y="4445473"/>
            <a:ext cx="5607712" cy="3636093"/>
          </a:xfrm>
          <a:prstGeom prst="rect">
            <a:avLst/>
          </a:prstGeom>
        </p:spPr>
        <p:txBody>
          <a:bodyPr spcFirstLastPara="1" wrap="square" lIns="87300" tIns="43650" rIns="87300" bIns="43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Dina: Feedback from others on call who have been mentors or protégé in the past.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2" name="Google Shape;18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:notes"/>
          <p:cNvSpPr txBox="1">
            <a:spLocks noGrp="1"/>
          </p:cNvSpPr>
          <p:nvPr>
            <p:ph type="body" idx="1"/>
          </p:nvPr>
        </p:nvSpPr>
        <p:spPr>
          <a:xfrm>
            <a:off x="701345" y="4445473"/>
            <a:ext cx="5607712" cy="3636093"/>
          </a:xfrm>
          <a:prstGeom prst="rect">
            <a:avLst/>
          </a:prstGeom>
        </p:spPr>
        <p:txBody>
          <a:bodyPr spcFirstLastPara="1" wrap="square" lIns="87300" tIns="43650" rIns="87300" bIns="43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DANA </a:t>
            </a:r>
            <a:endParaRPr dirty="0"/>
          </a:p>
        </p:txBody>
      </p:sp>
      <p:sp>
        <p:nvSpPr>
          <p:cNvPr id="182" name="Google Shape;18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55780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:notes"/>
          <p:cNvSpPr txBox="1">
            <a:spLocks noGrp="1"/>
          </p:cNvSpPr>
          <p:nvPr>
            <p:ph type="body" idx="1"/>
          </p:nvPr>
        </p:nvSpPr>
        <p:spPr>
          <a:xfrm>
            <a:off x="701345" y="4445473"/>
            <a:ext cx="5607712" cy="3636093"/>
          </a:xfrm>
          <a:prstGeom prst="rect">
            <a:avLst/>
          </a:prstGeom>
        </p:spPr>
        <p:txBody>
          <a:bodyPr spcFirstLastPara="1" wrap="square" lIns="87300" tIns="43650" rIns="87300" bIns="43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Dina</a:t>
            </a:r>
            <a:endParaRPr dirty="0"/>
          </a:p>
        </p:txBody>
      </p:sp>
      <p:sp>
        <p:nvSpPr>
          <p:cNvPr id="182" name="Google Shape;18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95002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:notes"/>
          <p:cNvSpPr txBox="1">
            <a:spLocks noGrp="1"/>
          </p:cNvSpPr>
          <p:nvPr>
            <p:ph type="body" idx="1"/>
          </p:nvPr>
        </p:nvSpPr>
        <p:spPr>
          <a:xfrm>
            <a:off x="701345" y="4445473"/>
            <a:ext cx="5607712" cy="3636093"/>
          </a:xfrm>
          <a:prstGeom prst="rect">
            <a:avLst/>
          </a:prstGeom>
        </p:spPr>
        <p:txBody>
          <a:bodyPr spcFirstLastPara="1" wrap="square" lIns="87300" tIns="43650" rIns="87300" bIns="43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DANA</a:t>
            </a:r>
            <a:endParaRPr dirty="0"/>
          </a:p>
        </p:txBody>
      </p:sp>
      <p:sp>
        <p:nvSpPr>
          <p:cNvPr id="182" name="Google Shape;18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0048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:notes"/>
          <p:cNvSpPr txBox="1">
            <a:spLocks noGrp="1"/>
          </p:cNvSpPr>
          <p:nvPr>
            <p:ph type="body" idx="1"/>
          </p:nvPr>
        </p:nvSpPr>
        <p:spPr>
          <a:xfrm>
            <a:off x="701345" y="4445473"/>
            <a:ext cx="5607712" cy="3636093"/>
          </a:xfrm>
          <a:prstGeom prst="rect">
            <a:avLst/>
          </a:prstGeom>
        </p:spPr>
        <p:txBody>
          <a:bodyPr spcFirstLastPara="1" wrap="square" lIns="87300" tIns="43650" rIns="87300" bIns="43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Dina: Speed dating – next slide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March 11 is date for final selection preference by protégé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Set dates for monthly meetings in advance &amp; ask that you make every effort to attend these</a:t>
            </a:r>
            <a:endParaRPr dirty="0"/>
          </a:p>
        </p:txBody>
      </p:sp>
      <p:sp>
        <p:nvSpPr>
          <p:cNvPr id="182" name="Google Shape;18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224319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:notes"/>
          <p:cNvSpPr txBox="1">
            <a:spLocks noGrp="1"/>
          </p:cNvSpPr>
          <p:nvPr>
            <p:ph type="body" idx="1"/>
          </p:nvPr>
        </p:nvSpPr>
        <p:spPr>
          <a:xfrm>
            <a:off x="701345" y="4445473"/>
            <a:ext cx="5607712" cy="3636093"/>
          </a:xfrm>
          <a:prstGeom prst="rect">
            <a:avLst/>
          </a:prstGeom>
        </p:spPr>
        <p:txBody>
          <a:bodyPr spcFirstLastPara="1" wrap="square" lIns="87300" tIns="43650" rIns="87300" bIns="43650" anchor="t" anchorCtr="0">
            <a:noAutofit/>
          </a:bodyPr>
          <a:lstStyle/>
          <a:p>
            <a:pPr marL="228600" indent="0" rtl="0" fontAlgn="base">
              <a:buFont typeface="Arial" panose="020B0604020202020204" pitchFamily="34" charset="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DANA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Mentor bios provided to Apprentices prior to the meeting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Speed Networking session held to introduce Mentors to Apprentices –Apprentices will rank their top three choices at the end of the Speed Networking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Mentees will bring 2 questions / 5 minutes with each Mentor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Objectives of matching include but not limited to </a:t>
            </a:r>
          </a:p>
          <a:p>
            <a:pPr marL="228600" indent="0" rtl="0" fontAlgn="base">
              <a:buFont typeface="Arial" panose="020B0604020202020204" pitchFamily="34" charset="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1) Apprentice and  Mentor are not in the same field of expertise or from same company/agency to promote well-rounded diversify learning,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2" name="Google Shape;18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6364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1:notes"/>
          <p:cNvSpPr txBox="1">
            <a:spLocks noGrp="1"/>
          </p:cNvSpPr>
          <p:nvPr>
            <p:ph type="body" idx="1"/>
          </p:nvPr>
        </p:nvSpPr>
        <p:spPr>
          <a:xfrm>
            <a:off x="701345" y="4445473"/>
            <a:ext cx="5607712" cy="3636093"/>
          </a:xfrm>
          <a:prstGeom prst="rect">
            <a:avLst/>
          </a:prstGeom>
        </p:spPr>
        <p:txBody>
          <a:bodyPr spcFirstLastPara="1" wrap="square" lIns="87300" tIns="43650" rIns="87300" bIns="43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Dina – anyone who is here and interested in being a mentor – should reach out to Dana </a:t>
            </a:r>
            <a:r>
              <a:rPr lang="en-US"/>
              <a:t>and Dina </a:t>
            </a:r>
            <a:endParaRPr dirty="0"/>
          </a:p>
        </p:txBody>
      </p:sp>
      <p:sp>
        <p:nvSpPr>
          <p:cNvPr id="228" name="Google Shape;22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3"/>
          <p:cNvSpPr txBox="1"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5400"/>
              <a:buFont typeface="Century Gothic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/>
          <p:nvPr/>
        </p:nvSpPr>
        <p:spPr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 extrusionOk="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ldNum" idx="12"/>
          </p:nvPr>
        </p:nvSpPr>
        <p:spPr>
          <a:xfrm>
            <a:off x="423334" y="4529541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2"/>
          <p:cNvSpPr/>
          <p:nvPr/>
        </p:nvSpPr>
        <p:spPr>
          <a:xfrm rot="10800000" flipH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22"/>
          <p:cNvSpPr txBox="1">
            <a:spLocks noGrp="1"/>
          </p:cNvSpPr>
          <p:nvPr>
            <p:ph type="sldNum" idx="12"/>
          </p:nvPr>
        </p:nvSpPr>
        <p:spPr>
          <a:xfrm>
            <a:off x="511228" y="3244140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body" idx="1"/>
          </p:nvPr>
        </p:nvSpPr>
        <p:spPr>
          <a:xfrm>
            <a:off x="2415972" y="3505200"/>
            <a:ext cx="5653888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body" idx="2"/>
          </p:nvPr>
        </p:nvSpPr>
        <p:spPr>
          <a:xfrm>
            <a:off x="1942415" y="4354046"/>
            <a:ext cx="6591985" cy="1555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9" name="Google Shape;119;p23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3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3"/>
          <p:cNvSpPr/>
          <p:nvPr/>
        </p:nvSpPr>
        <p:spPr>
          <a:xfrm rot="10800000" flipH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23"/>
          <p:cNvSpPr txBox="1">
            <a:spLocks noGrp="1"/>
          </p:cNvSpPr>
          <p:nvPr>
            <p:ph type="sldNum" idx="12"/>
          </p:nvPr>
        </p:nvSpPr>
        <p:spPr>
          <a:xfrm>
            <a:off x="511228" y="3244140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3" name="Google Shape;123;p2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4" name="Google Shape;124;p23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4800"/>
              <a:buFont typeface="Century Gothic"/>
              <a:buNone/>
              <a:defRPr sz="4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4"/>
          <p:cNvSpPr txBox="1">
            <a:spLocks noGrp="1"/>
          </p:cNvSpPr>
          <p:nvPr>
            <p:ph type="body" idx="1"/>
          </p:nvPr>
        </p:nvSpPr>
        <p:spPr>
          <a:xfrm>
            <a:off x="1942415" y="5181600"/>
            <a:ext cx="6591985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28" name="Google Shape;128;p24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4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4"/>
          <p:cNvSpPr/>
          <p:nvPr/>
        </p:nvSpPr>
        <p:spPr>
          <a:xfrm rot="10800000" flipH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24"/>
          <p:cNvSpPr txBox="1">
            <a:spLocks noGrp="1"/>
          </p:cNvSpPr>
          <p:nvPr>
            <p:ph type="sldNum" idx="12"/>
          </p:nvPr>
        </p:nvSpPr>
        <p:spPr>
          <a:xfrm>
            <a:off x="511228" y="4983088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5"/>
          <p:cNvSpPr txBox="1"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5"/>
          <p:cNvSpPr txBox="1">
            <a:spLocks noGrp="1"/>
          </p:cNvSpPr>
          <p:nvPr>
            <p:ph type="body" idx="1"/>
          </p:nvPr>
        </p:nvSpPr>
        <p:spPr>
          <a:xfrm>
            <a:off x="1942415" y="4343400"/>
            <a:ext cx="6688292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35" name="Google Shape;135;p25"/>
          <p:cNvSpPr txBox="1">
            <a:spLocks noGrp="1"/>
          </p:cNvSpPr>
          <p:nvPr>
            <p:ph type="body" idx="2"/>
          </p:nvPr>
        </p:nvSpPr>
        <p:spPr>
          <a:xfrm>
            <a:off x="1942415" y="5181600"/>
            <a:ext cx="6688292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36" name="Google Shape;136;p25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25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25"/>
          <p:cNvSpPr/>
          <p:nvPr/>
        </p:nvSpPr>
        <p:spPr>
          <a:xfrm rot="10800000" flipH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5"/>
          <p:cNvSpPr txBox="1">
            <a:spLocks noGrp="1"/>
          </p:cNvSpPr>
          <p:nvPr>
            <p:ph type="sldNum" idx="12"/>
          </p:nvPr>
        </p:nvSpPr>
        <p:spPr>
          <a:xfrm>
            <a:off x="511228" y="4983088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0" name="Google Shape;140;p25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41" name="Google Shape;141;p25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6"/>
          <p:cNvSpPr txBox="1"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4800"/>
              <a:buFont typeface="Century Gothic"/>
              <a:buNone/>
              <a:defRPr sz="4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26"/>
          <p:cNvSpPr txBox="1">
            <a:spLocks noGrp="1"/>
          </p:cNvSpPr>
          <p:nvPr>
            <p:ph type="body" idx="1"/>
          </p:nvPr>
        </p:nvSpPr>
        <p:spPr>
          <a:xfrm>
            <a:off x="1942415" y="4343400"/>
            <a:ext cx="6591985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5" name="Google Shape;145;p26"/>
          <p:cNvSpPr txBox="1">
            <a:spLocks noGrp="1"/>
          </p:cNvSpPr>
          <p:nvPr>
            <p:ph type="body" idx="2"/>
          </p:nvPr>
        </p:nvSpPr>
        <p:spPr>
          <a:xfrm>
            <a:off x="1942415" y="5181600"/>
            <a:ext cx="6591985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6" name="Google Shape;146;p26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26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6"/>
          <p:cNvSpPr/>
          <p:nvPr/>
        </p:nvSpPr>
        <p:spPr>
          <a:xfrm rot="10800000" flipH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26"/>
          <p:cNvSpPr txBox="1">
            <a:spLocks noGrp="1"/>
          </p:cNvSpPr>
          <p:nvPr>
            <p:ph type="sldNum" idx="12"/>
          </p:nvPr>
        </p:nvSpPr>
        <p:spPr>
          <a:xfrm>
            <a:off x="511228" y="4983088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7"/>
          <p:cNvSpPr txBox="1"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27"/>
          <p:cNvSpPr txBox="1">
            <a:spLocks noGrp="1"/>
          </p:cNvSpPr>
          <p:nvPr>
            <p:ph type="body" idx="1"/>
          </p:nvPr>
        </p:nvSpPr>
        <p:spPr>
          <a:xfrm rot="5400000">
            <a:off x="3295307" y="780708"/>
            <a:ext cx="3886200" cy="6591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53" name="Google Shape;153;p27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27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7"/>
          <p:cNvSpPr/>
          <p:nvPr/>
        </p:nvSpPr>
        <p:spPr>
          <a:xfrm rot="10800000" flipH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27"/>
          <p:cNvSpPr txBox="1">
            <a:spLocks noGrp="1"/>
          </p:cNvSpPr>
          <p:nvPr>
            <p:ph type="sldNum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8"/>
          <p:cNvSpPr txBox="1">
            <a:spLocks noGrp="1"/>
          </p:cNvSpPr>
          <p:nvPr>
            <p:ph type="title"/>
          </p:nvPr>
        </p:nvSpPr>
        <p:spPr>
          <a:xfrm rot="5400000">
            <a:off x="5064693" y="2441249"/>
            <a:ext cx="5283817" cy="1656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28"/>
          <p:cNvSpPr txBox="1">
            <a:spLocks noGrp="1"/>
          </p:cNvSpPr>
          <p:nvPr>
            <p:ph type="body" idx="1"/>
          </p:nvPr>
        </p:nvSpPr>
        <p:spPr>
          <a:xfrm rot="5400000">
            <a:off x="1658682" y="911140"/>
            <a:ext cx="5283817" cy="4716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60" name="Google Shape;160;p28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28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28"/>
          <p:cNvSpPr/>
          <p:nvPr/>
        </p:nvSpPr>
        <p:spPr>
          <a:xfrm rot="10800000" flipH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28"/>
          <p:cNvSpPr txBox="1">
            <a:spLocks noGrp="1"/>
          </p:cNvSpPr>
          <p:nvPr>
            <p:ph type="sldNum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body" idx="1"/>
          </p:nvPr>
        </p:nvSpPr>
        <p:spPr>
          <a:xfrm>
            <a:off x="1942415" y="2133600"/>
            <a:ext cx="6591985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4"/>
          <p:cNvSpPr/>
          <p:nvPr/>
        </p:nvSpPr>
        <p:spPr>
          <a:xfrm rot="10800000" flipH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sldNum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5"/>
          <p:cNvSpPr txBox="1"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4000"/>
              <a:buFont typeface="Century Gothic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5"/>
          <p:cNvSpPr/>
          <p:nvPr/>
        </p:nvSpPr>
        <p:spPr>
          <a:xfrm rot="10800000" flipH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sldNum" idx="12"/>
          </p:nvPr>
        </p:nvSpPr>
        <p:spPr>
          <a:xfrm>
            <a:off x="511228" y="3244140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 txBox="1"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body" idx="1"/>
          </p:nvPr>
        </p:nvSpPr>
        <p:spPr>
          <a:xfrm>
            <a:off x="1942416" y="2136706"/>
            <a:ext cx="3197531" cy="3767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body" idx="2"/>
          </p:nvPr>
        </p:nvSpPr>
        <p:spPr>
          <a:xfrm>
            <a:off x="5337307" y="2136706"/>
            <a:ext cx="3197093" cy="3767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6"/>
          <p:cNvSpPr/>
          <p:nvPr/>
        </p:nvSpPr>
        <p:spPr>
          <a:xfrm rot="10800000" flipH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sldNum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 txBox="1"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body" idx="2"/>
          </p:nvPr>
        </p:nvSpPr>
        <p:spPr>
          <a:xfrm>
            <a:off x="1942415" y="2802888"/>
            <a:ext cx="3197532" cy="310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body" idx="3"/>
          </p:nvPr>
        </p:nvSpPr>
        <p:spPr>
          <a:xfrm>
            <a:off x="5656154" y="2223398"/>
            <a:ext cx="2873239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4"/>
          </p:nvPr>
        </p:nvSpPr>
        <p:spPr>
          <a:xfrm>
            <a:off x="5333715" y="2799660"/>
            <a:ext cx="3195680" cy="310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/>
          <p:nvPr/>
        </p:nvSpPr>
        <p:spPr>
          <a:xfrm rot="10800000" flipH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ldNum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/>
          <p:nvPr/>
        </p:nvSpPr>
        <p:spPr>
          <a:xfrm rot="10800000" flipH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sldNum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9"/>
          <p:cNvSpPr/>
          <p:nvPr/>
        </p:nvSpPr>
        <p:spPr>
          <a:xfrm rot="10800000" flipH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sldNum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 txBox="1"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2000"/>
              <a:buFont typeface="Century Gothic"/>
              <a:buNone/>
              <a:defRPr sz="20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0"/>
          <p:cNvSpPr txBox="1">
            <a:spLocks noGrp="1"/>
          </p:cNvSpPr>
          <p:nvPr>
            <p:ph type="body" idx="1"/>
          </p:nvPr>
        </p:nvSpPr>
        <p:spPr>
          <a:xfrm>
            <a:off x="4743494" y="446089"/>
            <a:ext cx="3790906" cy="541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95" name="Google Shape;95;p20"/>
          <p:cNvSpPr txBox="1">
            <a:spLocks noGrp="1"/>
          </p:cNvSpPr>
          <p:nvPr>
            <p:ph type="body" idx="2"/>
          </p:nvPr>
        </p:nvSpPr>
        <p:spPr>
          <a:xfrm>
            <a:off x="1942415" y="1598613"/>
            <a:ext cx="2629584" cy="42624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0"/>
          <p:cNvSpPr/>
          <p:nvPr/>
        </p:nvSpPr>
        <p:spPr>
          <a:xfrm rot="10800000" flipH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sldNum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2400"/>
              <a:buFont typeface="Century Gothic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1"/>
          <p:cNvSpPr>
            <a:spLocks noGrp="1"/>
          </p:cNvSpPr>
          <p:nvPr>
            <p:ph type="pic" idx="2"/>
          </p:nvPr>
        </p:nvSpPr>
        <p:spPr>
          <a:xfrm>
            <a:off x="1942415" y="634965"/>
            <a:ext cx="6591985" cy="3854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1942415" y="5367338"/>
            <a:ext cx="6591985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1"/>
          <p:cNvSpPr/>
          <p:nvPr/>
        </p:nvSpPr>
        <p:spPr>
          <a:xfrm rot="10800000" flipH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1"/>
          <p:cNvSpPr txBox="1">
            <a:spLocks noGrp="1"/>
          </p:cNvSpPr>
          <p:nvPr>
            <p:ph type="sldNum" idx="12"/>
          </p:nvPr>
        </p:nvSpPr>
        <p:spPr>
          <a:xfrm>
            <a:off x="511228" y="4983088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4DCE3"/>
            </a:gs>
          </a:gsLst>
          <a:lin ang="54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2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11" name="Google Shape;11;p12"/>
            <p:cNvSpPr/>
            <p:nvPr/>
          </p:nvSpPr>
          <p:spPr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l" t="t" r="r" b="b"/>
              <a:pathLst>
                <a:path w="22" h="136" extrusionOk="0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12"/>
            <p:cNvSpPr/>
            <p:nvPr/>
          </p:nvSpPr>
          <p:spPr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l" t="t" r="r" b="b"/>
              <a:pathLst>
                <a:path w="140" h="504" extrusionOk="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12"/>
            <p:cNvSpPr/>
            <p:nvPr/>
          </p:nvSpPr>
          <p:spPr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l" t="t" r="r" b="b"/>
              <a:pathLst>
                <a:path w="132" h="308" extrusionOk="0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12"/>
            <p:cNvSpPr/>
            <p:nvPr/>
          </p:nvSpPr>
          <p:spPr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l" t="t" r="r" b="b"/>
              <a:pathLst>
                <a:path w="37" h="79" extrusionOk="0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12"/>
            <p:cNvSpPr/>
            <p:nvPr/>
          </p:nvSpPr>
          <p:spPr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l" t="t" r="r" b="b"/>
              <a:pathLst>
                <a:path w="178" h="722" extrusionOk="0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2"/>
            <p:cNvSpPr/>
            <p:nvPr/>
          </p:nvSpPr>
          <p:spPr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l" t="t" r="r" b="b"/>
              <a:pathLst>
                <a:path w="23" h="635" extrusionOk="0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12"/>
            <p:cNvSpPr/>
            <p:nvPr/>
          </p:nvSpPr>
          <p:spPr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12"/>
            <p:cNvSpPr/>
            <p:nvPr/>
          </p:nvSpPr>
          <p:spPr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l" t="t" r="r" b="b"/>
              <a:pathLst>
                <a:path w="41" h="222" extrusionOk="0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12"/>
            <p:cNvSpPr/>
            <p:nvPr/>
          </p:nvSpPr>
          <p:spPr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l" t="t" r="r" b="b"/>
              <a:pathLst>
                <a:path w="450" h="878" extrusionOk="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12"/>
            <p:cNvSpPr/>
            <p:nvPr/>
          </p:nvSpPr>
          <p:spPr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l" t="t" r="r" b="b"/>
              <a:pathLst>
                <a:path w="35" h="73" extrusionOk="0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12"/>
            <p:cNvSpPr/>
            <p:nvPr/>
          </p:nvSpPr>
          <p:spPr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12"/>
            <p:cNvSpPr/>
            <p:nvPr/>
          </p:nvSpPr>
          <p:spPr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l" t="t" r="r" b="b"/>
              <a:pathLst>
                <a:path w="52" h="135" extrusionOk="0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" name="Google Shape;23;p12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24" name="Google Shape;24;p12"/>
            <p:cNvSpPr/>
            <p:nvPr/>
          </p:nvSpPr>
          <p:spPr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l" t="t" r="r" b="b"/>
              <a:pathLst>
                <a:path w="103" h="920" extrusionOk="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12"/>
            <p:cNvSpPr/>
            <p:nvPr/>
          </p:nvSpPr>
          <p:spPr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l" t="t" r="r" b="b"/>
              <a:pathLst>
                <a:path w="88" h="330" extrusionOk="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12"/>
            <p:cNvSpPr/>
            <p:nvPr/>
          </p:nvSpPr>
          <p:spPr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l" t="t" r="r" b="b"/>
              <a:pathLst>
                <a:path w="90" h="207" extrusionOk="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12"/>
            <p:cNvSpPr/>
            <p:nvPr/>
          </p:nvSpPr>
          <p:spPr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l" t="t" r="r" b="b"/>
              <a:pathLst>
                <a:path w="115" h="467" extrusionOk="0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12"/>
            <p:cNvSpPr/>
            <p:nvPr/>
          </p:nvSpPr>
          <p:spPr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l" t="t" r="r" b="b"/>
              <a:pathLst>
                <a:path w="36" h="633" extrusionOk="0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12"/>
            <p:cNvSpPr/>
            <p:nvPr/>
          </p:nvSpPr>
          <p:spPr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l" t="t" r="r" b="b"/>
              <a:pathLst>
                <a:path w="28" h="59" extrusionOk="0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12"/>
            <p:cNvSpPr/>
            <p:nvPr/>
          </p:nvSpPr>
          <p:spPr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12"/>
            <p:cNvSpPr/>
            <p:nvPr/>
          </p:nvSpPr>
          <p:spPr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l" t="t" r="r" b="b"/>
              <a:pathLst>
                <a:path w="294" h="568" extrusionOk="0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12"/>
            <p:cNvSpPr/>
            <p:nvPr/>
          </p:nvSpPr>
          <p:spPr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l" t="t" r="r" b="b"/>
              <a:pathLst>
                <a:path w="25" h="53" extrusionOk="0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12"/>
            <p:cNvSpPr/>
            <p:nvPr/>
          </p:nvSpPr>
          <p:spPr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l" t="t" r="r" b="b"/>
              <a:pathLst>
                <a:path w="29" h="141" extrusionOk="0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12"/>
            <p:cNvSpPr/>
            <p:nvPr/>
          </p:nvSpPr>
          <p:spPr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12"/>
            <p:cNvSpPr/>
            <p:nvPr/>
          </p:nvSpPr>
          <p:spPr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l" t="t" r="r" b="b"/>
              <a:pathLst>
                <a:path w="44" h="111" extrusionOk="0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12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12"/>
          <p:cNvSpPr txBox="1"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3600"/>
              <a:buFont typeface="Century Gothic"/>
              <a:buNone/>
              <a:defRPr sz="3600" b="0" i="0" u="none" strike="noStrike" cap="none">
                <a:solidFill>
                  <a:srgbClr val="1481A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8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75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sz="14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sldNum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ana.hecht@yahoo.com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mailto:wtsmentoringgny@gmail.com" TargetMode="External"/><Relationship Id="rId4" Type="http://schemas.openxmlformats.org/officeDocument/2006/relationships/hyperlink" Target="mailto:dina.ferraiuolo@vhb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reamstime.com/illustration/group-women-cartoon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oLrUDq5K8E26Q97q6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mailto:wtsmentoringgny@gmail.co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ina.ferraiuolo@vhb.com" TargetMode="External"/><Relationship Id="rId5" Type="http://schemas.openxmlformats.org/officeDocument/2006/relationships/hyperlink" Target="mailto:dana.hecht@yahoo.co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"/>
          <p:cNvSpPr txBox="1">
            <a:spLocks noGrp="1"/>
          </p:cNvSpPr>
          <p:nvPr>
            <p:ph type="ctrTitle"/>
          </p:nvPr>
        </p:nvSpPr>
        <p:spPr>
          <a:xfrm>
            <a:off x="1470999" y="2247011"/>
            <a:ext cx="7577467" cy="7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4860"/>
              <a:buFont typeface="Century Gothic"/>
              <a:buNone/>
            </a:pPr>
            <a:r>
              <a:rPr lang="en-US" sz="4860" dirty="0">
                <a:latin typeface="Century Gothic" panose="020B0502020202020204" pitchFamily="34" charset="0"/>
              </a:rPr>
              <a:t>2025 Mentoring Program</a:t>
            </a:r>
            <a:endParaRPr dirty="0">
              <a:latin typeface="Century Gothic" panose="020B0502020202020204" pitchFamily="34" charset="0"/>
            </a:endParaRPr>
          </a:p>
        </p:txBody>
      </p:sp>
      <p:sp>
        <p:nvSpPr>
          <p:cNvPr id="169" name="Google Shape;169;p1"/>
          <p:cNvSpPr txBox="1">
            <a:spLocks noGrp="1"/>
          </p:cNvSpPr>
          <p:nvPr>
            <p:ph type="subTitle" idx="1"/>
          </p:nvPr>
        </p:nvSpPr>
        <p:spPr>
          <a:xfrm>
            <a:off x="1596951" y="3674205"/>
            <a:ext cx="6908190" cy="1710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b="1" dirty="0">
                <a:solidFill>
                  <a:srgbClr val="1481AA"/>
                </a:solidFill>
              </a:rPr>
              <a:t>Co-Chairs </a:t>
            </a:r>
            <a:endParaRPr sz="2400" dirty="0">
              <a:solidFill>
                <a:srgbClr val="1481AA"/>
              </a:solidFill>
            </a:endParaRPr>
          </a:p>
          <a:p>
            <a:pPr marL="457200" lvl="1" indent="0"/>
            <a:r>
              <a:rPr lang="en-US" sz="2200" b="1" i="1" dirty="0">
                <a:solidFill>
                  <a:srgbClr val="1C426C"/>
                </a:solidFill>
              </a:rPr>
              <a:t>Dana Hecht: </a:t>
            </a:r>
            <a:r>
              <a:rPr lang="en-US" sz="2200" dirty="0">
                <a:solidFill>
                  <a:srgbClr val="1C426C"/>
                </a:solidFill>
                <a:hlinkClick r:id="rId3"/>
              </a:rPr>
              <a:t>dana.hecht@yahoo.com</a:t>
            </a:r>
            <a:r>
              <a:rPr lang="en-US" sz="2200" b="1" i="1" dirty="0">
                <a:solidFill>
                  <a:srgbClr val="1C426C"/>
                </a:solidFill>
              </a:rPr>
              <a:t> </a:t>
            </a:r>
            <a:endParaRPr lang="en-US" sz="2200" dirty="0">
              <a:solidFill>
                <a:srgbClr val="1C426C"/>
              </a:solidFill>
            </a:endParaRPr>
          </a:p>
          <a:p>
            <a:pPr marL="457200" lvl="1" indent="0">
              <a:buSzPts val="1800"/>
            </a:pPr>
            <a:r>
              <a:rPr lang="en-US" sz="2200" b="1" i="1" dirty="0">
                <a:solidFill>
                  <a:srgbClr val="1C426C"/>
                </a:solidFill>
              </a:rPr>
              <a:t>Dina Ferraiuolo:</a:t>
            </a:r>
            <a:r>
              <a:rPr lang="en-US" sz="2200" i="1" dirty="0">
                <a:solidFill>
                  <a:srgbClr val="1C426C"/>
                </a:solidFill>
              </a:rPr>
              <a:t> </a:t>
            </a:r>
            <a:r>
              <a:rPr lang="en-US" sz="2200" dirty="0">
                <a:solidFill>
                  <a:srgbClr val="1C426C"/>
                </a:solidFill>
                <a:hlinkClick r:id="rId4"/>
              </a:rPr>
              <a:t>dina.ferraiuolo@gmail.com</a:t>
            </a:r>
            <a:r>
              <a:rPr lang="en-US" sz="2200" dirty="0">
                <a:solidFill>
                  <a:srgbClr val="1C426C"/>
                </a:solidFill>
              </a:rPr>
              <a:t> </a:t>
            </a:r>
            <a:endParaRPr sz="2200" dirty="0"/>
          </a:p>
          <a:p>
            <a:pPr marL="457200" lvl="1" indent="0"/>
            <a:r>
              <a:rPr lang="nb-NO" sz="2200" b="1" dirty="0">
                <a:hlinkClick r:id="rId5"/>
              </a:rPr>
              <a:t>wtsmentoringgny@gmail.com</a:t>
            </a:r>
            <a:r>
              <a:rPr lang="nb-NO" sz="2200" b="1" dirty="0"/>
              <a:t> </a:t>
            </a:r>
            <a:endParaRPr sz="2200" b="1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/>
          </a:p>
        </p:txBody>
      </p:sp>
      <p:sp>
        <p:nvSpPr>
          <p:cNvPr id="170" name="Google Shape;170;p1"/>
          <p:cNvSpPr txBox="1">
            <a:spLocks noGrp="1"/>
          </p:cNvSpPr>
          <p:nvPr>
            <p:ph type="sldNum" idx="12"/>
          </p:nvPr>
        </p:nvSpPr>
        <p:spPr>
          <a:xfrm>
            <a:off x="423334" y="4529541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71" name="Google Shape;171;p1"/>
          <p:cNvSpPr txBox="1"/>
          <p:nvPr/>
        </p:nvSpPr>
        <p:spPr>
          <a:xfrm>
            <a:off x="6921312" y="6313922"/>
            <a:ext cx="212715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January 22, 2025</a:t>
            </a:r>
            <a:endParaRPr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78A655B-ECD4-4146-8C60-3756ED757949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02418" y="359432"/>
            <a:ext cx="4061210" cy="79159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3CAFFB1-2C2A-4193-B57C-0DCEF842F02A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1036" y="-77342"/>
            <a:ext cx="2124403" cy="18233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6BE4D-2FD7-4A24-ABD5-507633578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76400"/>
            <a:ext cx="6591985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i="1" dirty="0"/>
              <a:t>The WTS-GNY mentoring program provides a forum for women seeking development of the skills necessary to achieve success in both their professional and personal lives.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ABF5F-8C88-49E6-9D02-AFCD6CCA6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9576-7267-463F-9754-6333BFA8C780}" type="slidenum">
              <a:rPr lang="en-US" smtClean="0"/>
              <a:t>2</a:t>
            </a:fld>
            <a:endParaRPr lang="en-US"/>
          </a:p>
        </p:txBody>
      </p:sp>
      <p:pic>
        <p:nvPicPr>
          <p:cNvPr id="11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52085DDE-D8F6-42B5-A712-8E8038C6463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762569" y="4343400"/>
            <a:ext cx="4695631" cy="2852596"/>
          </a:xfrm>
          <a:prstGeom prst="rect">
            <a:avLst/>
          </a:prstGeom>
        </p:spPr>
      </p:pic>
      <p:pic>
        <p:nvPicPr>
          <p:cNvPr id="10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9459698D-FEDA-4854-A933-1C447325419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-123631" y="4343400"/>
            <a:ext cx="4695631" cy="2852596"/>
          </a:xfrm>
          <a:prstGeom prst="rect">
            <a:avLst/>
          </a:prstGeom>
        </p:spPr>
      </p:pic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116E3BB5-D783-4B59-A773-5F01C86EFC0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r="72068"/>
          <a:stretch/>
        </p:blipFill>
        <p:spPr>
          <a:xfrm>
            <a:off x="7680037" y="4343400"/>
            <a:ext cx="1311564" cy="2852596"/>
          </a:xfrm>
          <a:prstGeom prst="rect">
            <a:avLst/>
          </a:prstGeom>
        </p:spPr>
      </p:pic>
      <p:sp>
        <p:nvSpPr>
          <p:cNvPr id="8" name="Google Shape;177;p2">
            <a:extLst>
              <a:ext uri="{FF2B5EF4-FFF2-40B4-BE49-F238E27FC236}">
                <a16:creationId xmlns:a16="http://schemas.microsoft.com/office/drawing/2014/main" id="{67E5E1B4-62BA-4809-8FC4-4D4396FB917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11060" y="575480"/>
            <a:ext cx="2185200" cy="68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3600"/>
              <a:buFont typeface="Century Gothic"/>
              <a:buNone/>
            </a:pPr>
            <a:r>
              <a:rPr lang="en-US" sz="4400" dirty="0"/>
              <a:t>Mission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35240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"/>
          <p:cNvSpPr txBox="1">
            <a:spLocks noGrp="1"/>
          </p:cNvSpPr>
          <p:nvPr>
            <p:ph type="body" idx="1"/>
          </p:nvPr>
        </p:nvSpPr>
        <p:spPr>
          <a:xfrm>
            <a:off x="1468530" y="1653301"/>
            <a:ext cx="6781333" cy="4568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66928" indent="-457200">
              <a:spcBef>
                <a:spcPts val="0"/>
              </a:spcBef>
              <a:buClr>
                <a:schemeClr val="tx2">
                  <a:lumMod val="10000"/>
                </a:schemeClr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2000" i="1" dirty="0"/>
              <a:t>Support from experienced mentors</a:t>
            </a:r>
          </a:p>
          <a:p>
            <a:pPr marL="566928" indent="-457200">
              <a:buClr>
                <a:schemeClr val="tx2">
                  <a:lumMod val="10000"/>
                </a:schemeClr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2000" i="1" dirty="0"/>
              <a:t>Peer networking</a:t>
            </a:r>
          </a:p>
          <a:p>
            <a:pPr marL="566928" indent="-457200">
              <a:buClr>
                <a:schemeClr val="tx2">
                  <a:lumMod val="10000"/>
                </a:schemeClr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2000" i="1" dirty="0"/>
              <a:t>Candid conversations with successful leaders in the transportation industry</a:t>
            </a:r>
          </a:p>
          <a:p>
            <a:pPr marL="566928" indent="-457200">
              <a:buClr>
                <a:schemeClr val="tx2">
                  <a:lumMod val="10000"/>
                </a:schemeClr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2000" i="1" dirty="0"/>
              <a:t>One-on-one mentoring</a:t>
            </a:r>
          </a:p>
          <a:p>
            <a:pPr marL="566928" indent="-457200">
              <a:buClr>
                <a:schemeClr val="tx2">
                  <a:lumMod val="10000"/>
                </a:schemeClr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2000" i="1" dirty="0"/>
              <a:t>Confidence growth</a:t>
            </a:r>
          </a:p>
          <a:p>
            <a:pPr marL="566928" indent="-457200">
              <a:buClr>
                <a:schemeClr val="tx2">
                  <a:lumMod val="10000"/>
                </a:schemeClr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2000" i="1" dirty="0"/>
              <a:t>Presentation skills</a:t>
            </a:r>
          </a:p>
          <a:p>
            <a:pPr marL="566928" indent="-457200">
              <a:buClr>
                <a:schemeClr val="tx2">
                  <a:lumMod val="10000"/>
                </a:schemeClr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2000" i="1" dirty="0"/>
              <a:t>Professional resume’ and interview coaching</a:t>
            </a:r>
          </a:p>
          <a:p>
            <a:pPr marL="566928" indent="-457200">
              <a:buClr>
                <a:schemeClr val="tx2">
                  <a:lumMod val="10000"/>
                </a:schemeClr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2000" i="1" dirty="0"/>
              <a:t>Focus on wellness</a:t>
            </a:r>
          </a:p>
          <a:p>
            <a:pPr marL="566928" indent="-457200">
              <a:buClr>
                <a:schemeClr val="tx2">
                  <a:lumMod val="10000"/>
                </a:schemeClr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2000" i="1" dirty="0"/>
              <a:t>Develop lifelong relationships</a:t>
            </a:r>
          </a:p>
          <a:p>
            <a:pPr marL="566928" indent="-457200">
              <a:buClr>
                <a:schemeClr val="tx2">
                  <a:lumMod val="10000"/>
                </a:schemeClr>
              </a:buClr>
              <a:buSzPts val="3200"/>
              <a:buFont typeface="Arial" panose="020B0604020202020204" pitchFamily="34" charset="0"/>
              <a:buChar char="•"/>
            </a:pPr>
            <a:endParaRPr sz="2800" dirty="0"/>
          </a:p>
        </p:txBody>
      </p:sp>
      <p:sp>
        <p:nvSpPr>
          <p:cNvPr id="186" name="Google Shape;186;p3"/>
          <p:cNvSpPr txBox="1">
            <a:spLocks noGrp="1"/>
          </p:cNvSpPr>
          <p:nvPr>
            <p:ph type="sldNum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5" name="Google Shape;177;p2">
            <a:extLst>
              <a:ext uri="{FF2B5EF4-FFF2-40B4-BE49-F238E27FC236}">
                <a16:creationId xmlns:a16="http://schemas.microsoft.com/office/drawing/2014/main" id="{B93C46E8-1BBF-47D2-B070-F392F9B1D1F5}"/>
              </a:ext>
            </a:extLst>
          </p:cNvPr>
          <p:cNvSpPr txBox="1">
            <a:spLocks/>
          </p:cNvSpPr>
          <p:nvPr/>
        </p:nvSpPr>
        <p:spPr>
          <a:xfrm>
            <a:off x="1468530" y="628645"/>
            <a:ext cx="6665378" cy="68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1800"/>
              <a:buFont typeface="Century Gothic"/>
              <a:buNone/>
              <a:defRPr sz="3600" b="0" i="0" u="none" strike="noStrike" cap="none">
                <a:solidFill>
                  <a:srgbClr val="1481A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3600"/>
            </a:pPr>
            <a:r>
              <a:rPr lang="en-US" sz="4400" dirty="0"/>
              <a:t>Benefits of the Program </a:t>
            </a:r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"/>
          <p:cNvSpPr txBox="1">
            <a:spLocks noGrp="1"/>
          </p:cNvSpPr>
          <p:nvPr>
            <p:ph type="sldNum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5" name="Google Shape;177;p2">
            <a:extLst>
              <a:ext uri="{FF2B5EF4-FFF2-40B4-BE49-F238E27FC236}">
                <a16:creationId xmlns:a16="http://schemas.microsoft.com/office/drawing/2014/main" id="{B93C46E8-1BBF-47D2-B070-F392F9B1D1F5}"/>
              </a:ext>
            </a:extLst>
          </p:cNvPr>
          <p:cNvSpPr txBox="1">
            <a:spLocks/>
          </p:cNvSpPr>
          <p:nvPr/>
        </p:nvSpPr>
        <p:spPr>
          <a:xfrm>
            <a:off x="1522173" y="628645"/>
            <a:ext cx="6665378" cy="68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1800"/>
              <a:buFont typeface="Century Gothic"/>
              <a:buNone/>
              <a:defRPr sz="3600" b="0" i="0" u="none" strike="noStrike" cap="none">
                <a:solidFill>
                  <a:srgbClr val="1481A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3600"/>
            </a:pPr>
            <a:r>
              <a:rPr lang="en-US" sz="4400" dirty="0"/>
              <a:t>Program Overview</a:t>
            </a:r>
            <a:endParaRPr lang="en-US" sz="4000" dirty="0"/>
          </a:p>
        </p:txBody>
      </p:sp>
      <p:sp>
        <p:nvSpPr>
          <p:cNvPr id="2" name="Google Shape;185;p3">
            <a:extLst>
              <a:ext uri="{FF2B5EF4-FFF2-40B4-BE49-F238E27FC236}">
                <a16:creationId xmlns:a16="http://schemas.microsoft.com/office/drawing/2014/main" id="{F795B615-A89E-BBD1-0950-7E8C4D08CA4A}"/>
              </a:ext>
            </a:extLst>
          </p:cNvPr>
          <p:cNvSpPr txBox="1">
            <a:spLocks/>
          </p:cNvSpPr>
          <p:nvPr/>
        </p:nvSpPr>
        <p:spPr>
          <a:xfrm>
            <a:off x="1356888" y="1993410"/>
            <a:ext cx="6430224" cy="3243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8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4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566928" indent="-457200">
              <a:spcBef>
                <a:spcPts val="0"/>
              </a:spcBef>
              <a:buClr>
                <a:schemeClr val="tx2">
                  <a:lumMod val="10000"/>
                </a:schemeClr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2000" i="1" dirty="0"/>
              <a:t>Program runs March to January</a:t>
            </a:r>
          </a:p>
          <a:p>
            <a:pPr marL="566928" indent="-457200">
              <a:buClr>
                <a:schemeClr val="tx2">
                  <a:lumMod val="10000"/>
                </a:schemeClr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2000" i="1" dirty="0"/>
              <a:t>In-person monthly group meetings </a:t>
            </a:r>
            <a:r>
              <a:rPr lang="en-US" sz="2000" b="1" i="1" dirty="0"/>
              <a:t>required</a:t>
            </a:r>
          </a:p>
          <a:p>
            <a:pPr marL="566928" indent="-457200">
              <a:buClr>
                <a:schemeClr val="tx2">
                  <a:lumMod val="10000"/>
                </a:schemeClr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2000" i="1" dirty="0"/>
              <a:t>Protégé/Mentor pairing – Personal coaching</a:t>
            </a:r>
          </a:p>
          <a:p>
            <a:pPr marL="566928" indent="-457200">
              <a:buClr>
                <a:schemeClr val="tx2">
                  <a:lumMod val="10000"/>
                </a:schemeClr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2000" i="1" dirty="0"/>
              <a:t>“Meet the (Industry) Leader”</a:t>
            </a:r>
          </a:p>
          <a:p>
            <a:pPr marL="566928" indent="-457200">
              <a:buClr>
                <a:schemeClr val="tx2">
                  <a:lumMod val="10000"/>
                </a:schemeClr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2000" i="1" dirty="0"/>
              <a:t>Social events</a:t>
            </a:r>
          </a:p>
          <a:p>
            <a:pPr marL="566928" indent="-457200">
              <a:buClr>
                <a:schemeClr val="tx2">
                  <a:lumMod val="10000"/>
                </a:schemeClr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2000" i="1" dirty="0"/>
              <a:t>Year end presentations by Protégés </a:t>
            </a:r>
          </a:p>
          <a:p>
            <a:pPr marL="566928" indent="-457200">
              <a:buClr>
                <a:schemeClr val="tx2">
                  <a:lumMod val="10000"/>
                </a:schemeClr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2000" i="1" dirty="0"/>
              <a:t>Graduation ceremony</a:t>
            </a:r>
          </a:p>
          <a:p>
            <a:pPr marL="566928" indent="-457200">
              <a:buClr>
                <a:schemeClr val="tx2">
                  <a:lumMod val="10000"/>
                </a:schemeClr>
              </a:buClr>
              <a:buSzPts val="3200"/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44647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"/>
          <p:cNvSpPr txBox="1">
            <a:spLocks noGrp="1"/>
          </p:cNvSpPr>
          <p:nvPr>
            <p:ph type="body" idx="1"/>
          </p:nvPr>
        </p:nvSpPr>
        <p:spPr>
          <a:xfrm>
            <a:off x="964441" y="1837869"/>
            <a:ext cx="7215117" cy="33282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lvl="0" indent="-457200">
              <a:spcBef>
                <a:spcPts val="0"/>
              </a:spcBef>
              <a:buSzPts val="2800"/>
              <a:buFont typeface="Arial" panose="020B0604020202020204" pitchFamily="34" charset="0"/>
              <a:buChar char="•"/>
            </a:pPr>
            <a:r>
              <a:rPr lang="en-US" sz="2400" i="1" dirty="0"/>
              <a:t>Approximately 5 years of experience in the Transportation Industry</a:t>
            </a:r>
          </a:p>
          <a:p>
            <a:pPr lvl="0" indent="-457200">
              <a:buSzPts val="2800"/>
              <a:buFont typeface="Arial" panose="020B0604020202020204" pitchFamily="34" charset="0"/>
              <a:buChar char="•"/>
            </a:pPr>
            <a:r>
              <a:rPr lang="en-US" sz="2400" i="1" dirty="0"/>
              <a:t>Commit to </a:t>
            </a:r>
            <a:r>
              <a:rPr lang="en-US" sz="2400" b="1" i="1" dirty="0"/>
              <a:t>4-6 hours per month</a:t>
            </a:r>
          </a:p>
          <a:p>
            <a:pPr lvl="1" indent="-457200">
              <a:buSzPts val="2800"/>
              <a:buFont typeface="Arial" panose="020B0604020202020204" pitchFamily="34" charset="0"/>
              <a:buChar char="•"/>
            </a:pPr>
            <a:r>
              <a:rPr lang="en-US" sz="2400" i="1" dirty="0"/>
              <a:t>Must </a:t>
            </a:r>
            <a:r>
              <a:rPr lang="en-US" sz="2400" b="1" i="1" dirty="0"/>
              <a:t>attend monthly in-person group sessions</a:t>
            </a:r>
          </a:p>
          <a:p>
            <a:pPr lvl="1" indent="-457200">
              <a:buSzPts val="2800"/>
              <a:buFont typeface="Arial" panose="020B0604020202020204" pitchFamily="34" charset="0"/>
              <a:buChar char="•"/>
            </a:pPr>
            <a:r>
              <a:rPr lang="en-US" sz="2400" i="1" dirty="0"/>
              <a:t>Regular in-person meetings with Mentor</a:t>
            </a:r>
          </a:p>
          <a:p>
            <a:pPr lvl="0" indent="-457200">
              <a:buSzPts val="2800"/>
              <a:buFont typeface="Arial" panose="020B0604020202020204" pitchFamily="34" charset="0"/>
              <a:buChar char="•"/>
            </a:pPr>
            <a:r>
              <a:rPr lang="en-US" sz="2400" i="1" dirty="0"/>
              <a:t>Must be a member of WTS-GNY by the March meeting</a:t>
            </a:r>
          </a:p>
        </p:txBody>
      </p:sp>
      <p:sp>
        <p:nvSpPr>
          <p:cNvPr id="186" name="Google Shape;186;p3"/>
          <p:cNvSpPr txBox="1">
            <a:spLocks noGrp="1"/>
          </p:cNvSpPr>
          <p:nvPr>
            <p:ph type="sldNum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5" name="Google Shape;177;p2">
            <a:extLst>
              <a:ext uri="{FF2B5EF4-FFF2-40B4-BE49-F238E27FC236}">
                <a16:creationId xmlns:a16="http://schemas.microsoft.com/office/drawing/2014/main" id="{B93C46E8-1BBF-47D2-B070-F392F9B1D1F5}"/>
              </a:ext>
            </a:extLst>
          </p:cNvPr>
          <p:cNvSpPr txBox="1">
            <a:spLocks/>
          </p:cNvSpPr>
          <p:nvPr/>
        </p:nvSpPr>
        <p:spPr>
          <a:xfrm>
            <a:off x="1398535" y="681849"/>
            <a:ext cx="6665378" cy="68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1800"/>
              <a:buFont typeface="Century Gothic"/>
              <a:buNone/>
              <a:defRPr sz="3600" b="0" i="0" u="none" strike="noStrike" cap="none">
                <a:solidFill>
                  <a:srgbClr val="1481A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3600"/>
            </a:pPr>
            <a:r>
              <a:rPr lang="en-US" sz="4400" dirty="0"/>
              <a:t>Protégé Criteria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38911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"/>
          <p:cNvSpPr txBox="1">
            <a:spLocks noGrp="1"/>
          </p:cNvSpPr>
          <p:nvPr>
            <p:ph type="body" idx="1"/>
          </p:nvPr>
        </p:nvSpPr>
        <p:spPr>
          <a:xfrm>
            <a:off x="2020186" y="1620390"/>
            <a:ext cx="6883182" cy="4996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SzPts val="2800"/>
              <a:buNone/>
            </a:pPr>
            <a:r>
              <a:rPr lang="en-US" sz="2800" b="1" dirty="0"/>
              <a:t>February 4th - Application Deadline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  <a:buSzPts val="2800"/>
              <a:buFont typeface="Arial" panose="020B0604020202020204" pitchFamily="34" charset="0"/>
              <a:buChar char="•"/>
            </a:pPr>
            <a:r>
              <a:rPr lang="en-US" sz="2800" i="1" dirty="0"/>
              <a:t>Application Form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  <a:buSzPts val="2800"/>
              <a:buFont typeface="Arial" panose="020B0604020202020204" pitchFamily="34" charset="0"/>
              <a:buChar char="•"/>
            </a:pPr>
            <a:r>
              <a:rPr lang="en-US" sz="2800" i="1" dirty="0">
                <a:hlinkClick r:id="rId3"/>
              </a:rPr>
              <a:t>2025 WTS-GNY Mentor Application</a:t>
            </a:r>
            <a:endParaRPr lang="en-US" sz="2800" i="1" dirty="0"/>
          </a:p>
          <a:p>
            <a:pPr lvl="1" indent="-457200">
              <a:spcBef>
                <a:spcPts val="0"/>
              </a:spcBef>
              <a:spcAft>
                <a:spcPts val="600"/>
              </a:spcAft>
              <a:buSzPts val="2800"/>
              <a:buFont typeface="Arial" panose="020B0604020202020204" pitchFamily="34" charset="0"/>
              <a:buChar char="•"/>
            </a:pPr>
            <a:r>
              <a:rPr lang="en-US" sz="2800" i="1" dirty="0"/>
              <a:t>Resume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  <a:buSzPts val="2800"/>
              <a:buFont typeface="Arial" panose="020B0604020202020204" pitchFamily="34" charset="0"/>
              <a:buChar char="•"/>
            </a:pPr>
            <a:r>
              <a:rPr lang="en-US" sz="2800" i="1" dirty="0"/>
              <a:t>Letter of Support</a:t>
            </a:r>
            <a:endParaRPr lang="en-US" sz="28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SzPts val="2800"/>
              <a:buNone/>
            </a:pPr>
            <a:r>
              <a:rPr lang="en-US" sz="2800" b="1" dirty="0"/>
              <a:t>February 16</a:t>
            </a:r>
            <a:r>
              <a:rPr lang="en-US" sz="2800" b="1" baseline="30000" dirty="0"/>
              <a:t>th</a:t>
            </a:r>
            <a:r>
              <a:rPr lang="en-US" sz="2800" b="1" dirty="0"/>
              <a:t> – Selection Notification</a:t>
            </a:r>
          </a:p>
          <a:p>
            <a:pPr marL="0" indent="0">
              <a:spcBef>
                <a:spcPts val="0"/>
              </a:spcBef>
              <a:buSzPts val="2800"/>
              <a:buNone/>
            </a:pPr>
            <a:endParaRPr lang="en-US" sz="2600" b="1" dirty="0"/>
          </a:p>
          <a:p>
            <a:pPr marL="0" indent="0">
              <a:spcBef>
                <a:spcPts val="0"/>
              </a:spcBef>
              <a:buSzPts val="2800"/>
              <a:buNone/>
            </a:pPr>
            <a:endParaRPr lang="en-US" sz="2600" b="1" dirty="0"/>
          </a:p>
        </p:txBody>
      </p:sp>
      <p:sp>
        <p:nvSpPr>
          <p:cNvPr id="186" name="Google Shape;186;p3"/>
          <p:cNvSpPr txBox="1">
            <a:spLocks noGrp="1"/>
          </p:cNvSpPr>
          <p:nvPr>
            <p:ph type="sldNum" idx="12"/>
          </p:nvPr>
        </p:nvSpPr>
        <p:spPr>
          <a:xfrm>
            <a:off x="0" y="-365125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 dirty="0"/>
          </a:p>
        </p:txBody>
      </p:sp>
      <p:sp>
        <p:nvSpPr>
          <p:cNvPr id="5" name="Google Shape;177;p2">
            <a:extLst>
              <a:ext uri="{FF2B5EF4-FFF2-40B4-BE49-F238E27FC236}">
                <a16:creationId xmlns:a16="http://schemas.microsoft.com/office/drawing/2014/main" id="{B93C46E8-1BBF-47D2-B070-F392F9B1D1F5}"/>
              </a:ext>
            </a:extLst>
          </p:cNvPr>
          <p:cNvSpPr txBox="1">
            <a:spLocks/>
          </p:cNvSpPr>
          <p:nvPr/>
        </p:nvSpPr>
        <p:spPr>
          <a:xfrm>
            <a:off x="1468530" y="628645"/>
            <a:ext cx="6665378" cy="68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1800"/>
              <a:buFont typeface="Century Gothic"/>
              <a:buNone/>
              <a:defRPr sz="3600" b="0" i="0" u="none" strike="noStrike" cap="none">
                <a:solidFill>
                  <a:srgbClr val="1481A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3600"/>
            </a:pPr>
            <a:r>
              <a:rPr lang="en-US" sz="4400" dirty="0"/>
              <a:t>Key Dates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22103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"/>
          <p:cNvSpPr txBox="1">
            <a:spLocks noGrp="1"/>
          </p:cNvSpPr>
          <p:nvPr>
            <p:ph type="body" idx="1"/>
          </p:nvPr>
        </p:nvSpPr>
        <p:spPr>
          <a:xfrm>
            <a:off x="583964" y="1280376"/>
            <a:ext cx="8435922" cy="4996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SzPts val="2800"/>
              <a:buNone/>
            </a:pPr>
            <a:r>
              <a:rPr lang="en-US" sz="2800" b="1" dirty="0"/>
              <a:t>February 25th - </a:t>
            </a:r>
            <a:r>
              <a:rPr lang="en-US" sz="2800" b="1" i="1" dirty="0"/>
              <a:t>Speed Matching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  <a:buSzPts val="2800"/>
              <a:buFont typeface="Arial" panose="020B0604020202020204" pitchFamily="34" charset="0"/>
              <a:buChar char="•"/>
            </a:pPr>
            <a:r>
              <a:rPr lang="en-US" sz="2600" dirty="0"/>
              <a:t>Fun, Interactive Event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  <a:buSzPts val="2800"/>
              <a:buFont typeface="Arial" panose="020B0604020202020204" pitchFamily="34" charset="0"/>
              <a:buChar char="•"/>
            </a:pPr>
            <a:r>
              <a:rPr lang="en-US" sz="2600" dirty="0"/>
              <a:t>In-Person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SzPts val="2800"/>
              <a:buNone/>
            </a:pPr>
            <a:endParaRPr lang="en-US" sz="28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SzPts val="2800"/>
              <a:buNone/>
            </a:pPr>
            <a:r>
              <a:rPr lang="en-US" sz="2800" b="1" dirty="0"/>
              <a:t>March 4</a:t>
            </a:r>
            <a:r>
              <a:rPr lang="en-US" sz="2800" b="1" baseline="30000" dirty="0"/>
              <a:t>th</a:t>
            </a:r>
            <a:r>
              <a:rPr lang="en-US" sz="2800" b="1" dirty="0"/>
              <a:t> - </a:t>
            </a:r>
            <a:r>
              <a:rPr lang="en-US" sz="2800" b="1" i="1" dirty="0"/>
              <a:t>Protégé and Mentor Pairs Notified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SzPts val="2800"/>
              <a:buNone/>
            </a:pPr>
            <a:endParaRPr lang="en-US" sz="2800" b="1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SzPts val="2800"/>
              <a:buNone/>
            </a:pPr>
            <a:endParaRPr lang="en-US" sz="2800" b="1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SzPts val="2800"/>
              <a:buNone/>
            </a:pPr>
            <a:r>
              <a:rPr lang="en-US" sz="2800" b="1" dirty="0"/>
              <a:t>March 11</a:t>
            </a:r>
            <a:r>
              <a:rPr lang="en-US" sz="2800" b="1" baseline="30000" dirty="0"/>
              <a:t>th</a:t>
            </a:r>
            <a:r>
              <a:rPr lang="en-US" sz="2800" b="1" dirty="0"/>
              <a:t> - </a:t>
            </a:r>
            <a:r>
              <a:rPr lang="en-US" sz="2800" b="1" i="1" dirty="0"/>
              <a:t>First Group Meeting</a:t>
            </a:r>
          </a:p>
        </p:txBody>
      </p:sp>
      <p:sp>
        <p:nvSpPr>
          <p:cNvPr id="186" name="Google Shape;186;p3"/>
          <p:cNvSpPr txBox="1">
            <a:spLocks noGrp="1"/>
          </p:cNvSpPr>
          <p:nvPr>
            <p:ph type="sldNum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5" name="Google Shape;177;p2">
            <a:extLst>
              <a:ext uri="{FF2B5EF4-FFF2-40B4-BE49-F238E27FC236}">
                <a16:creationId xmlns:a16="http://schemas.microsoft.com/office/drawing/2014/main" id="{B93C46E8-1BBF-47D2-B070-F392F9B1D1F5}"/>
              </a:ext>
            </a:extLst>
          </p:cNvPr>
          <p:cNvSpPr txBox="1">
            <a:spLocks/>
          </p:cNvSpPr>
          <p:nvPr/>
        </p:nvSpPr>
        <p:spPr>
          <a:xfrm>
            <a:off x="1239311" y="286945"/>
            <a:ext cx="6665378" cy="68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1800"/>
              <a:buFont typeface="Century Gothic"/>
              <a:buNone/>
              <a:defRPr sz="3600" b="0" i="0" u="none" strike="noStrike" cap="none">
                <a:solidFill>
                  <a:srgbClr val="1481A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3600"/>
            </a:pPr>
            <a:r>
              <a:rPr lang="en-US" sz="4400" dirty="0"/>
              <a:t>Key Dates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98712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"/>
          <p:cNvSpPr txBox="1">
            <a:spLocks noGrp="1"/>
          </p:cNvSpPr>
          <p:nvPr>
            <p:ph type="body" idx="1"/>
          </p:nvPr>
        </p:nvSpPr>
        <p:spPr>
          <a:xfrm>
            <a:off x="2020186" y="2161811"/>
            <a:ext cx="6883182" cy="41186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600"/>
              </a:spcBef>
              <a:buNone/>
            </a:pPr>
            <a:r>
              <a:rPr lang="en-US" sz="2800" b="1" dirty="0"/>
              <a:t>Speed Matching</a:t>
            </a:r>
          </a:p>
          <a:p>
            <a:pPr lvl="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1" dirty="0"/>
              <a:t>Applicants meet all Mentors</a:t>
            </a:r>
          </a:p>
          <a:p>
            <a:pPr marL="742950" lvl="0" indent="0">
              <a:spcBef>
                <a:spcPts val="600"/>
              </a:spcBef>
              <a:buNone/>
            </a:pPr>
            <a:endParaRPr lang="en-US" sz="2800" dirty="0"/>
          </a:p>
          <a:p>
            <a:pPr marL="0" lvl="0" indent="0">
              <a:spcBef>
                <a:spcPts val="600"/>
              </a:spcBef>
              <a:buNone/>
            </a:pPr>
            <a:r>
              <a:rPr lang="en-US" sz="2800" b="1" dirty="0"/>
              <a:t>Selection Process</a:t>
            </a:r>
          </a:p>
          <a:p>
            <a:pPr lvl="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1" dirty="0"/>
              <a:t>Mentoring Co-Chairs review the rankings and appropriately pairs Protégés and Mentors</a:t>
            </a:r>
            <a:endParaRPr lang="en-US" sz="2200" i="1" dirty="0"/>
          </a:p>
        </p:txBody>
      </p:sp>
      <p:sp>
        <p:nvSpPr>
          <p:cNvPr id="186" name="Google Shape;186;p3"/>
          <p:cNvSpPr txBox="1">
            <a:spLocks noGrp="1"/>
          </p:cNvSpPr>
          <p:nvPr>
            <p:ph type="sldNum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5" name="Google Shape;177;p2">
            <a:extLst>
              <a:ext uri="{FF2B5EF4-FFF2-40B4-BE49-F238E27FC236}">
                <a16:creationId xmlns:a16="http://schemas.microsoft.com/office/drawing/2014/main" id="{B93C46E8-1BBF-47D2-B070-F392F9B1D1F5}"/>
              </a:ext>
            </a:extLst>
          </p:cNvPr>
          <p:cNvSpPr txBox="1">
            <a:spLocks/>
          </p:cNvSpPr>
          <p:nvPr/>
        </p:nvSpPr>
        <p:spPr>
          <a:xfrm>
            <a:off x="1576813" y="492672"/>
            <a:ext cx="7517759" cy="1320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1800"/>
              <a:buFont typeface="Century Gothic"/>
              <a:buNone/>
              <a:defRPr sz="3600" b="0" i="0" u="none" strike="noStrike" cap="none">
                <a:solidFill>
                  <a:srgbClr val="1481A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3600"/>
            </a:pPr>
            <a:r>
              <a:rPr lang="en-US" sz="4000" dirty="0"/>
              <a:t>Mentor Matching and Selection Process</a:t>
            </a:r>
          </a:p>
        </p:txBody>
      </p:sp>
    </p:spTree>
    <p:extLst>
      <p:ext uri="{BB962C8B-B14F-4D97-AF65-F5344CB8AC3E}">
        <p14:creationId xmlns:p14="http://schemas.microsoft.com/office/powerpoint/2010/main" val="2428365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1"/>
          <p:cNvSpPr txBox="1">
            <a:spLocks noGrp="1"/>
          </p:cNvSpPr>
          <p:nvPr>
            <p:ph type="title"/>
          </p:nvPr>
        </p:nvSpPr>
        <p:spPr>
          <a:xfrm>
            <a:off x="2771813" y="2294774"/>
            <a:ext cx="4061210" cy="557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1800"/>
              <a:buFont typeface="Noto Sans Symbols"/>
              <a:buNone/>
              <a:tabLst/>
              <a:defRPr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Questions?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31" name="Google Shape;231;p1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FFD003-FCA1-4BDD-BD8F-2C896FE4212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02418" y="359432"/>
            <a:ext cx="4061210" cy="7915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F559E36-87B2-4DA0-994C-F84F6A2D6BA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82436" y="0"/>
            <a:ext cx="2124403" cy="1823375"/>
          </a:xfrm>
          <a:prstGeom prst="rect">
            <a:avLst/>
          </a:prstGeom>
        </p:spPr>
      </p:pic>
      <p:sp>
        <p:nvSpPr>
          <p:cNvPr id="2" name="Google Shape;169;p1">
            <a:extLst>
              <a:ext uri="{FF2B5EF4-FFF2-40B4-BE49-F238E27FC236}">
                <a16:creationId xmlns:a16="http://schemas.microsoft.com/office/drawing/2014/main" id="{E9921029-D74A-86EA-D8F5-02EB85513F15}"/>
              </a:ext>
            </a:extLst>
          </p:cNvPr>
          <p:cNvSpPr txBox="1">
            <a:spLocks/>
          </p:cNvSpPr>
          <p:nvPr/>
        </p:nvSpPr>
        <p:spPr>
          <a:xfrm>
            <a:off x="803717" y="3396691"/>
            <a:ext cx="6908190" cy="1710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8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4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indent="0" algn="ctr">
              <a:spcBef>
                <a:spcPts val="0"/>
              </a:spcBef>
              <a:buFont typeface="Noto Sans Symbols"/>
              <a:buNone/>
            </a:pPr>
            <a:r>
              <a:rPr lang="en-US" sz="2400" b="1" dirty="0">
                <a:solidFill>
                  <a:srgbClr val="1481AA"/>
                </a:solidFill>
              </a:rPr>
              <a:t>Co-Chairs </a:t>
            </a:r>
            <a:endParaRPr lang="en-US" sz="2400" dirty="0">
              <a:solidFill>
                <a:srgbClr val="1481AA"/>
              </a:solidFill>
            </a:endParaRPr>
          </a:p>
          <a:p>
            <a:pPr marL="457200" lvl="1" indent="0" algn="ctr">
              <a:buNone/>
            </a:pPr>
            <a:r>
              <a:rPr lang="en-US" sz="2200" b="1" i="1" dirty="0">
                <a:solidFill>
                  <a:srgbClr val="1C426C"/>
                </a:solidFill>
              </a:rPr>
              <a:t>Dana Hecht: </a:t>
            </a:r>
            <a:r>
              <a:rPr lang="en-US" sz="2200" dirty="0">
                <a:solidFill>
                  <a:srgbClr val="1C426C"/>
                </a:solidFill>
                <a:hlinkClick r:id="rId5"/>
              </a:rPr>
              <a:t>dana.hecht@yahoo.com</a:t>
            </a:r>
            <a:r>
              <a:rPr lang="en-US" sz="2200" b="1" i="1" dirty="0">
                <a:solidFill>
                  <a:srgbClr val="1C426C"/>
                </a:solidFill>
              </a:rPr>
              <a:t> </a:t>
            </a:r>
            <a:endParaRPr lang="en-US" sz="2200" dirty="0">
              <a:solidFill>
                <a:srgbClr val="1C426C"/>
              </a:solidFill>
            </a:endParaRPr>
          </a:p>
          <a:p>
            <a:pPr marL="457200" lvl="1" indent="0" algn="ctr">
              <a:buNone/>
            </a:pPr>
            <a:r>
              <a:rPr lang="en-US" sz="2200" b="1" i="1" dirty="0">
                <a:solidFill>
                  <a:srgbClr val="1C426C"/>
                </a:solidFill>
              </a:rPr>
              <a:t>Dina </a:t>
            </a:r>
            <a:r>
              <a:rPr lang="en-US" sz="2200" b="1" i="1" dirty="0" err="1">
                <a:solidFill>
                  <a:srgbClr val="1C426C"/>
                </a:solidFill>
              </a:rPr>
              <a:t>Ferraiuolo</a:t>
            </a:r>
            <a:r>
              <a:rPr lang="en-US" sz="2200" b="1" i="1" dirty="0">
                <a:solidFill>
                  <a:srgbClr val="1C426C"/>
                </a:solidFill>
              </a:rPr>
              <a:t>:</a:t>
            </a:r>
            <a:r>
              <a:rPr lang="en-US" sz="2200" i="1" dirty="0">
                <a:solidFill>
                  <a:srgbClr val="1C426C"/>
                </a:solidFill>
              </a:rPr>
              <a:t> </a:t>
            </a:r>
            <a:r>
              <a:rPr lang="en-US" sz="2200" dirty="0">
                <a:solidFill>
                  <a:srgbClr val="1C426C"/>
                </a:solidFill>
                <a:hlinkClick r:id="rId6"/>
              </a:rPr>
              <a:t>dina.</a:t>
            </a:r>
            <a:r>
              <a:rPr lang="en-US" sz="2200">
                <a:solidFill>
                  <a:srgbClr val="1C426C"/>
                </a:solidFill>
                <a:hlinkClick r:id="rId6"/>
              </a:rPr>
              <a:t>ferraiuolo@gmail.</a:t>
            </a:r>
            <a:r>
              <a:rPr lang="en-US" sz="2200" dirty="0">
                <a:solidFill>
                  <a:srgbClr val="1C426C"/>
                </a:solidFill>
                <a:hlinkClick r:id="rId6"/>
              </a:rPr>
              <a:t>com</a:t>
            </a:r>
            <a:r>
              <a:rPr lang="en-US" sz="2200" dirty="0">
                <a:solidFill>
                  <a:srgbClr val="1C426C"/>
                </a:solidFill>
              </a:rPr>
              <a:t> </a:t>
            </a:r>
            <a:endParaRPr lang="en-US" sz="2200" dirty="0"/>
          </a:p>
          <a:p>
            <a:pPr marL="457200" lvl="1" indent="0" algn="ctr">
              <a:buNone/>
            </a:pPr>
            <a:r>
              <a:rPr lang="en-US" sz="2200" b="1" dirty="0">
                <a:hlinkClick r:id="rId7"/>
              </a:rPr>
              <a:t>wtsmentoringgny@gmail.com</a:t>
            </a:r>
            <a:r>
              <a:rPr lang="en-US" sz="2200" b="1" dirty="0"/>
              <a:t> </a:t>
            </a:r>
          </a:p>
          <a:p>
            <a:pPr marL="0" indent="0">
              <a:buFont typeface="Noto Sans Symbols"/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rgbClr val="000000"/>
      </a:dk1>
      <a:lt1>
        <a:srgbClr val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2434</TotalTime>
  <Words>454</Words>
  <Application>Microsoft Office PowerPoint</Application>
  <PresentationFormat>On-screen Show (4:3)</PresentationFormat>
  <Paragraphs>84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Noto Sans Symbols</vt:lpstr>
      <vt:lpstr>Calibri</vt:lpstr>
      <vt:lpstr>Century Gothic</vt:lpstr>
      <vt:lpstr>Arial</vt:lpstr>
      <vt:lpstr>Wisp</vt:lpstr>
      <vt:lpstr>2025 Mentoring Program</vt:lpstr>
      <vt:lpstr>Mission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Mentoring Program</dc:title>
  <dc:creator>Nicole Bucich</dc:creator>
  <cp:lastModifiedBy>Dana Hecht</cp:lastModifiedBy>
  <cp:revision>23</cp:revision>
  <dcterms:created xsi:type="dcterms:W3CDTF">2018-11-30T13:24:52Z</dcterms:created>
  <dcterms:modified xsi:type="dcterms:W3CDTF">2025-01-18T20:49:44Z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0x0101003EE24B8FF8843B4F9DC3836FB735778C</vt:lpwstr>
  </property>
</Properties>
</file>