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11" r:id="rId3"/>
    <p:sldId id="312" r:id="rId4"/>
    <p:sldId id="292" r:id="rId5"/>
    <p:sldId id="293" r:id="rId6"/>
    <p:sldId id="294" r:id="rId7"/>
    <p:sldId id="309" r:id="rId8"/>
    <p:sldId id="334" r:id="rId9"/>
    <p:sldId id="300" r:id="rId10"/>
    <p:sldId id="347" r:id="rId11"/>
    <p:sldId id="298" r:id="rId12"/>
    <p:sldId id="314" r:id="rId13"/>
    <p:sldId id="316" r:id="rId14"/>
    <p:sldId id="317" r:id="rId15"/>
    <p:sldId id="301" r:id="rId16"/>
    <p:sldId id="306" r:id="rId17"/>
    <p:sldId id="313" r:id="rId18"/>
    <p:sldId id="315" r:id="rId19"/>
    <p:sldId id="308" r:id="rId20"/>
    <p:sldId id="318" r:id="rId21"/>
    <p:sldId id="3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ts, Emily" initials="WE" lastIdx="2" clrIdx="0">
    <p:extLst>
      <p:ext uri="{19B8F6BF-5375-455C-9EA6-DF929625EA0E}">
        <p15:presenceInfo xmlns:p15="http://schemas.microsoft.com/office/powerpoint/2012/main" userId="Watts, Emi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3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0623" autoAdjust="0"/>
  </p:normalViewPr>
  <p:slideViewPr>
    <p:cSldViewPr snapToGrid="0" snapToObjects="1">
      <p:cViewPr varScale="1">
        <p:scale>
          <a:sx n="98" d="100"/>
          <a:sy n="98" d="100"/>
        </p:scale>
        <p:origin x="10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7C6FF-69BB-4025-9E37-D6E651276428}" type="doc">
      <dgm:prSet loTypeId="urn:microsoft.com/office/officeart/2005/8/layout/hProcess9" loCatId="process" qsTypeId="urn:microsoft.com/office/officeart/2005/8/quickstyle/simple1" qsCatId="simple" csTypeId="urn:microsoft.com/office/officeart/2005/8/colors/accent1_2" csCatId="accent1" phldr="1"/>
      <dgm:spPr/>
    </dgm:pt>
    <dgm:pt modelId="{1A424839-A283-495A-AE24-B27F11E5261B}">
      <dgm:prSet phldrT="[Text]" custT="1"/>
      <dgm:spPr/>
      <dgm:t>
        <a:bodyPr/>
        <a:lstStyle/>
        <a:p>
          <a:r>
            <a:rPr lang="en-US" sz="1800" b="1" dirty="0"/>
            <a:t>Go to Pro Rank Academy</a:t>
          </a:r>
        </a:p>
      </dgm:t>
    </dgm:pt>
    <dgm:pt modelId="{D8F7A9F6-DF16-4AD7-9D1A-8F1BDCBBB305}" type="parTrans" cxnId="{4A72441C-ABC7-4C1D-BADD-F6E8D1780CE6}">
      <dgm:prSet/>
      <dgm:spPr/>
      <dgm:t>
        <a:bodyPr/>
        <a:lstStyle/>
        <a:p>
          <a:endParaRPr lang="en-US" sz="1600" b="1"/>
        </a:p>
      </dgm:t>
    </dgm:pt>
    <dgm:pt modelId="{227AFB81-B06E-4805-BA1C-1039C0A89521}" type="sibTrans" cxnId="{4A72441C-ABC7-4C1D-BADD-F6E8D1780CE6}">
      <dgm:prSet/>
      <dgm:spPr/>
      <dgm:t>
        <a:bodyPr/>
        <a:lstStyle/>
        <a:p>
          <a:endParaRPr lang="en-US" sz="1600" b="1"/>
        </a:p>
      </dgm:t>
    </dgm:pt>
    <dgm:pt modelId="{1E2ECA7B-6383-4B26-8BE8-83E9DA919F34}">
      <dgm:prSet phldrT="[Text]" custT="1"/>
      <dgm:spPr/>
      <dgm:t>
        <a:bodyPr/>
        <a:lstStyle/>
        <a:p>
          <a:r>
            <a:rPr lang="en-US" sz="1800" b="1" dirty="0"/>
            <a:t>Pairing</a:t>
          </a:r>
        </a:p>
      </dgm:t>
    </dgm:pt>
    <dgm:pt modelId="{F771659C-93F0-446B-9E95-5D2AE635FF90}" type="parTrans" cxnId="{441D8144-49E9-4948-AE6A-B99188F8667D}">
      <dgm:prSet/>
      <dgm:spPr/>
      <dgm:t>
        <a:bodyPr/>
        <a:lstStyle/>
        <a:p>
          <a:endParaRPr lang="en-US" sz="1600" b="1"/>
        </a:p>
      </dgm:t>
    </dgm:pt>
    <dgm:pt modelId="{C349CF2E-BB0F-4ECD-A184-946F97E964F6}" type="sibTrans" cxnId="{441D8144-49E9-4948-AE6A-B99188F8667D}">
      <dgm:prSet/>
      <dgm:spPr/>
      <dgm:t>
        <a:bodyPr/>
        <a:lstStyle/>
        <a:p>
          <a:endParaRPr lang="en-US" sz="1600" b="1"/>
        </a:p>
      </dgm:t>
    </dgm:pt>
    <dgm:pt modelId="{BB82AB1C-BDF3-4732-9BC6-F7F119717F61}">
      <dgm:prSet phldrT="[Text]" custT="1"/>
      <dgm:spPr/>
      <dgm:t>
        <a:bodyPr/>
        <a:lstStyle/>
        <a:p>
          <a:r>
            <a:rPr lang="en-US" sz="2000" b="1" dirty="0"/>
            <a:t>MOU/ Work Plan/ CUF</a:t>
          </a:r>
        </a:p>
      </dgm:t>
    </dgm:pt>
    <dgm:pt modelId="{3019E75E-90D4-4CCC-8C26-D6A30932692F}" type="parTrans" cxnId="{CDE954DF-C389-4AC7-8FF1-E870764D0C2E}">
      <dgm:prSet/>
      <dgm:spPr/>
      <dgm:t>
        <a:bodyPr/>
        <a:lstStyle/>
        <a:p>
          <a:endParaRPr lang="en-US" sz="1600" b="1"/>
        </a:p>
      </dgm:t>
    </dgm:pt>
    <dgm:pt modelId="{CD20FDEA-BF8E-4E0A-9134-A01C40AD9489}" type="sibTrans" cxnId="{CDE954DF-C389-4AC7-8FF1-E870764D0C2E}">
      <dgm:prSet/>
      <dgm:spPr/>
      <dgm:t>
        <a:bodyPr/>
        <a:lstStyle/>
        <a:p>
          <a:endParaRPr lang="en-US" sz="1600" b="1"/>
        </a:p>
      </dgm:t>
    </dgm:pt>
    <dgm:pt modelId="{80EE2EDA-F594-42CF-A5EE-055B695BAAD1}">
      <dgm:prSet phldrT="[Text]" custT="1"/>
      <dgm:spPr/>
      <dgm:t>
        <a:bodyPr/>
        <a:lstStyle/>
        <a:p>
          <a:r>
            <a:rPr lang="en-US" sz="1800" b="1" dirty="0"/>
            <a:t>Submit Work Plan</a:t>
          </a:r>
        </a:p>
      </dgm:t>
    </dgm:pt>
    <dgm:pt modelId="{4DE142D3-A3C2-4887-89FA-1F7DB33AA6DA}" type="parTrans" cxnId="{D269E6FD-4CB3-4FBA-8C39-36E326B9B735}">
      <dgm:prSet/>
      <dgm:spPr/>
      <dgm:t>
        <a:bodyPr/>
        <a:lstStyle/>
        <a:p>
          <a:endParaRPr lang="en-US" sz="1600" b="1"/>
        </a:p>
      </dgm:t>
    </dgm:pt>
    <dgm:pt modelId="{24412E5A-EC3A-48B2-8D59-29F3C2940A56}" type="sibTrans" cxnId="{D269E6FD-4CB3-4FBA-8C39-36E326B9B735}">
      <dgm:prSet/>
      <dgm:spPr/>
      <dgm:t>
        <a:bodyPr/>
        <a:lstStyle/>
        <a:p>
          <a:endParaRPr lang="en-US" sz="1600" b="1"/>
        </a:p>
      </dgm:t>
    </dgm:pt>
    <dgm:pt modelId="{7CC497DF-5777-4CBB-ACD7-83E06BF70DCC}">
      <dgm:prSet/>
      <dgm:spPr/>
      <dgm:t>
        <a:bodyPr/>
        <a:lstStyle/>
        <a:p>
          <a:r>
            <a:rPr lang="en-US" b="1"/>
            <a:t>If selected, a WBS Code is available as the Mentoring Tool</a:t>
          </a:r>
          <a:endParaRPr lang="en-US" b="1" dirty="0"/>
        </a:p>
      </dgm:t>
    </dgm:pt>
    <dgm:pt modelId="{96668C77-0AB5-4473-8BA6-44DC2FA690F6}" type="parTrans" cxnId="{913D0B1E-3771-4531-8A3D-76BDDF859906}">
      <dgm:prSet/>
      <dgm:spPr/>
      <dgm:t>
        <a:bodyPr/>
        <a:lstStyle/>
        <a:p>
          <a:endParaRPr lang="en-US"/>
        </a:p>
      </dgm:t>
    </dgm:pt>
    <dgm:pt modelId="{DED17B82-FB98-43BD-B742-4813A26539AE}" type="sibTrans" cxnId="{913D0B1E-3771-4531-8A3D-76BDDF859906}">
      <dgm:prSet/>
      <dgm:spPr/>
      <dgm:t>
        <a:bodyPr/>
        <a:lstStyle/>
        <a:p>
          <a:endParaRPr lang="en-US"/>
        </a:p>
      </dgm:t>
    </dgm:pt>
    <dgm:pt modelId="{D0C18A49-2B99-4DC7-95DF-B7B60323D19C}">
      <dgm:prSet phldrT="[Text]"/>
      <dgm:spPr/>
      <dgm:t>
        <a:bodyPr/>
        <a:lstStyle/>
        <a:p>
          <a:r>
            <a:rPr lang="en-US" b="1" dirty="0"/>
            <a:t>Submit SOI</a:t>
          </a:r>
        </a:p>
      </dgm:t>
    </dgm:pt>
    <dgm:pt modelId="{62007586-32E0-4A9C-A461-CF7AD1F32275}" type="parTrans" cxnId="{5F0C28B8-4D4C-4EB0-8391-FA01F6DD3AD4}">
      <dgm:prSet/>
      <dgm:spPr/>
      <dgm:t>
        <a:bodyPr/>
        <a:lstStyle/>
        <a:p>
          <a:endParaRPr lang="en-US"/>
        </a:p>
      </dgm:t>
    </dgm:pt>
    <dgm:pt modelId="{C78A4C71-19BD-4D15-BFD2-80C5E358BFAB}" type="sibTrans" cxnId="{5F0C28B8-4D4C-4EB0-8391-FA01F6DD3AD4}">
      <dgm:prSet/>
      <dgm:spPr/>
      <dgm:t>
        <a:bodyPr/>
        <a:lstStyle/>
        <a:p>
          <a:endParaRPr lang="en-US"/>
        </a:p>
      </dgm:t>
    </dgm:pt>
    <dgm:pt modelId="{DF2214F1-EE45-458E-873B-686E073FB04E}" type="pres">
      <dgm:prSet presAssocID="{8EE7C6FF-69BB-4025-9E37-D6E651276428}" presName="CompostProcess" presStyleCnt="0">
        <dgm:presLayoutVars>
          <dgm:dir/>
          <dgm:resizeHandles val="exact"/>
        </dgm:presLayoutVars>
      </dgm:prSet>
      <dgm:spPr/>
    </dgm:pt>
    <dgm:pt modelId="{F2985CA2-4D33-460C-95B9-C6300C7751CA}" type="pres">
      <dgm:prSet presAssocID="{8EE7C6FF-69BB-4025-9E37-D6E651276428}" presName="arrow" presStyleLbl="bgShp" presStyleIdx="0" presStyleCnt="1"/>
      <dgm:spPr/>
    </dgm:pt>
    <dgm:pt modelId="{433B0359-FA6C-4C28-BE92-F2AD921A079D}" type="pres">
      <dgm:prSet presAssocID="{8EE7C6FF-69BB-4025-9E37-D6E651276428}" presName="linearProcess" presStyleCnt="0"/>
      <dgm:spPr/>
    </dgm:pt>
    <dgm:pt modelId="{627418C9-F83C-4EA0-8C26-17FBEC5DF148}" type="pres">
      <dgm:prSet presAssocID="{1A424839-A283-495A-AE24-B27F11E5261B}" presName="textNode" presStyleLbl="node1" presStyleIdx="0" presStyleCnt="6">
        <dgm:presLayoutVars>
          <dgm:bulletEnabled val="1"/>
        </dgm:presLayoutVars>
      </dgm:prSet>
      <dgm:spPr/>
    </dgm:pt>
    <dgm:pt modelId="{538A4699-0850-44EB-8536-475AC1E9C4D2}" type="pres">
      <dgm:prSet presAssocID="{227AFB81-B06E-4805-BA1C-1039C0A89521}" presName="sibTrans" presStyleCnt="0"/>
      <dgm:spPr/>
    </dgm:pt>
    <dgm:pt modelId="{50CFBC5B-332D-4795-B1A9-815B6F2DD1E8}" type="pres">
      <dgm:prSet presAssocID="{1E2ECA7B-6383-4B26-8BE8-83E9DA919F34}" presName="textNode" presStyleLbl="node1" presStyleIdx="1" presStyleCnt="6" custScaleX="117125">
        <dgm:presLayoutVars>
          <dgm:bulletEnabled val="1"/>
        </dgm:presLayoutVars>
      </dgm:prSet>
      <dgm:spPr/>
    </dgm:pt>
    <dgm:pt modelId="{684DB5A4-F6C5-4BC0-BA5C-ECBA32972325}" type="pres">
      <dgm:prSet presAssocID="{C349CF2E-BB0F-4ECD-A184-946F97E964F6}" presName="sibTrans" presStyleCnt="0"/>
      <dgm:spPr/>
    </dgm:pt>
    <dgm:pt modelId="{00D219C2-CBED-40A3-8451-37022B131A41}" type="pres">
      <dgm:prSet presAssocID="{BB82AB1C-BDF3-4732-9BC6-F7F119717F61}" presName="textNode" presStyleLbl="node1" presStyleIdx="2" presStyleCnt="6">
        <dgm:presLayoutVars>
          <dgm:bulletEnabled val="1"/>
        </dgm:presLayoutVars>
      </dgm:prSet>
      <dgm:spPr/>
    </dgm:pt>
    <dgm:pt modelId="{37E4FD3B-3E51-433C-9768-EB24E362B08A}" type="pres">
      <dgm:prSet presAssocID="{CD20FDEA-BF8E-4E0A-9134-A01C40AD9489}" presName="sibTrans" presStyleCnt="0"/>
      <dgm:spPr/>
    </dgm:pt>
    <dgm:pt modelId="{00568F42-CE27-477C-95F4-181B15F738CB}" type="pres">
      <dgm:prSet presAssocID="{D0C18A49-2B99-4DC7-95DF-B7B60323D19C}" presName="textNode" presStyleLbl="node1" presStyleIdx="3" presStyleCnt="6" custScaleX="117125">
        <dgm:presLayoutVars>
          <dgm:bulletEnabled val="1"/>
        </dgm:presLayoutVars>
      </dgm:prSet>
      <dgm:spPr/>
    </dgm:pt>
    <dgm:pt modelId="{1897E9FC-3546-4589-A04A-809B2CB636D3}" type="pres">
      <dgm:prSet presAssocID="{C78A4C71-19BD-4D15-BFD2-80C5E358BFAB}" presName="sibTrans" presStyleCnt="0"/>
      <dgm:spPr/>
    </dgm:pt>
    <dgm:pt modelId="{6EB5DEC6-8A7A-4278-AD22-F207207F0331}" type="pres">
      <dgm:prSet presAssocID="{7CC497DF-5777-4CBB-ACD7-83E06BF70DCC}" presName="textNode" presStyleLbl="node1" presStyleIdx="4" presStyleCnt="6">
        <dgm:presLayoutVars>
          <dgm:bulletEnabled val="1"/>
        </dgm:presLayoutVars>
      </dgm:prSet>
      <dgm:spPr/>
    </dgm:pt>
    <dgm:pt modelId="{962FD720-D2A9-4F4F-BE88-B1F8392F92B8}" type="pres">
      <dgm:prSet presAssocID="{DED17B82-FB98-43BD-B742-4813A26539AE}" presName="sibTrans" presStyleCnt="0"/>
      <dgm:spPr/>
    </dgm:pt>
    <dgm:pt modelId="{85F094C1-58CC-48E6-9A3B-E9741EEDF99B}" type="pres">
      <dgm:prSet presAssocID="{80EE2EDA-F594-42CF-A5EE-055B695BAAD1}" presName="textNode" presStyleLbl="node1" presStyleIdx="5" presStyleCnt="6">
        <dgm:presLayoutVars>
          <dgm:bulletEnabled val="1"/>
        </dgm:presLayoutVars>
      </dgm:prSet>
      <dgm:spPr/>
    </dgm:pt>
  </dgm:ptLst>
  <dgm:cxnLst>
    <dgm:cxn modelId="{E8EFCF0E-62F9-490B-B723-8B94E5B9FD2A}" type="presOf" srcId="{80EE2EDA-F594-42CF-A5EE-055B695BAAD1}" destId="{85F094C1-58CC-48E6-9A3B-E9741EEDF99B}" srcOrd="0" destOrd="0" presId="urn:microsoft.com/office/officeart/2005/8/layout/hProcess9"/>
    <dgm:cxn modelId="{270A1216-8E01-4E06-88F5-559C53C22686}" type="presOf" srcId="{D0C18A49-2B99-4DC7-95DF-B7B60323D19C}" destId="{00568F42-CE27-477C-95F4-181B15F738CB}" srcOrd="0" destOrd="0" presId="urn:microsoft.com/office/officeart/2005/8/layout/hProcess9"/>
    <dgm:cxn modelId="{4A72441C-ABC7-4C1D-BADD-F6E8D1780CE6}" srcId="{8EE7C6FF-69BB-4025-9E37-D6E651276428}" destId="{1A424839-A283-495A-AE24-B27F11E5261B}" srcOrd="0" destOrd="0" parTransId="{D8F7A9F6-DF16-4AD7-9D1A-8F1BDCBBB305}" sibTransId="{227AFB81-B06E-4805-BA1C-1039C0A89521}"/>
    <dgm:cxn modelId="{02088A1C-2433-4B37-9A43-E950BE904F90}" type="presOf" srcId="{1E2ECA7B-6383-4B26-8BE8-83E9DA919F34}" destId="{50CFBC5B-332D-4795-B1A9-815B6F2DD1E8}" srcOrd="0" destOrd="0" presId="urn:microsoft.com/office/officeart/2005/8/layout/hProcess9"/>
    <dgm:cxn modelId="{913D0B1E-3771-4531-8A3D-76BDDF859906}" srcId="{8EE7C6FF-69BB-4025-9E37-D6E651276428}" destId="{7CC497DF-5777-4CBB-ACD7-83E06BF70DCC}" srcOrd="4" destOrd="0" parTransId="{96668C77-0AB5-4473-8BA6-44DC2FA690F6}" sibTransId="{DED17B82-FB98-43BD-B742-4813A26539AE}"/>
    <dgm:cxn modelId="{7DE97E25-2FEF-48B4-BC4A-EE1B927A3BF7}" type="presOf" srcId="{BB82AB1C-BDF3-4732-9BC6-F7F119717F61}" destId="{00D219C2-CBED-40A3-8451-37022B131A41}" srcOrd="0" destOrd="0" presId="urn:microsoft.com/office/officeart/2005/8/layout/hProcess9"/>
    <dgm:cxn modelId="{441D8144-49E9-4948-AE6A-B99188F8667D}" srcId="{8EE7C6FF-69BB-4025-9E37-D6E651276428}" destId="{1E2ECA7B-6383-4B26-8BE8-83E9DA919F34}" srcOrd="1" destOrd="0" parTransId="{F771659C-93F0-446B-9E95-5D2AE635FF90}" sibTransId="{C349CF2E-BB0F-4ECD-A184-946F97E964F6}"/>
    <dgm:cxn modelId="{C09683A3-4FFE-406C-84FE-F4303EFB9F60}" type="presOf" srcId="{7CC497DF-5777-4CBB-ACD7-83E06BF70DCC}" destId="{6EB5DEC6-8A7A-4278-AD22-F207207F0331}" srcOrd="0" destOrd="0" presId="urn:microsoft.com/office/officeart/2005/8/layout/hProcess9"/>
    <dgm:cxn modelId="{5F0C28B8-4D4C-4EB0-8391-FA01F6DD3AD4}" srcId="{8EE7C6FF-69BB-4025-9E37-D6E651276428}" destId="{D0C18A49-2B99-4DC7-95DF-B7B60323D19C}" srcOrd="3" destOrd="0" parTransId="{62007586-32E0-4A9C-A461-CF7AD1F32275}" sibTransId="{C78A4C71-19BD-4D15-BFD2-80C5E358BFAB}"/>
    <dgm:cxn modelId="{72D41EC8-E372-487C-A890-5E627BB4D235}" type="presOf" srcId="{1A424839-A283-495A-AE24-B27F11E5261B}" destId="{627418C9-F83C-4EA0-8C26-17FBEC5DF148}" srcOrd="0" destOrd="0" presId="urn:microsoft.com/office/officeart/2005/8/layout/hProcess9"/>
    <dgm:cxn modelId="{CDE954DF-C389-4AC7-8FF1-E870764D0C2E}" srcId="{8EE7C6FF-69BB-4025-9E37-D6E651276428}" destId="{BB82AB1C-BDF3-4732-9BC6-F7F119717F61}" srcOrd="2" destOrd="0" parTransId="{3019E75E-90D4-4CCC-8C26-D6A30932692F}" sibTransId="{CD20FDEA-BF8E-4E0A-9134-A01C40AD9489}"/>
    <dgm:cxn modelId="{43E1DDEB-38B8-4D1B-813E-D26A0A09E06F}" type="presOf" srcId="{8EE7C6FF-69BB-4025-9E37-D6E651276428}" destId="{DF2214F1-EE45-458E-873B-686E073FB04E}" srcOrd="0" destOrd="0" presId="urn:microsoft.com/office/officeart/2005/8/layout/hProcess9"/>
    <dgm:cxn modelId="{D269E6FD-4CB3-4FBA-8C39-36E326B9B735}" srcId="{8EE7C6FF-69BB-4025-9E37-D6E651276428}" destId="{80EE2EDA-F594-42CF-A5EE-055B695BAAD1}" srcOrd="5" destOrd="0" parTransId="{4DE142D3-A3C2-4887-89FA-1F7DB33AA6DA}" sibTransId="{24412E5A-EC3A-48B2-8D59-29F3C2940A56}"/>
    <dgm:cxn modelId="{D9B182E3-E8F5-4E40-939E-6EBE56119707}" type="presParOf" srcId="{DF2214F1-EE45-458E-873B-686E073FB04E}" destId="{F2985CA2-4D33-460C-95B9-C6300C7751CA}" srcOrd="0" destOrd="0" presId="urn:microsoft.com/office/officeart/2005/8/layout/hProcess9"/>
    <dgm:cxn modelId="{1A8D4681-C5DC-4DE4-8219-43D7D66395D7}" type="presParOf" srcId="{DF2214F1-EE45-458E-873B-686E073FB04E}" destId="{433B0359-FA6C-4C28-BE92-F2AD921A079D}" srcOrd="1" destOrd="0" presId="urn:microsoft.com/office/officeart/2005/8/layout/hProcess9"/>
    <dgm:cxn modelId="{7329E6F4-8D29-4D4E-BFE6-615C5F61705D}" type="presParOf" srcId="{433B0359-FA6C-4C28-BE92-F2AD921A079D}" destId="{627418C9-F83C-4EA0-8C26-17FBEC5DF148}" srcOrd="0" destOrd="0" presId="urn:microsoft.com/office/officeart/2005/8/layout/hProcess9"/>
    <dgm:cxn modelId="{1810D684-D852-487F-B5CB-BDB0E8227905}" type="presParOf" srcId="{433B0359-FA6C-4C28-BE92-F2AD921A079D}" destId="{538A4699-0850-44EB-8536-475AC1E9C4D2}" srcOrd="1" destOrd="0" presId="urn:microsoft.com/office/officeart/2005/8/layout/hProcess9"/>
    <dgm:cxn modelId="{CF6F90AA-757E-4306-8DEE-B96F8FD61130}" type="presParOf" srcId="{433B0359-FA6C-4C28-BE92-F2AD921A079D}" destId="{50CFBC5B-332D-4795-B1A9-815B6F2DD1E8}" srcOrd="2" destOrd="0" presId="urn:microsoft.com/office/officeart/2005/8/layout/hProcess9"/>
    <dgm:cxn modelId="{FBF47210-7C10-4B73-9A69-11F9275327F8}" type="presParOf" srcId="{433B0359-FA6C-4C28-BE92-F2AD921A079D}" destId="{684DB5A4-F6C5-4BC0-BA5C-ECBA32972325}" srcOrd="3" destOrd="0" presId="urn:microsoft.com/office/officeart/2005/8/layout/hProcess9"/>
    <dgm:cxn modelId="{7564F2EE-958F-4797-BA48-68757C2B1713}" type="presParOf" srcId="{433B0359-FA6C-4C28-BE92-F2AD921A079D}" destId="{00D219C2-CBED-40A3-8451-37022B131A41}" srcOrd="4" destOrd="0" presId="urn:microsoft.com/office/officeart/2005/8/layout/hProcess9"/>
    <dgm:cxn modelId="{2AFE45D6-4254-49DA-A661-4CCFDADFFCEF}" type="presParOf" srcId="{433B0359-FA6C-4C28-BE92-F2AD921A079D}" destId="{37E4FD3B-3E51-433C-9768-EB24E362B08A}" srcOrd="5" destOrd="0" presId="urn:microsoft.com/office/officeart/2005/8/layout/hProcess9"/>
    <dgm:cxn modelId="{704AF3D5-8E51-4B7E-A202-AE4D0B102BA6}" type="presParOf" srcId="{433B0359-FA6C-4C28-BE92-F2AD921A079D}" destId="{00568F42-CE27-477C-95F4-181B15F738CB}" srcOrd="6" destOrd="0" presId="urn:microsoft.com/office/officeart/2005/8/layout/hProcess9"/>
    <dgm:cxn modelId="{96A7862C-9B00-4202-8E31-AFFB4A63B041}" type="presParOf" srcId="{433B0359-FA6C-4C28-BE92-F2AD921A079D}" destId="{1897E9FC-3546-4589-A04A-809B2CB636D3}" srcOrd="7" destOrd="0" presId="urn:microsoft.com/office/officeart/2005/8/layout/hProcess9"/>
    <dgm:cxn modelId="{6BF607DE-1CD3-4ED5-A856-A3E352C056E5}" type="presParOf" srcId="{433B0359-FA6C-4C28-BE92-F2AD921A079D}" destId="{6EB5DEC6-8A7A-4278-AD22-F207207F0331}" srcOrd="8" destOrd="0" presId="urn:microsoft.com/office/officeart/2005/8/layout/hProcess9"/>
    <dgm:cxn modelId="{71540CEC-2508-45D2-B14F-16DA21548435}" type="presParOf" srcId="{433B0359-FA6C-4C28-BE92-F2AD921A079D}" destId="{962FD720-D2A9-4F4F-BE88-B1F8392F92B8}" srcOrd="9" destOrd="0" presId="urn:microsoft.com/office/officeart/2005/8/layout/hProcess9"/>
    <dgm:cxn modelId="{C9CA4E6E-E968-47DE-9CA0-53F21CB1E5EB}" type="presParOf" srcId="{433B0359-FA6C-4C28-BE92-F2AD921A079D}" destId="{85F094C1-58CC-48E6-9A3B-E9741EEDF99B}"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E7C6FF-69BB-4025-9E37-D6E65127642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A424839-A283-495A-AE24-B27F11E5261B}">
      <dgm:prSet phldrT="[Text]" custT="1"/>
      <dgm:spPr/>
      <dgm:t>
        <a:bodyPr/>
        <a:lstStyle/>
        <a:p>
          <a:r>
            <a:rPr lang="en-US" sz="1800" b="1" dirty="0"/>
            <a:t>Go to Pro Rank Academy</a:t>
          </a:r>
        </a:p>
      </dgm:t>
    </dgm:pt>
    <dgm:pt modelId="{D8F7A9F6-DF16-4AD7-9D1A-8F1BDCBBB305}" type="parTrans" cxnId="{4A72441C-ABC7-4C1D-BADD-F6E8D1780CE6}">
      <dgm:prSet/>
      <dgm:spPr/>
      <dgm:t>
        <a:bodyPr/>
        <a:lstStyle/>
        <a:p>
          <a:endParaRPr lang="en-US" sz="1600" b="1"/>
        </a:p>
      </dgm:t>
    </dgm:pt>
    <dgm:pt modelId="{227AFB81-B06E-4805-BA1C-1039C0A89521}" type="sibTrans" cxnId="{4A72441C-ABC7-4C1D-BADD-F6E8D1780CE6}">
      <dgm:prSet/>
      <dgm:spPr/>
      <dgm:t>
        <a:bodyPr/>
        <a:lstStyle/>
        <a:p>
          <a:endParaRPr lang="en-US" sz="1600" b="1"/>
        </a:p>
      </dgm:t>
    </dgm:pt>
    <dgm:pt modelId="{1E2ECA7B-6383-4B26-8BE8-83E9DA919F34}">
      <dgm:prSet phldrT="[Text]" custT="1"/>
      <dgm:spPr/>
      <dgm:t>
        <a:bodyPr/>
        <a:lstStyle/>
        <a:p>
          <a:r>
            <a:rPr lang="en-US" sz="2000" b="1" dirty="0"/>
            <a:t>Pairing w/ retired contractor and Protege</a:t>
          </a:r>
        </a:p>
      </dgm:t>
    </dgm:pt>
    <dgm:pt modelId="{F771659C-93F0-446B-9E95-5D2AE635FF90}" type="parTrans" cxnId="{441D8144-49E9-4948-AE6A-B99188F8667D}">
      <dgm:prSet/>
      <dgm:spPr/>
      <dgm:t>
        <a:bodyPr/>
        <a:lstStyle/>
        <a:p>
          <a:endParaRPr lang="en-US" sz="1600" b="1"/>
        </a:p>
      </dgm:t>
    </dgm:pt>
    <dgm:pt modelId="{C349CF2E-BB0F-4ECD-A184-946F97E964F6}" type="sibTrans" cxnId="{441D8144-49E9-4948-AE6A-B99188F8667D}">
      <dgm:prSet/>
      <dgm:spPr/>
      <dgm:t>
        <a:bodyPr/>
        <a:lstStyle/>
        <a:p>
          <a:endParaRPr lang="en-US" sz="1600" b="1"/>
        </a:p>
      </dgm:t>
    </dgm:pt>
    <dgm:pt modelId="{BB82AB1C-BDF3-4732-9BC6-F7F119717F61}">
      <dgm:prSet phldrT="[Text]" custT="1"/>
      <dgm:spPr/>
      <dgm:t>
        <a:bodyPr/>
        <a:lstStyle/>
        <a:p>
          <a:r>
            <a:rPr lang="en-US" sz="2800" b="1" dirty="0"/>
            <a:t>Bid</a:t>
          </a:r>
        </a:p>
      </dgm:t>
    </dgm:pt>
    <dgm:pt modelId="{3019E75E-90D4-4CCC-8C26-D6A30932692F}" type="parTrans" cxnId="{CDE954DF-C389-4AC7-8FF1-E870764D0C2E}">
      <dgm:prSet/>
      <dgm:spPr/>
      <dgm:t>
        <a:bodyPr/>
        <a:lstStyle/>
        <a:p>
          <a:endParaRPr lang="en-US" sz="1600" b="1"/>
        </a:p>
      </dgm:t>
    </dgm:pt>
    <dgm:pt modelId="{CD20FDEA-BF8E-4E0A-9134-A01C40AD9489}" type="sibTrans" cxnId="{CDE954DF-C389-4AC7-8FF1-E870764D0C2E}">
      <dgm:prSet/>
      <dgm:spPr/>
      <dgm:t>
        <a:bodyPr/>
        <a:lstStyle/>
        <a:p>
          <a:endParaRPr lang="en-US" sz="1600" b="1"/>
        </a:p>
      </dgm:t>
    </dgm:pt>
    <dgm:pt modelId="{A38D31A3-0B9F-4965-A4B7-39D9F5879E28}">
      <dgm:prSet phldrT="[Text]" custT="1"/>
      <dgm:spPr/>
      <dgm:t>
        <a:bodyPr/>
        <a:lstStyle/>
        <a:p>
          <a:r>
            <a:rPr lang="en-US" sz="2000" b="1" dirty="0"/>
            <a:t>Special Provision available to gain additional Pre Qual Code</a:t>
          </a:r>
        </a:p>
      </dgm:t>
    </dgm:pt>
    <dgm:pt modelId="{764ED92B-42A4-4C52-8D16-B4E516DC0C4D}" type="parTrans" cxnId="{E9F0A755-266C-4177-A09D-8786F7840018}">
      <dgm:prSet/>
      <dgm:spPr/>
      <dgm:t>
        <a:bodyPr/>
        <a:lstStyle/>
        <a:p>
          <a:endParaRPr lang="en-US" sz="1600" b="1"/>
        </a:p>
      </dgm:t>
    </dgm:pt>
    <dgm:pt modelId="{01229547-0DA1-4869-A99A-FB3F8B1952D5}" type="sibTrans" cxnId="{E9F0A755-266C-4177-A09D-8786F7840018}">
      <dgm:prSet/>
      <dgm:spPr/>
      <dgm:t>
        <a:bodyPr/>
        <a:lstStyle/>
        <a:p>
          <a:endParaRPr lang="en-US" sz="1600" b="1"/>
        </a:p>
      </dgm:t>
    </dgm:pt>
    <dgm:pt modelId="{F380C7BC-FF69-4520-AB74-5F6F0AD02CF9}">
      <dgm:prSet phldrT="[Text]"/>
      <dgm:spPr/>
      <dgm:t>
        <a:bodyPr/>
        <a:lstStyle/>
        <a:p>
          <a:r>
            <a:rPr lang="en-US" b="1" dirty="0"/>
            <a:t>MOU/ Work Plan/ CUF</a:t>
          </a:r>
        </a:p>
      </dgm:t>
    </dgm:pt>
    <dgm:pt modelId="{AFBB40B1-BBD5-4FEA-B2C4-F2A77E047858}" type="parTrans" cxnId="{330B4239-B2A4-41A9-A380-095CBAC38558}">
      <dgm:prSet/>
      <dgm:spPr/>
      <dgm:t>
        <a:bodyPr/>
        <a:lstStyle/>
        <a:p>
          <a:endParaRPr lang="en-US"/>
        </a:p>
      </dgm:t>
    </dgm:pt>
    <dgm:pt modelId="{A19B6E79-6CF4-46E2-8D79-0321E81D8775}" type="sibTrans" cxnId="{330B4239-B2A4-41A9-A380-095CBAC38558}">
      <dgm:prSet/>
      <dgm:spPr/>
      <dgm:t>
        <a:bodyPr/>
        <a:lstStyle/>
        <a:p>
          <a:endParaRPr lang="en-US"/>
        </a:p>
      </dgm:t>
    </dgm:pt>
    <dgm:pt modelId="{DF2214F1-EE45-458E-873B-686E073FB04E}" type="pres">
      <dgm:prSet presAssocID="{8EE7C6FF-69BB-4025-9E37-D6E651276428}" presName="CompostProcess" presStyleCnt="0">
        <dgm:presLayoutVars>
          <dgm:dir/>
          <dgm:resizeHandles val="exact"/>
        </dgm:presLayoutVars>
      </dgm:prSet>
      <dgm:spPr/>
    </dgm:pt>
    <dgm:pt modelId="{F2985CA2-4D33-460C-95B9-C6300C7751CA}" type="pres">
      <dgm:prSet presAssocID="{8EE7C6FF-69BB-4025-9E37-D6E651276428}" presName="arrow" presStyleLbl="bgShp" presStyleIdx="0" presStyleCnt="1"/>
      <dgm:spPr/>
    </dgm:pt>
    <dgm:pt modelId="{433B0359-FA6C-4C28-BE92-F2AD921A079D}" type="pres">
      <dgm:prSet presAssocID="{8EE7C6FF-69BB-4025-9E37-D6E651276428}" presName="linearProcess" presStyleCnt="0"/>
      <dgm:spPr/>
    </dgm:pt>
    <dgm:pt modelId="{627418C9-F83C-4EA0-8C26-17FBEC5DF148}" type="pres">
      <dgm:prSet presAssocID="{1A424839-A283-495A-AE24-B27F11E5261B}" presName="textNode" presStyleLbl="node1" presStyleIdx="0" presStyleCnt="5">
        <dgm:presLayoutVars>
          <dgm:bulletEnabled val="1"/>
        </dgm:presLayoutVars>
      </dgm:prSet>
      <dgm:spPr/>
    </dgm:pt>
    <dgm:pt modelId="{538A4699-0850-44EB-8536-475AC1E9C4D2}" type="pres">
      <dgm:prSet presAssocID="{227AFB81-B06E-4805-BA1C-1039C0A89521}" presName="sibTrans" presStyleCnt="0"/>
      <dgm:spPr/>
    </dgm:pt>
    <dgm:pt modelId="{50CFBC5B-332D-4795-B1A9-815B6F2DD1E8}" type="pres">
      <dgm:prSet presAssocID="{1E2ECA7B-6383-4B26-8BE8-83E9DA919F34}" presName="textNode" presStyleLbl="node1" presStyleIdx="1" presStyleCnt="5">
        <dgm:presLayoutVars>
          <dgm:bulletEnabled val="1"/>
        </dgm:presLayoutVars>
      </dgm:prSet>
      <dgm:spPr/>
    </dgm:pt>
    <dgm:pt modelId="{684DB5A4-F6C5-4BC0-BA5C-ECBA32972325}" type="pres">
      <dgm:prSet presAssocID="{C349CF2E-BB0F-4ECD-A184-946F97E964F6}" presName="sibTrans" presStyleCnt="0"/>
      <dgm:spPr/>
    </dgm:pt>
    <dgm:pt modelId="{00D219C2-CBED-40A3-8451-37022B131A41}" type="pres">
      <dgm:prSet presAssocID="{BB82AB1C-BDF3-4732-9BC6-F7F119717F61}" presName="textNode" presStyleLbl="node1" presStyleIdx="2" presStyleCnt="5" custScaleX="123087" custLinFactX="100000" custLinFactNeighborX="134577" custLinFactNeighborY="1184">
        <dgm:presLayoutVars>
          <dgm:bulletEnabled val="1"/>
        </dgm:presLayoutVars>
      </dgm:prSet>
      <dgm:spPr/>
    </dgm:pt>
    <dgm:pt modelId="{37E4FD3B-3E51-433C-9768-EB24E362B08A}" type="pres">
      <dgm:prSet presAssocID="{CD20FDEA-BF8E-4E0A-9134-A01C40AD9489}" presName="sibTrans" presStyleCnt="0"/>
      <dgm:spPr/>
    </dgm:pt>
    <dgm:pt modelId="{E4F91343-A745-4849-A5EE-7C151411BC89}" type="pres">
      <dgm:prSet presAssocID="{A38D31A3-0B9F-4965-A4B7-39D9F5879E28}" presName="textNode" presStyleLbl="node1" presStyleIdx="3" presStyleCnt="5" custLinFactX="95112" custLinFactNeighborX="100000" custLinFactNeighborY="1184">
        <dgm:presLayoutVars>
          <dgm:bulletEnabled val="1"/>
        </dgm:presLayoutVars>
      </dgm:prSet>
      <dgm:spPr/>
    </dgm:pt>
    <dgm:pt modelId="{59556894-94A9-41A8-86CD-F04261F319BE}" type="pres">
      <dgm:prSet presAssocID="{01229547-0DA1-4869-A99A-FB3F8B1952D5}" presName="sibTrans" presStyleCnt="0"/>
      <dgm:spPr/>
    </dgm:pt>
    <dgm:pt modelId="{AC62E484-8EF0-49CF-9D03-1D1002EAB97D}" type="pres">
      <dgm:prSet presAssocID="{F380C7BC-FF69-4520-AB74-5F6F0AD02CF9}" presName="textNode" presStyleLbl="node1" presStyleIdx="4" presStyleCnt="5" custLinFactX="-217882" custLinFactNeighborX="-300000" custLinFactNeighborY="1184">
        <dgm:presLayoutVars>
          <dgm:bulletEnabled val="1"/>
        </dgm:presLayoutVars>
      </dgm:prSet>
      <dgm:spPr/>
    </dgm:pt>
  </dgm:ptLst>
  <dgm:cxnLst>
    <dgm:cxn modelId="{5C12361C-7D8A-4717-972A-2EAD248A57F8}" type="presOf" srcId="{A38D31A3-0B9F-4965-A4B7-39D9F5879E28}" destId="{E4F91343-A745-4849-A5EE-7C151411BC89}" srcOrd="0" destOrd="0" presId="urn:microsoft.com/office/officeart/2005/8/layout/hProcess9"/>
    <dgm:cxn modelId="{4A72441C-ABC7-4C1D-BADD-F6E8D1780CE6}" srcId="{8EE7C6FF-69BB-4025-9E37-D6E651276428}" destId="{1A424839-A283-495A-AE24-B27F11E5261B}" srcOrd="0" destOrd="0" parTransId="{D8F7A9F6-DF16-4AD7-9D1A-8F1BDCBBB305}" sibTransId="{227AFB81-B06E-4805-BA1C-1039C0A89521}"/>
    <dgm:cxn modelId="{02088A1C-2433-4B37-9A43-E950BE904F90}" type="presOf" srcId="{1E2ECA7B-6383-4B26-8BE8-83E9DA919F34}" destId="{50CFBC5B-332D-4795-B1A9-815B6F2DD1E8}" srcOrd="0" destOrd="0" presId="urn:microsoft.com/office/officeart/2005/8/layout/hProcess9"/>
    <dgm:cxn modelId="{AE754C22-101C-4F73-ADA6-F1F75DBD6F9D}" type="presOf" srcId="{F380C7BC-FF69-4520-AB74-5F6F0AD02CF9}" destId="{AC62E484-8EF0-49CF-9D03-1D1002EAB97D}" srcOrd="0" destOrd="0" presId="urn:microsoft.com/office/officeart/2005/8/layout/hProcess9"/>
    <dgm:cxn modelId="{7DE97E25-2FEF-48B4-BC4A-EE1B927A3BF7}" type="presOf" srcId="{BB82AB1C-BDF3-4732-9BC6-F7F119717F61}" destId="{00D219C2-CBED-40A3-8451-37022B131A41}" srcOrd="0" destOrd="0" presId="urn:microsoft.com/office/officeart/2005/8/layout/hProcess9"/>
    <dgm:cxn modelId="{330B4239-B2A4-41A9-A380-095CBAC38558}" srcId="{8EE7C6FF-69BB-4025-9E37-D6E651276428}" destId="{F380C7BC-FF69-4520-AB74-5F6F0AD02CF9}" srcOrd="4" destOrd="0" parTransId="{AFBB40B1-BBD5-4FEA-B2C4-F2A77E047858}" sibTransId="{A19B6E79-6CF4-46E2-8D79-0321E81D8775}"/>
    <dgm:cxn modelId="{441D8144-49E9-4948-AE6A-B99188F8667D}" srcId="{8EE7C6FF-69BB-4025-9E37-D6E651276428}" destId="{1E2ECA7B-6383-4B26-8BE8-83E9DA919F34}" srcOrd="1" destOrd="0" parTransId="{F771659C-93F0-446B-9E95-5D2AE635FF90}" sibTransId="{C349CF2E-BB0F-4ECD-A184-946F97E964F6}"/>
    <dgm:cxn modelId="{E9F0A755-266C-4177-A09D-8786F7840018}" srcId="{8EE7C6FF-69BB-4025-9E37-D6E651276428}" destId="{A38D31A3-0B9F-4965-A4B7-39D9F5879E28}" srcOrd="3" destOrd="0" parTransId="{764ED92B-42A4-4C52-8D16-B4E516DC0C4D}" sibTransId="{01229547-0DA1-4869-A99A-FB3F8B1952D5}"/>
    <dgm:cxn modelId="{72D41EC8-E372-487C-A890-5E627BB4D235}" type="presOf" srcId="{1A424839-A283-495A-AE24-B27F11E5261B}" destId="{627418C9-F83C-4EA0-8C26-17FBEC5DF148}" srcOrd="0" destOrd="0" presId="urn:microsoft.com/office/officeart/2005/8/layout/hProcess9"/>
    <dgm:cxn modelId="{CDE954DF-C389-4AC7-8FF1-E870764D0C2E}" srcId="{8EE7C6FF-69BB-4025-9E37-D6E651276428}" destId="{BB82AB1C-BDF3-4732-9BC6-F7F119717F61}" srcOrd="2" destOrd="0" parTransId="{3019E75E-90D4-4CCC-8C26-D6A30932692F}" sibTransId="{CD20FDEA-BF8E-4E0A-9134-A01C40AD9489}"/>
    <dgm:cxn modelId="{43E1DDEB-38B8-4D1B-813E-D26A0A09E06F}" type="presOf" srcId="{8EE7C6FF-69BB-4025-9E37-D6E651276428}" destId="{DF2214F1-EE45-458E-873B-686E073FB04E}" srcOrd="0" destOrd="0" presId="urn:microsoft.com/office/officeart/2005/8/layout/hProcess9"/>
    <dgm:cxn modelId="{D9B182E3-E8F5-4E40-939E-6EBE56119707}" type="presParOf" srcId="{DF2214F1-EE45-458E-873B-686E073FB04E}" destId="{F2985CA2-4D33-460C-95B9-C6300C7751CA}" srcOrd="0" destOrd="0" presId="urn:microsoft.com/office/officeart/2005/8/layout/hProcess9"/>
    <dgm:cxn modelId="{1A8D4681-C5DC-4DE4-8219-43D7D66395D7}" type="presParOf" srcId="{DF2214F1-EE45-458E-873B-686E073FB04E}" destId="{433B0359-FA6C-4C28-BE92-F2AD921A079D}" srcOrd="1" destOrd="0" presId="urn:microsoft.com/office/officeart/2005/8/layout/hProcess9"/>
    <dgm:cxn modelId="{7329E6F4-8D29-4D4E-BFE6-615C5F61705D}" type="presParOf" srcId="{433B0359-FA6C-4C28-BE92-F2AD921A079D}" destId="{627418C9-F83C-4EA0-8C26-17FBEC5DF148}" srcOrd="0" destOrd="0" presId="urn:microsoft.com/office/officeart/2005/8/layout/hProcess9"/>
    <dgm:cxn modelId="{1810D684-D852-487F-B5CB-BDB0E8227905}" type="presParOf" srcId="{433B0359-FA6C-4C28-BE92-F2AD921A079D}" destId="{538A4699-0850-44EB-8536-475AC1E9C4D2}" srcOrd="1" destOrd="0" presId="urn:microsoft.com/office/officeart/2005/8/layout/hProcess9"/>
    <dgm:cxn modelId="{CF6F90AA-757E-4306-8DEE-B96F8FD61130}" type="presParOf" srcId="{433B0359-FA6C-4C28-BE92-F2AD921A079D}" destId="{50CFBC5B-332D-4795-B1A9-815B6F2DD1E8}" srcOrd="2" destOrd="0" presId="urn:microsoft.com/office/officeart/2005/8/layout/hProcess9"/>
    <dgm:cxn modelId="{FBF47210-7C10-4B73-9A69-11F9275327F8}" type="presParOf" srcId="{433B0359-FA6C-4C28-BE92-F2AD921A079D}" destId="{684DB5A4-F6C5-4BC0-BA5C-ECBA32972325}" srcOrd="3" destOrd="0" presId="urn:microsoft.com/office/officeart/2005/8/layout/hProcess9"/>
    <dgm:cxn modelId="{7564F2EE-958F-4797-BA48-68757C2B1713}" type="presParOf" srcId="{433B0359-FA6C-4C28-BE92-F2AD921A079D}" destId="{00D219C2-CBED-40A3-8451-37022B131A41}" srcOrd="4" destOrd="0" presId="urn:microsoft.com/office/officeart/2005/8/layout/hProcess9"/>
    <dgm:cxn modelId="{2AFE45D6-4254-49DA-A661-4CCFDADFFCEF}" type="presParOf" srcId="{433B0359-FA6C-4C28-BE92-F2AD921A079D}" destId="{37E4FD3B-3E51-433C-9768-EB24E362B08A}" srcOrd="5" destOrd="0" presId="urn:microsoft.com/office/officeart/2005/8/layout/hProcess9"/>
    <dgm:cxn modelId="{CEB714A3-C8F5-4470-A28D-4896F09E6092}" type="presParOf" srcId="{433B0359-FA6C-4C28-BE92-F2AD921A079D}" destId="{E4F91343-A745-4849-A5EE-7C151411BC89}" srcOrd="6" destOrd="0" presId="urn:microsoft.com/office/officeart/2005/8/layout/hProcess9"/>
    <dgm:cxn modelId="{26D09AE6-5EF3-4918-94C9-A00C49AB2BF7}" type="presParOf" srcId="{433B0359-FA6C-4C28-BE92-F2AD921A079D}" destId="{59556894-94A9-41A8-86CD-F04261F319BE}" srcOrd="7" destOrd="0" presId="urn:microsoft.com/office/officeart/2005/8/layout/hProcess9"/>
    <dgm:cxn modelId="{88328A72-807E-405B-93C5-20977D6F4BBF}" type="presParOf" srcId="{433B0359-FA6C-4C28-BE92-F2AD921A079D}" destId="{AC62E484-8EF0-49CF-9D03-1D1002EAB97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5CA2-4D33-460C-95B9-C6300C7751CA}">
      <dsp:nvSpPr>
        <dsp:cNvPr id="0" name=""/>
        <dsp:cNvSpPr/>
      </dsp:nvSpPr>
      <dsp:spPr>
        <a:xfrm>
          <a:off x="842303" y="0"/>
          <a:ext cx="9546101" cy="52473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418C9-F83C-4EA0-8C26-17FBEC5DF148}">
      <dsp:nvSpPr>
        <dsp:cNvPr id="0" name=""/>
        <dsp:cNvSpPr/>
      </dsp:nvSpPr>
      <dsp:spPr>
        <a:xfrm>
          <a:off x="2820" y="1574214"/>
          <a:ext cx="1702702"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Go to Pro Rank Academy</a:t>
          </a:r>
        </a:p>
      </dsp:txBody>
      <dsp:txXfrm>
        <a:off x="85939" y="1657333"/>
        <a:ext cx="1536464" cy="1932714"/>
      </dsp:txXfrm>
    </dsp:sp>
    <dsp:sp modelId="{50CFBC5B-332D-4795-B1A9-815B6F2DD1E8}">
      <dsp:nvSpPr>
        <dsp:cNvPr id="0" name=""/>
        <dsp:cNvSpPr/>
      </dsp:nvSpPr>
      <dsp:spPr>
        <a:xfrm>
          <a:off x="1790658" y="1574214"/>
          <a:ext cx="1994290"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Pairing</a:t>
          </a:r>
        </a:p>
      </dsp:txBody>
      <dsp:txXfrm>
        <a:off x="1888011" y="1671567"/>
        <a:ext cx="1799584" cy="1904246"/>
      </dsp:txXfrm>
    </dsp:sp>
    <dsp:sp modelId="{00D219C2-CBED-40A3-8451-37022B131A41}">
      <dsp:nvSpPr>
        <dsp:cNvPr id="0" name=""/>
        <dsp:cNvSpPr/>
      </dsp:nvSpPr>
      <dsp:spPr>
        <a:xfrm>
          <a:off x="3870083" y="1574214"/>
          <a:ext cx="1702702"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MOU/ Work Plan/ CUF</a:t>
          </a:r>
        </a:p>
      </dsp:txBody>
      <dsp:txXfrm>
        <a:off x="3953202" y="1657333"/>
        <a:ext cx="1536464" cy="1932714"/>
      </dsp:txXfrm>
    </dsp:sp>
    <dsp:sp modelId="{00568F42-CE27-477C-95F4-181B15F738CB}">
      <dsp:nvSpPr>
        <dsp:cNvPr id="0" name=""/>
        <dsp:cNvSpPr/>
      </dsp:nvSpPr>
      <dsp:spPr>
        <a:xfrm>
          <a:off x="5657921" y="1574214"/>
          <a:ext cx="1994290"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Submit SOI</a:t>
          </a:r>
        </a:p>
      </dsp:txBody>
      <dsp:txXfrm>
        <a:off x="5755274" y="1671567"/>
        <a:ext cx="1799584" cy="1904246"/>
      </dsp:txXfrm>
    </dsp:sp>
    <dsp:sp modelId="{6EB5DEC6-8A7A-4278-AD22-F207207F0331}">
      <dsp:nvSpPr>
        <dsp:cNvPr id="0" name=""/>
        <dsp:cNvSpPr/>
      </dsp:nvSpPr>
      <dsp:spPr>
        <a:xfrm>
          <a:off x="7737347" y="1574214"/>
          <a:ext cx="1702702"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If selected, a WBS Code is available as the Mentoring Tool</a:t>
          </a:r>
          <a:endParaRPr lang="en-US" sz="2100" b="1" kern="1200" dirty="0"/>
        </a:p>
      </dsp:txBody>
      <dsp:txXfrm>
        <a:off x="7820466" y="1657333"/>
        <a:ext cx="1536464" cy="1932714"/>
      </dsp:txXfrm>
    </dsp:sp>
    <dsp:sp modelId="{85F094C1-58CC-48E6-9A3B-E9741EEDF99B}">
      <dsp:nvSpPr>
        <dsp:cNvPr id="0" name=""/>
        <dsp:cNvSpPr/>
      </dsp:nvSpPr>
      <dsp:spPr>
        <a:xfrm>
          <a:off x="9525184" y="1574214"/>
          <a:ext cx="1702702"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Submit Work Plan</a:t>
          </a:r>
        </a:p>
      </dsp:txBody>
      <dsp:txXfrm>
        <a:off x="9608303" y="1657333"/>
        <a:ext cx="1536464" cy="193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5CA2-4D33-460C-95B9-C6300C7751CA}">
      <dsp:nvSpPr>
        <dsp:cNvPr id="0" name=""/>
        <dsp:cNvSpPr/>
      </dsp:nvSpPr>
      <dsp:spPr>
        <a:xfrm>
          <a:off x="842303" y="0"/>
          <a:ext cx="9546101" cy="52473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418C9-F83C-4EA0-8C26-17FBEC5DF148}">
      <dsp:nvSpPr>
        <dsp:cNvPr id="0" name=""/>
        <dsp:cNvSpPr/>
      </dsp:nvSpPr>
      <dsp:spPr>
        <a:xfrm>
          <a:off x="4222" y="1574214"/>
          <a:ext cx="2042549"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Go to Pro Rank Academy</a:t>
          </a:r>
        </a:p>
      </dsp:txBody>
      <dsp:txXfrm>
        <a:off x="103931" y="1673923"/>
        <a:ext cx="1843131" cy="1899534"/>
      </dsp:txXfrm>
    </dsp:sp>
    <dsp:sp modelId="{50CFBC5B-332D-4795-B1A9-815B6F2DD1E8}">
      <dsp:nvSpPr>
        <dsp:cNvPr id="0" name=""/>
        <dsp:cNvSpPr/>
      </dsp:nvSpPr>
      <dsp:spPr>
        <a:xfrm>
          <a:off x="2181259" y="1574214"/>
          <a:ext cx="2042549"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Pairing w/ retired contractor and Protege</a:t>
          </a:r>
        </a:p>
      </dsp:txBody>
      <dsp:txXfrm>
        <a:off x="2280968" y="1673923"/>
        <a:ext cx="1843131" cy="1899534"/>
      </dsp:txXfrm>
    </dsp:sp>
    <dsp:sp modelId="{00D219C2-CBED-40A3-8451-37022B131A41}">
      <dsp:nvSpPr>
        <dsp:cNvPr id="0" name=""/>
        <dsp:cNvSpPr/>
      </dsp:nvSpPr>
      <dsp:spPr>
        <a:xfrm>
          <a:off x="6581837" y="1599065"/>
          <a:ext cx="2514112"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Bid</a:t>
          </a:r>
        </a:p>
      </dsp:txBody>
      <dsp:txXfrm>
        <a:off x="6684299" y="1701527"/>
        <a:ext cx="2309188" cy="1894028"/>
      </dsp:txXfrm>
    </dsp:sp>
    <dsp:sp modelId="{E4F91343-A745-4849-A5EE-7C151411BC89}">
      <dsp:nvSpPr>
        <dsp:cNvPr id="0" name=""/>
        <dsp:cNvSpPr/>
      </dsp:nvSpPr>
      <dsp:spPr>
        <a:xfrm>
          <a:off x="9084097" y="1599065"/>
          <a:ext cx="2042549"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Special Provision available to gain additional Pre Qual Code</a:t>
          </a:r>
        </a:p>
      </dsp:txBody>
      <dsp:txXfrm>
        <a:off x="9183806" y="1698774"/>
        <a:ext cx="1843131" cy="1899534"/>
      </dsp:txXfrm>
    </dsp:sp>
    <dsp:sp modelId="{AC62E484-8EF0-49CF-9D03-1D1002EAB97D}">
      <dsp:nvSpPr>
        <dsp:cNvPr id="0" name=""/>
        <dsp:cNvSpPr/>
      </dsp:nvSpPr>
      <dsp:spPr>
        <a:xfrm>
          <a:off x="4330123" y="1599065"/>
          <a:ext cx="2042549" cy="2098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MOU/ Work Plan/ CUF</a:t>
          </a:r>
        </a:p>
      </dsp:txBody>
      <dsp:txXfrm>
        <a:off x="4429832" y="1698774"/>
        <a:ext cx="1843131" cy="18995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14E7D-6A9A-4C5C-994A-41B308CB1933}" type="datetimeFigureOut">
              <a:rPr lang="en-US" smtClean="0"/>
              <a:t>8/24/2022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BC0E7-2A9F-46FB-A306-BCBBEA2CFD41}" type="slidenum">
              <a:rPr lang="en-US" smtClean="0"/>
              <a:t>‹#›</a:t>
            </a:fld>
            <a:endParaRPr lang="en-US" dirty="0"/>
          </a:p>
        </p:txBody>
      </p:sp>
    </p:spTree>
    <p:extLst>
      <p:ext uri="{BB962C8B-B14F-4D97-AF65-F5344CB8AC3E}">
        <p14:creationId xmlns:p14="http://schemas.microsoft.com/office/powerpoint/2010/main" val="153716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BC0E7-2A9F-46FB-A306-BCBBEA2CFD41}" type="slidenum">
              <a:rPr lang="en-US" smtClean="0"/>
              <a:t>1</a:t>
            </a:fld>
            <a:endParaRPr lang="en-US" dirty="0"/>
          </a:p>
        </p:txBody>
      </p:sp>
    </p:spTree>
    <p:extLst>
      <p:ext uri="{BB962C8B-B14F-4D97-AF65-F5344CB8AC3E}">
        <p14:creationId xmlns:p14="http://schemas.microsoft.com/office/powerpoint/2010/main" val="138111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will be advertised in ECMS and also ProRank Academy</a:t>
            </a:r>
          </a:p>
          <a:p>
            <a:r>
              <a:rPr lang="en-US" dirty="0"/>
              <a:t>Selection will include the Primes ability to mentor the DBE</a:t>
            </a:r>
          </a:p>
          <a:p>
            <a:r>
              <a:rPr lang="en-US" dirty="0"/>
              <a:t>An established DBE can also be the mentor</a:t>
            </a:r>
          </a:p>
          <a:p>
            <a:r>
              <a:rPr lang="en-US" dirty="0"/>
              <a:t>WBS Code 2% of the man hours similar to 5% for PM</a:t>
            </a:r>
          </a:p>
        </p:txBody>
      </p:sp>
      <p:sp>
        <p:nvSpPr>
          <p:cNvPr id="4" name="Slide Number Placeholder 3"/>
          <p:cNvSpPr>
            <a:spLocks noGrp="1"/>
          </p:cNvSpPr>
          <p:nvPr>
            <p:ph type="sldNum" sz="quarter" idx="5"/>
          </p:nvPr>
        </p:nvSpPr>
        <p:spPr/>
        <p:txBody>
          <a:bodyPr/>
          <a:lstStyle/>
          <a:p>
            <a:fld id="{C1FBC0E7-2A9F-46FB-A306-BCBBEA2CFD41}" type="slidenum">
              <a:rPr lang="en-US" smtClean="0"/>
              <a:t>8</a:t>
            </a:fld>
            <a:endParaRPr lang="en-US" dirty="0"/>
          </a:p>
        </p:txBody>
      </p:sp>
    </p:spTree>
    <p:extLst>
      <p:ext uri="{BB962C8B-B14F-4D97-AF65-F5344CB8AC3E}">
        <p14:creationId xmlns:p14="http://schemas.microsoft.com/office/powerpoint/2010/main" val="399373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PennDOT’s disparity study illustrated the underrepresentation of minority-owned businesses, particularly of African-American owned businesses which ranked last in total number of consultants and contractors.  The purpose of the mentor protégé program will be to increase the participation of disadvantaged businesses in an effort to improve upon the findings of the disparity study.  </a:t>
            </a:r>
          </a:p>
          <a:p>
            <a:r>
              <a:rPr lang="en-US" sz="1200" kern="1200" dirty="0">
                <a:solidFill>
                  <a:schemeClr val="tx1"/>
                </a:solidFill>
                <a:effectLst/>
                <a:latin typeface="+mn-lt"/>
                <a:ea typeface="+mn-ea"/>
                <a:cs typeface="+mn-cs"/>
              </a:rPr>
              <a:t> </a:t>
            </a:r>
          </a:p>
          <a:p>
            <a:r>
              <a:rPr lang="en-US" sz="1200" kern="1200">
                <a:solidFill>
                  <a:schemeClr val="tx1"/>
                </a:solidFill>
                <a:effectLst/>
                <a:latin typeface="+mn-lt"/>
                <a:ea typeface="+mn-ea"/>
                <a:cs typeface="+mn-cs"/>
              </a:rPr>
              <a:t>This way you can spotlight an area of focus without making it solely about the demographic data.  </a:t>
            </a:r>
          </a:p>
          <a:p>
            <a:endParaRPr lang="en-US"/>
          </a:p>
        </p:txBody>
      </p:sp>
      <p:sp>
        <p:nvSpPr>
          <p:cNvPr id="4" name="Slide Number Placeholder 3"/>
          <p:cNvSpPr>
            <a:spLocks noGrp="1"/>
          </p:cNvSpPr>
          <p:nvPr>
            <p:ph type="sldNum" sz="quarter" idx="5"/>
          </p:nvPr>
        </p:nvSpPr>
        <p:spPr/>
        <p:txBody>
          <a:bodyPr/>
          <a:lstStyle/>
          <a:p>
            <a:fld id="{C1FBC0E7-2A9F-46FB-A306-BCBBEA2CFD41}" type="slidenum">
              <a:rPr lang="en-US" smtClean="0"/>
              <a:t>15</a:t>
            </a:fld>
            <a:endParaRPr lang="en-US" dirty="0"/>
          </a:p>
        </p:txBody>
      </p:sp>
    </p:spTree>
    <p:extLst>
      <p:ext uri="{BB962C8B-B14F-4D97-AF65-F5344CB8AC3E}">
        <p14:creationId xmlns:p14="http://schemas.microsoft.com/office/powerpoint/2010/main" val="184332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AAAA-A63D-5A4C-9C0E-6D8BFED83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F66EE8-C991-DB47-881C-7892A510A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BA538-5293-C245-82B0-82CCC306BD3D}"/>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5" name="Footer Placeholder 4">
            <a:extLst>
              <a:ext uri="{FF2B5EF4-FFF2-40B4-BE49-F238E27FC236}">
                <a16:creationId xmlns:a16="http://schemas.microsoft.com/office/drawing/2014/main" id="{B72E901F-B0DE-2447-AC06-9418D235A0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12D7D3-81CB-214E-86CB-8E77B9184AC7}"/>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279549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F82C-BB23-3C45-9D7F-86E0552952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FB7D3-5772-D44C-A2CB-6A6B6BACE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9892E-BBD0-3744-AB39-8AD24B1D106D}"/>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5" name="Footer Placeholder 4">
            <a:extLst>
              <a:ext uri="{FF2B5EF4-FFF2-40B4-BE49-F238E27FC236}">
                <a16:creationId xmlns:a16="http://schemas.microsoft.com/office/drawing/2014/main" id="{77962E37-4385-DF41-AC7F-0CCC934AD3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643DA5-B910-2D4A-B81F-4FBD4DF807C6}"/>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207327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0079B-7DD9-F74A-85EF-049F4BB2E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3C253C-6220-A64A-AB69-63659E0A6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26177-58EB-A141-B580-30B7B39792B9}"/>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5" name="Footer Placeholder 4">
            <a:extLst>
              <a:ext uri="{FF2B5EF4-FFF2-40B4-BE49-F238E27FC236}">
                <a16:creationId xmlns:a16="http://schemas.microsoft.com/office/drawing/2014/main" id="{80DCF252-885E-8141-BED3-5D32B271CF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58B5B0-552B-ED4F-8E73-4532D50E57AF}"/>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886259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ED9223-D845-451C-AEFC-927921F3D8BF}"/>
              </a:ext>
            </a:extLst>
          </p:cNvPr>
          <p:cNvSpPr/>
          <p:nvPr userDrawn="1"/>
        </p:nvSpPr>
        <p:spPr>
          <a:xfrm>
            <a:off x="0" y="0"/>
            <a:ext cx="12192000" cy="6858000"/>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B94EC55F-FEA0-4A2D-800C-98D3FE52D420}"/>
              </a:ext>
            </a:extLst>
          </p:cNvPr>
          <p:cNvSpPr>
            <a:spLocks noGrp="1"/>
          </p:cNvSpPr>
          <p:nvPr>
            <p:ph type="ctrTitle"/>
          </p:nvPr>
        </p:nvSpPr>
        <p:spPr>
          <a:xfrm>
            <a:off x="367572" y="61786"/>
            <a:ext cx="11454656" cy="1629363"/>
          </a:xfrm>
        </p:spPr>
        <p:txBody>
          <a:bodyPr anchor="b">
            <a:normAutofit/>
          </a:bodyPr>
          <a:lstStyle>
            <a:lvl1pPr algn="l">
              <a:lnSpc>
                <a:spcPct val="100000"/>
              </a:lnSpc>
              <a:defRPr sz="5400" cap="all" baseline="0">
                <a:solidFill>
                  <a:schemeClr val="bg1"/>
                </a:solidFill>
                <a:latin typeface="Arial Black" panose="020B0A040201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EDD54AC8-94FA-4211-8DF1-278102CF2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4224" y="6170177"/>
            <a:ext cx="2562677" cy="393854"/>
          </a:xfrm>
          <a:prstGeom prst="rect">
            <a:avLst/>
          </a:prstGeom>
        </p:spPr>
      </p:pic>
      <p:sp>
        <p:nvSpPr>
          <p:cNvPr id="9" name="Text Placeholder 11">
            <a:extLst>
              <a:ext uri="{FF2B5EF4-FFF2-40B4-BE49-F238E27FC236}">
                <a16:creationId xmlns:a16="http://schemas.microsoft.com/office/drawing/2014/main" id="{3412B1A1-049C-4E94-9BD6-D25BFE211374}"/>
              </a:ext>
            </a:extLst>
          </p:cNvPr>
          <p:cNvSpPr>
            <a:spLocks noGrp="1"/>
          </p:cNvSpPr>
          <p:nvPr>
            <p:ph type="body" sz="quarter" idx="11" hasCustomPrompt="1"/>
          </p:nvPr>
        </p:nvSpPr>
        <p:spPr>
          <a:xfrm>
            <a:off x="548218" y="6216091"/>
            <a:ext cx="7081209" cy="434975"/>
          </a:xfrm>
        </p:spPr>
        <p:txBody>
          <a:bodyPr>
            <a:normAutofit/>
          </a:bodyPr>
          <a:lstStyle>
            <a:lvl1pPr marL="0" indent="0">
              <a:buNone/>
              <a:defRPr sz="1800" cap="all" baseline="0">
                <a:solidFill>
                  <a:schemeClr val="bg1"/>
                </a:solidFill>
                <a:latin typeface="Arial" panose="020B0604020202020204" pitchFamily="34" charset="0"/>
                <a:cs typeface="Arial" panose="020B0604020202020204" pitchFamily="34" charset="0"/>
              </a:defRPr>
            </a:lvl1pPr>
          </a:lstStyle>
          <a:p>
            <a:r>
              <a:rPr lang="en-US" dirty="0"/>
              <a:t>PRESENTER NAME • • Month XX, 2020</a:t>
            </a:r>
          </a:p>
        </p:txBody>
      </p:sp>
    </p:spTree>
    <p:extLst>
      <p:ext uri="{BB962C8B-B14F-4D97-AF65-F5344CB8AC3E}">
        <p14:creationId xmlns:p14="http://schemas.microsoft.com/office/powerpoint/2010/main" val="215551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2A1C1-F56B-4BB8-946D-55D5D13B1E61}"/>
              </a:ext>
            </a:extLst>
          </p:cNvPr>
          <p:cNvSpPr>
            <a:spLocks noGrp="1"/>
          </p:cNvSpPr>
          <p:nvPr>
            <p:ph idx="1"/>
          </p:nvPr>
        </p:nvSpPr>
        <p:spPr>
          <a:xfrm>
            <a:off x="331771" y="1047138"/>
            <a:ext cx="11022029" cy="512982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0075DB6B-C4E3-4144-9D4C-77979B48A3E6}"/>
              </a:ext>
            </a:extLst>
          </p:cNvPr>
          <p:cNvSpPr/>
          <p:nvPr userDrawn="1"/>
        </p:nvSpPr>
        <p:spPr>
          <a:xfrm>
            <a:off x="0" y="6650182"/>
            <a:ext cx="12192000" cy="207818"/>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4D23A5B4-A877-4F2B-B540-E892C9EB8725}"/>
              </a:ext>
            </a:extLst>
          </p:cNvPr>
          <p:cNvSpPr/>
          <p:nvPr userDrawn="1"/>
        </p:nvSpPr>
        <p:spPr>
          <a:xfrm flipH="1">
            <a:off x="10544694" y="5681749"/>
            <a:ext cx="1647304" cy="1176251"/>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CE83840-9DD8-4D95-A8A7-44C21FA82C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68" r="35481" b="42715"/>
          <a:stretch/>
        </p:blipFill>
        <p:spPr>
          <a:xfrm>
            <a:off x="11478232" y="6263640"/>
            <a:ext cx="531562" cy="511148"/>
          </a:xfrm>
          <a:prstGeom prst="rect">
            <a:avLst/>
          </a:prstGeom>
        </p:spPr>
      </p:pic>
      <p:sp>
        <p:nvSpPr>
          <p:cNvPr id="18" name="Rectangle 17">
            <a:extLst>
              <a:ext uri="{FF2B5EF4-FFF2-40B4-BE49-F238E27FC236}">
                <a16:creationId xmlns:a16="http://schemas.microsoft.com/office/drawing/2014/main" id="{2C0356C6-DB16-4861-978D-3B63135F3FCD}"/>
              </a:ext>
            </a:extLst>
          </p:cNvPr>
          <p:cNvSpPr/>
          <p:nvPr userDrawn="1"/>
        </p:nvSpPr>
        <p:spPr>
          <a:xfrm>
            <a:off x="0" y="0"/>
            <a:ext cx="12192000" cy="663547"/>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E5B86BEF-F3E0-4164-88B0-3B83AA9B3992}"/>
              </a:ext>
            </a:extLst>
          </p:cNvPr>
          <p:cNvSpPr>
            <a:spLocks noGrp="1"/>
          </p:cNvSpPr>
          <p:nvPr>
            <p:ph type="body" sz="quarter" idx="10" hasCustomPrompt="1"/>
          </p:nvPr>
        </p:nvSpPr>
        <p:spPr>
          <a:xfrm>
            <a:off x="157282" y="102885"/>
            <a:ext cx="11852512" cy="728388"/>
          </a:xfrm>
        </p:spPr>
        <p:txBody>
          <a:bodyPr>
            <a:normAutofit/>
          </a:bodyPr>
          <a:lstStyle>
            <a:lvl1pPr marL="0" indent="0">
              <a:buNone/>
              <a:defRPr sz="5000" cap="all" baseline="0">
                <a:solidFill>
                  <a:schemeClr val="bg1"/>
                </a:solidFill>
                <a:latin typeface="Arial Black" panose="020B0A04020102020204" pitchFamily="34" charset="0"/>
              </a:defRPr>
            </a:lvl1pPr>
          </a:lstStyle>
          <a:p>
            <a:pPr lvl="0"/>
            <a:r>
              <a:rPr lang="en-US" dirty="0"/>
              <a:t>SLIDE TITLE</a:t>
            </a:r>
          </a:p>
        </p:txBody>
      </p:sp>
    </p:spTree>
    <p:extLst>
      <p:ext uri="{BB962C8B-B14F-4D97-AF65-F5344CB8AC3E}">
        <p14:creationId xmlns:p14="http://schemas.microsoft.com/office/powerpoint/2010/main" val="237546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9E9D-3A3C-7A43-BB75-E9E50B351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F7B59-8BED-694A-89D6-1113BBD88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10401-1C14-714F-91F5-61C93B213375}"/>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5" name="Footer Placeholder 4">
            <a:extLst>
              <a:ext uri="{FF2B5EF4-FFF2-40B4-BE49-F238E27FC236}">
                <a16:creationId xmlns:a16="http://schemas.microsoft.com/office/drawing/2014/main" id="{322CB4EF-0C25-0741-831C-F6429C52B4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B8DB7F-961D-9C4F-BE67-84DA015ABBC4}"/>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246133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454A-5B66-2243-80C0-9370FB7E1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2879A-FF87-FA4E-A586-AB549DF03F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6CE34-F11F-A64F-B5CF-4B1A81D8F497}"/>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5" name="Footer Placeholder 4">
            <a:extLst>
              <a:ext uri="{FF2B5EF4-FFF2-40B4-BE49-F238E27FC236}">
                <a16:creationId xmlns:a16="http://schemas.microsoft.com/office/drawing/2014/main" id="{8065155B-87B4-0F46-8403-3D5EB8ADF8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6229A2-2682-DB4D-93C3-520048F4EE9F}"/>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8836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181A-80F0-3445-B871-677D98920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25F5E-6160-5647-AEED-08C571DC2B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3FA637-2B70-D644-9D4C-F80BF6905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665726-AA49-CE4C-B0C6-427352B91CE6}"/>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6" name="Footer Placeholder 5">
            <a:extLst>
              <a:ext uri="{FF2B5EF4-FFF2-40B4-BE49-F238E27FC236}">
                <a16:creationId xmlns:a16="http://schemas.microsoft.com/office/drawing/2014/main" id="{05F8D757-7A4C-4348-9B96-F63B8B40A8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96D3CB-D786-6E45-A245-9574E691BB1C}"/>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5274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B127-973A-CD4A-8B2C-ADCB2154A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C55199-9A81-1640-8B18-10219AF458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8A34C-8F85-8F45-BEB9-2DA7CB5865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BA7D3-469A-754D-89E4-2FDE85E1D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EF506E-BBED-7443-AB74-A1441BD207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1EB6FD-8AC9-4141-8978-D4CE36D373ED}"/>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8" name="Footer Placeholder 7">
            <a:extLst>
              <a:ext uri="{FF2B5EF4-FFF2-40B4-BE49-F238E27FC236}">
                <a16:creationId xmlns:a16="http://schemas.microsoft.com/office/drawing/2014/main" id="{0467B5F3-3810-0A4D-983E-2ADBCBE35A4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3E07FC2-0711-6D47-A1B3-19048D62265D}"/>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283093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80B2-41C9-0241-98F9-E0954B6ECE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7494BE-2B65-2C41-9CE4-545A6BC7D23A}"/>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4" name="Footer Placeholder 3">
            <a:extLst>
              <a:ext uri="{FF2B5EF4-FFF2-40B4-BE49-F238E27FC236}">
                <a16:creationId xmlns:a16="http://schemas.microsoft.com/office/drawing/2014/main" id="{01D13493-C201-EB4C-8476-68A5C1E58BB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7CC975-BF1D-4045-A6CC-8ECE98C9DE14}"/>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398622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C5E80-7F37-4641-BCB5-8389460D766B}"/>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3" name="Footer Placeholder 2">
            <a:extLst>
              <a:ext uri="{FF2B5EF4-FFF2-40B4-BE49-F238E27FC236}">
                <a16:creationId xmlns:a16="http://schemas.microsoft.com/office/drawing/2014/main" id="{66B6B9D1-D530-4247-9741-4E66C60301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EE564B-05B5-914D-B302-64203A3881E6}"/>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105893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E7A3-4826-7342-AA89-B87BFC274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5AEBE-4870-1443-8051-7F4C462A5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1CA9CA-4A93-DF45-A4A5-FE8EF808C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5B65B8-D206-5040-B4E0-984604ED47D9}"/>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6" name="Footer Placeholder 5">
            <a:extLst>
              <a:ext uri="{FF2B5EF4-FFF2-40B4-BE49-F238E27FC236}">
                <a16:creationId xmlns:a16="http://schemas.microsoft.com/office/drawing/2014/main" id="{75E1E5A6-79CF-5C43-86BB-69C9FECF97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584454-89A7-C04C-9DB9-E4361068BF54}"/>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219876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BF74-C742-D345-A3AB-6F862401C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0B5289-8085-7D4C-933C-4FBE90DEF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43D706-F0B6-084F-A038-E4FC088B0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14CAD-092B-2D47-A72B-CEFB81F7E86F}"/>
              </a:ext>
            </a:extLst>
          </p:cNvPr>
          <p:cNvSpPr>
            <a:spLocks noGrp="1"/>
          </p:cNvSpPr>
          <p:nvPr>
            <p:ph type="dt" sz="half" idx="10"/>
          </p:nvPr>
        </p:nvSpPr>
        <p:spPr/>
        <p:txBody>
          <a:bodyPr/>
          <a:lstStyle/>
          <a:p>
            <a:fld id="{CC6C04CA-B585-7C4D-A8E8-83AA0047695D}" type="datetimeFigureOut">
              <a:rPr lang="en-US" smtClean="0"/>
              <a:t>8/24/2022</a:t>
            </a:fld>
            <a:endParaRPr lang="en-US" dirty="0"/>
          </a:p>
        </p:txBody>
      </p:sp>
      <p:sp>
        <p:nvSpPr>
          <p:cNvPr id="6" name="Footer Placeholder 5">
            <a:extLst>
              <a:ext uri="{FF2B5EF4-FFF2-40B4-BE49-F238E27FC236}">
                <a16:creationId xmlns:a16="http://schemas.microsoft.com/office/drawing/2014/main" id="{A7D5ABD1-302D-1446-930F-7AF29FB362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B00CF6-B6FE-564F-B0F9-C023608F8FF0}"/>
              </a:ext>
            </a:extLst>
          </p:cNvPr>
          <p:cNvSpPr>
            <a:spLocks noGrp="1"/>
          </p:cNvSpPr>
          <p:nvPr>
            <p:ph type="sldNum" sz="quarter" idx="12"/>
          </p:nvPr>
        </p:nvSpPr>
        <p:spPr/>
        <p:txBody>
          <a:bodyPr/>
          <a:lstStyle/>
          <a:p>
            <a:fld id="{90B9A588-7E30-2946-AE60-409FBF827DAF}" type="slidenum">
              <a:rPr lang="en-US" smtClean="0"/>
              <a:t>‹#›</a:t>
            </a:fld>
            <a:endParaRPr lang="en-US" dirty="0"/>
          </a:p>
        </p:txBody>
      </p:sp>
    </p:spTree>
    <p:extLst>
      <p:ext uri="{BB962C8B-B14F-4D97-AF65-F5344CB8AC3E}">
        <p14:creationId xmlns:p14="http://schemas.microsoft.com/office/powerpoint/2010/main" val="25541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B504B-1119-CE4D-808C-7901BE44D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629A6F-D731-E147-9E93-E14CB61C0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67290-9737-8645-A208-CBF213F1D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C04CA-B585-7C4D-A8E8-83AA0047695D}" type="datetimeFigureOut">
              <a:rPr lang="en-US" smtClean="0"/>
              <a:t>8/24/2022</a:t>
            </a:fld>
            <a:endParaRPr lang="en-US" dirty="0"/>
          </a:p>
        </p:txBody>
      </p:sp>
      <p:sp>
        <p:nvSpPr>
          <p:cNvPr id="5" name="Footer Placeholder 4">
            <a:extLst>
              <a:ext uri="{FF2B5EF4-FFF2-40B4-BE49-F238E27FC236}">
                <a16:creationId xmlns:a16="http://schemas.microsoft.com/office/drawing/2014/main" id="{7B1FDFE5-0C1C-704F-B1C7-D3A4722AB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B8271C-9DC2-D04C-8079-37EC075FF3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9A588-7E30-2946-AE60-409FBF827DAF}" type="slidenum">
              <a:rPr lang="en-US" smtClean="0"/>
              <a:t>‹#›</a:t>
            </a:fld>
            <a:endParaRPr lang="en-US" dirty="0"/>
          </a:p>
        </p:txBody>
      </p:sp>
    </p:spTree>
    <p:extLst>
      <p:ext uri="{BB962C8B-B14F-4D97-AF65-F5344CB8AC3E}">
        <p14:creationId xmlns:p14="http://schemas.microsoft.com/office/powerpoint/2010/main" val="3839476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690B6A-BB87-4D03-828F-7A85D54625C6}"/>
              </a:ext>
            </a:extLst>
          </p:cNvPr>
          <p:cNvSpPr>
            <a:spLocks noGrp="1"/>
          </p:cNvSpPr>
          <p:nvPr>
            <p:ph type="ctrTitle"/>
          </p:nvPr>
        </p:nvSpPr>
        <p:spPr>
          <a:xfrm>
            <a:off x="367572" y="876467"/>
            <a:ext cx="11454656" cy="1629363"/>
          </a:xfrm>
        </p:spPr>
        <p:txBody>
          <a:bodyPr>
            <a:normAutofit fontScale="90000"/>
          </a:bodyPr>
          <a:lstStyle/>
          <a:p>
            <a:r>
              <a:rPr lang="en-US" dirty="0"/>
              <a:t>Mentor protégé Program</a:t>
            </a:r>
            <a:br>
              <a:rPr lang="en-US" dirty="0"/>
            </a:br>
            <a:endParaRPr lang="en-US" dirty="0"/>
          </a:p>
        </p:txBody>
      </p:sp>
      <p:sp>
        <p:nvSpPr>
          <p:cNvPr id="5" name="Text Placeholder 4">
            <a:extLst>
              <a:ext uri="{FF2B5EF4-FFF2-40B4-BE49-F238E27FC236}">
                <a16:creationId xmlns:a16="http://schemas.microsoft.com/office/drawing/2014/main" id="{A5A66E59-D957-42E3-BF4B-B32556DA1C43}"/>
              </a:ext>
            </a:extLst>
          </p:cNvPr>
          <p:cNvSpPr>
            <a:spLocks noGrp="1"/>
          </p:cNvSpPr>
          <p:nvPr>
            <p:ph type="body" sz="quarter" idx="11"/>
          </p:nvPr>
        </p:nvSpPr>
        <p:spPr/>
        <p:txBody>
          <a:bodyPr/>
          <a:lstStyle/>
          <a:p>
            <a:r>
              <a:rPr lang="en-US" dirty="0"/>
              <a:t>Daryl </a:t>
            </a:r>
            <a:r>
              <a:rPr lang="en-US" dirty="0" err="1"/>
              <a:t>st.</a:t>
            </a:r>
            <a:r>
              <a:rPr lang="en-US" dirty="0"/>
              <a:t> </a:t>
            </a:r>
            <a:r>
              <a:rPr lang="en-US" dirty="0" err="1"/>
              <a:t>clair</a:t>
            </a:r>
            <a:r>
              <a:rPr lang="en-US" dirty="0"/>
              <a:t> August 2022</a:t>
            </a:r>
          </a:p>
        </p:txBody>
      </p:sp>
      <p:sp>
        <p:nvSpPr>
          <p:cNvPr id="6" name="Title 1">
            <a:extLst>
              <a:ext uri="{FF2B5EF4-FFF2-40B4-BE49-F238E27FC236}">
                <a16:creationId xmlns:a16="http://schemas.microsoft.com/office/drawing/2014/main" id="{C8A05995-FF75-43BF-9710-DDC0B62B0C9C}"/>
              </a:ext>
            </a:extLst>
          </p:cNvPr>
          <p:cNvSpPr txBox="1">
            <a:spLocks/>
          </p:cNvSpPr>
          <p:nvPr/>
        </p:nvSpPr>
        <p:spPr>
          <a:xfrm>
            <a:off x="436678" y="2140070"/>
            <a:ext cx="11385550" cy="3505200"/>
          </a:xfrm>
          <a:prstGeom prst="rect">
            <a:avLst/>
          </a:prstGeom>
        </p:spPr>
        <p:txBody>
          <a:bodyPr anchor="ctr">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4000"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4000" dirty="0">
                <a:solidFill>
                  <a:schemeClr val="bg1"/>
                </a:solidFill>
                <a:latin typeface="Arial" panose="020B0604020202020204" pitchFamily="34" charset="0"/>
                <a:cs typeface="Arial" panose="020B0604020202020204" pitchFamily="34" charset="0"/>
              </a:rPr>
              <a:t>Beyond the mandates - Racial, Ethnic, and Gender Inclusion in Transportation and Intentionally Developing an Equitable Industry </a:t>
            </a:r>
            <a:br>
              <a:rPr lang="en-US" sz="4000" dirty="0">
                <a:solidFill>
                  <a:schemeClr val="bg1"/>
                </a:solidFill>
                <a:latin typeface="Arial" panose="020B0604020202020204" pitchFamily="34" charset="0"/>
                <a:cs typeface="Arial" panose="020B0604020202020204" pitchFamily="34" charset="0"/>
              </a:rPr>
            </a:br>
            <a:endParaRPr lang="en-US" sz="4000"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br>
              <a:rPr lang="en-US" dirty="0">
                <a:solidFill>
                  <a:schemeClr val="bg1"/>
                </a:solidFill>
              </a:rPr>
            </a:b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21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D5AACF-0F6E-4398-87D8-069366AFFCA0}"/>
              </a:ext>
            </a:extLst>
          </p:cNvPr>
          <p:cNvSpPr txBox="1">
            <a:spLocks/>
          </p:cNvSpPr>
          <p:nvPr/>
        </p:nvSpPr>
        <p:spPr>
          <a:xfrm>
            <a:off x="157282" y="102885"/>
            <a:ext cx="11852512" cy="728388"/>
          </a:xfrm>
          <a:prstGeom prst="rect">
            <a:avLst/>
          </a:prstGeom>
        </p:spPr>
        <p:txBody>
          <a:bodyPr vert="horz" lIns="91440" tIns="45720" rIns="91440" bIns="45720" rtlCol="0" anchor="ctr">
            <a:normAutofit fontScale="925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latin typeface="72 Black" panose="020B0A04030603020204" pitchFamily="34" charset="0"/>
                <a:cs typeface="72 Black" panose="020B0A04030603020204" pitchFamily="34" charset="0"/>
              </a:rPr>
              <a:t>Construction Program as it relates to the Mentor</a:t>
            </a:r>
          </a:p>
        </p:txBody>
      </p:sp>
      <p:sp>
        <p:nvSpPr>
          <p:cNvPr id="5" name="Arrow: Right 4">
            <a:extLst>
              <a:ext uri="{FF2B5EF4-FFF2-40B4-BE49-F238E27FC236}">
                <a16:creationId xmlns:a16="http://schemas.microsoft.com/office/drawing/2014/main" id="{8CA7A426-D7A4-444E-B61D-4D984ABD07B7}"/>
              </a:ext>
            </a:extLst>
          </p:cNvPr>
          <p:cNvSpPr/>
          <p:nvPr/>
        </p:nvSpPr>
        <p:spPr>
          <a:xfrm>
            <a:off x="301752" y="1231654"/>
            <a:ext cx="4479254" cy="10501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t>PHASE I</a:t>
            </a:r>
          </a:p>
        </p:txBody>
      </p:sp>
      <p:sp>
        <p:nvSpPr>
          <p:cNvPr id="13" name="Arrow: Right 12">
            <a:extLst>
              <a:ext uri="{FF2B5EF4-FFF2-40B4-BE49-F238E27FC236}">
                <a16:creationId xmlns:a16="http://schemas.microsoft.com/office/drawing/2014/main" id="{9258C9D0-B409-4319-90E2-391296F799B8}"/>
              </a:ext>
            </a:extLst>
          </p:cNvPr>
          <p:cNvSpPr/>
          <p:nvPr/>
        </p:nvSpPr>
        <p:spPr>
          <a:xfrm>
            <a:off x="5250468" y="4417681"/>
            <a:ext cx="3465576" cy="10501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t>PHASE II</a:t>
            </a:r>
          </a:p>
        </p:txBody>
      </p:sp>
      <p:sp>
        <p:nvSpPr>
          <p:cNvPr id="14" name="Arrow: Right 13">
            <a:extLst>
              <a:ext uri="{FF2B5EF4-FFF2-40B4-BE49-F238E27FC236}">
                <a16:creationId xmlns:a16="http://schemas.microsoft.com/office/drawing/2014/main" id="{6B8D1109-98B6-462C-9E37-C8BA70CDE294}"/>
              </a:ext>
            </a:extLst>
          </p:cNvPr>
          <p:cNvSpPr/>
          <p:nvPr/>
        </p:nvSpPr>
        <p:spPr>
          <a:xfrm>
            <a:off x="9230018" y="1474181"/>
            <a:ext cx="2779776" cy="10501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t>PHASE III</a:t>
            </a:r>
          </a:p>
        </p:txBody>
      </p:sp>
      <p:graphicFrame>
        <p:nvGraphicFramePr>
          <p:cNvPr id="16" name="Diagram 15">
            <a:extLst>
              <a:ext uri="{FF2B5EF4-FFF2-40B4-BE49-F238E27FC236}">
                <a16:creationId xmlns:a16="http://schemas.microsoft.com/office/drawing/2014/main" id="{875D08F9-4E4B-4A10-B117-0886598D3D41}"/>
              </a:ext>
            </a:extLst>
          </p:cNvPr>
          <p:cNvGraphicFramePr/>
          <p:nvPr/>
        </p:nvGraphicFramePr>
        <p:xfrm>
          <a:off x="433754" y="719667"/>
          <a:ext cx="11230708" cy="5247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9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47F9C8-E421-49ED-8616-89DF05782776}"/>
              </a:ext>
            </a:extLst>
          </p:cNvPr>
          <p:cNvSpPr>
            <a:spLocks noGrp="1"/>
          </p:cNvSpPr>
          <p:nvPr>
            <p:ph idx="1"/>
          </p:nvPr>
        </p:nvSpPr>
        <p:spPr/>
        <p:txBody>
          <a:bodyPr/>
          <a:lstStyle/>
          <a:p>
            <a:r>
              <a:rPr lang="en-US" dirty="0"/>
              <a:t>$25,000 line item for mentoring a Protégé Firm</a:t>
            </a:r>
          </a:p>
          <a:p>
            <a:endParaRPr lang="en-US" dirty="0"/>
          </a:p>
          <a:p>
            <a:endParaRPr lang="en-US" dirty="0"/>
          </a:p>
        </p:txBody>
      </p:sp>
      <p:sp>
        <p:nvSpPr>
          <p:cNvPr id="5" name="Text Placeholder 4">
            <a:extLst>
              <a:ext uri="{FF2B5EF4-FFF2-40B4-BE49-F238E27FC236}">
                <a16:creationId xmlns:a16="http://schemas.microsoft.com/office/drawing/2014/main" id="{43328697-8819-4085-B933-A9909B7F03CF}"/>
              </a:ext>
            </a:extLst>
          </p:cNvPr>
          <p:cNvSpPr>
            <a:spLocks noGrp="1"/>
          </p:cNvSpPr>
          <p:nvPr>
            <p:ph type="body" sz="quarter" idx="10"/>
          </p:nvPr>
        </p:nvSpPr>
        <p:spPr/>
        <p:txBody>
          <a:bodyPr>
            <a:normAutofit fontScale="62500" lnSpcReduction="20000"/>
          </a:bodyPr>
          <a:lstStyle/>
          <a:p>
            <a:r>
              <a:rPr lang="en-US" dirty="0"/>
              <a:t> Construction pre qualification innovation</a:t>
            </a:r>
          </a:p>
        </p:txBody>
      </p:sp>
    </p:spTree>
    <p:extLst>
      <p:ext uri="{BB962C8B-B14F-4D97-AF65-F5344CB8AC3E}">
        <p14:creationId xmlns:p14="http://schemas.microsoft.com/office/powerpoint/2010/main" val="237957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47F9C8-E421-49ED-8616-89DF05782776}"/>
              </a:ext>
            </a:extLst>
          </p:cNvPr>
          <p:cNvSpPr>
            <a:spLocks noGrp="1"/>
          </p:cNvSpPr>
          <p:nvPr>
            <p:ph idx="1"/>
          </p:nvPr>
        </p:nvSpPr>
        <p:spPr/>
        <p:txBody>
          <a:bodyPr/>
          <a:lstStyle/>
          <a:p>
            <a:r>
              <a:rPr lang="en-US" dirty="0"/>
              <a:t>Program Guide</a:t>
            </a:r>
          </a:p>
          <a:p>
            <a:r>
              <a:rPr lang="en-US" dirty="0"/>
              <a:t>Core Competency Questioner (built into PRA)</a:t>
            </a:r>
          </a:p>
          <a:p>
            <a:r>
              <a:rPr lang="en-US" dirty="0"/>
              <a:t>MOU</a:t>
            </a:r>
          </a:p>
          <a:p>
            <a:r>
              <a:rPr lang="en-US" dirty="0"/>
              <a:t>Work Plan</a:t>
            </a:r>
          </a:p>
          <a:p>
            <a:r>
              <a:rPr lang="en-US" dirty="0"/>
              <a:t>Invoicing Form</a:t>
            </a:r>
          </a:p>
          <a:p>
            <a:endParaRPr lang="en-US" dirty="0"/>
          </a:p>
          <a:p>
            <a:endParaRPr lang="en-US" dirty="0"/>
          </a:p>
        </p:txBody>
      </p:sp>
      <p:sp>
        <p:nvSpPr>
          <p:cNvPr id="5" name="Text Placeholder 4">
            <a:extLst>
              <a:ext uri="{FF2B5EF4-FFF2-40B4-BE49-F238E27FC236}">
                <a16:creationId xmlns:a16="http://schemas.microsoft.com/office/drawing/2014/main" id="{43328697-8819-4085-B933-A9909B7F03CF}"/>
              </a:ext>
            </a:extLst>
          </p:cNvPr>
          <p:cNvSpPr>
            <a:spLocks noGrp="1"/>
          </p:cNvSpPr>
          <p:nvPr>
            <p:ph type="body" sz="quarter" idx="10"/>
          </p:nvPr>
        </p:nvSpPr>
        <p:spPr/>
        <p:txBody>
          <a:bodyPr>
            <a:normAutofit lnSpcReduction="10000"/>
          </a:bodyPr>
          <a:lstStyle/>
          <a:p>
            <a:r>
              <a:rPr lang="en-US" dirty="0"/>
              <a:t> Program Documents</a:t>
            </a:r>
          </a:p>
        </p:txBody>
      </p:sp>
    </p:spTree>
    <p:extLst>
      <p:ext uri="{BB962C8B-B14F-4D97-AF65-F5344CB8AC3E}">
        <p14:creationId xmlns:p14="http://schemas.microsoft.com/office/powerpoint/2010/main" val="133687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2FFF4-4C50-4B0D-9E51-45DE23B1A8D5}"/>
              </a:ext>
            </a:extLst>
          </p:cNvPr>
          <p:cNvSpPr>
            <a:spLocks noGrp="1"/>
          </p:cNvSpPr>
          <p:nvPr>
            <p:ph type="body" sz="quarter" idx="10"/>
          </p:nvPr>
        </p:nvSpPr>
        <p:spPr/>
        <p:txBody>
          <a:bodyPr>
            <a:normAutofit fontScale="70000" lnSpcReduction="20000"/>
          </a:bodyPr>
          <a:lstStyle/>
          <a:p>
            <a:r>
              <a:rPr lang="en-US" sz="5400" dirty="0"/>
              <a:t>Equity for underrepresented firms</a:t>
            </a:r>
            <a:endParaRPr lang="en-US" dirty="0"/>
          </a:p>
        </p:txBody>
      </p:sp>
      <p:sp>
        <p:nvSpPr>
          <p:cNvPr id="6" name="Title 1">
            <a:extLst>
              <a:ext uri="{FF2B5EF4-FFF2-40B4-BE49-F238E27FC236}">
                <a16:creationId xmlns:a16="http://schemas.microsoft.com/office/drawing/2014/main" id="{7DC06D9B-8276-4FE7-B930-AA0E6F689F15}"/>
              </a:ext>
            </a:extLst>
          </p:cNvPr>
          <p:cNvSpPr txBox="1">
            <a:spLocks/>
          </p:cNvSpPr>
          <p:nvPr/>
        </p:nvSpPr>
        <p:spPr>
          <a:xfrm>
            <a:off x="79570" y="4631360"/>
            <a:ext cx="11325003" cy="2421537"/>
          </a:xfrm>
          <a:prstGeom prst="rect">
            <a:avLst/>
          </a:prstGeom>
        </p:spPr>
        <p:txBody>
          <a:bodyPr vert="horz" lIns="91440" tIns="45720" rIns="91440" bIns="45720" rtlCol="0" anchor="ctr">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Goal is to help all DBEs get a job and address Disparity Study</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After awarded a project, remove from PRA pool unless in the Under Represented Category</a:t>
            </a:r>
            <a:br>
              <a:rPr lang="en-US" sz="4000" b="1" dirty="0">
                <a:latin typeface="Arial" panose="020B0604020202020204" pitchFamily="34" charset="0"/>
                <a:cs typeface="Arial" panose="020B0604020202020204" pitchFamily="34" charset="0"/>
              </a:rPr>
            </a:br>
            <a:br>
              <a:rPr lang="en-US" dirty="0"/>
            </a:br>
            <a:endParaRPr lang="en-US" sz="4000" b="1" dirty="0">
              <a:latin typeface="Arial" panose="020B0604020202020204" pitchFamily="34" charset="0"/>
              <a:cs typeface="Arial" panose="020B0604020202020204" pitchFamily="34" charset="0"/>
            </a:endParaRPr>
          </a:p>
        </p:txBody>
      </p:sp>
      <p:pic>
        <p:nvPicPr>
          <p:cNvPr id="8" name="Content Placeholder 3">
            <a:extLst>
              <a:ext uri="{FF2B5EF4-FFF2-40B4-BE49-F238E27FC236}">
                <a16:creationId xmlns:a16="http://schemas.microsoft.com/office/drawing/2014/main" id="{270A576E-AC9B-48E1-AAAB-24B5D42DD7DA}"/>
              </a:ext>
            </a:extLst>
          </p:cNvPr>
          <p:cNvPicPr>
            <a:picLocks noChangeAspect="1"/>
          </p:cNvPicPr>
          <p:nvPr/>
        </p:nvPicPr>
        <p:blipFill rotWithShape="1">
          <a:blip r:embed="rId2"/>
          <a:srcRect l="26500" t="25161" r="35198" b="42758"/>
          <a:stretch/>
        </p:blipFill>
        <p:spPr>
          <a:xfrm>
            <a:off x="7766257" y="1149787"/>
            <a:ext cx="4111457" cy="1937129"/>
          </a:xfrm>
          <a:prstGeom prst="rect">
            <a:avLst/>
          </a:prstGeom>
        </p:spPr>
      </p:pic>
      <p:pic>
        <p:nvPicPr>
          <p:cNvPr id="7" name="Picture 6">
            <a:extLst>
              <a:ext uri="{FF2B5EF4-FFF2-40B4-BE49-F238E27FC236}">
                <a16:creationId xmlns:a16="http://schemas.microsoft.com/office/drawing/2014/main" id="{3DE9F2CD-E5B0-4AE9-8B3B-3EA13887A777}"/>
              </a:ext>
            </a:extLst>
          </p:cNvPr>
          <p:cNvPicPr>
            <a:picLocks noChangeAspect="1"/>
          </p:cNvPicPr>
          <p:nvPr/>
        </p:nvPicPr>
        <p:blipFill rotWithShape="1">
          <a:blip r:embed="rId3"/>
          <a:srcRect l="12393" t="9960" r="2822" b="7657"/>
          <a:stretch/>
        </p:blipFill>
        <p:spPr>
          <a:xfrm>
            <a:off x="157282" y="946480"/>
            <a:ext cx="7020560" cy="3837173"/>
          </a:xfrm>
          <a:prstGeom prst="rect">
            <a:avLst/>
          </a:prstGeom>
        </p:spPr>
      </p:pic>
      <p:cxnSp>
        <p:nvCxnSpPr>
          <p:cNvPr id="9" name="Straight Arrow Connector 8">
            <a:extLst>
              <a:ext uri="{FF2B5EF4-FFF2-40B4-BE49-F238E27FC236}">
                <a16:creationId xmlns:a16="http://schemas.microsoft.com/office/drawing/2014/main" id="{0F9336AB-430B-4E16-B4C5-7AF6634E5209}"/>
              </a:ext>
            </a:extLst>
          </p:cNvPr>
          <p:cNvCxnSpPr>
            <a:cxnSpLocks/>
          </p:cNvCxnSpPr>
          <p:nvPr/>
        </p:nvCxnSpPr>
        <p:spPr>
          <a:xfrm flipV="1">
            <a:off x="7626485" y="2315184"/>
            <a:ext cx="1595336" cy="263619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3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2FFF4-4C50-4B0D-9E51-45DE23B1A8D5}"/>
              </a:ext>
            </a:extLst>
          </p:cNvPr>
          <p:cNvSpPr>
            <a:spLocks noGrp="1"/>
          </p:cNvSpPr>
          <p:nvPr>
            <p:ph type="body" sz="quarter" idx="10"/>
          </p:nvPr>
        </p:nvSpPr>
        <p:spPr/>
        <p:txBody>
          <a:bodyPr>
            <a:normAutofit fontScale="62500" lnSpcReduction="20000"/>
          </a:bodyPr>
          <a:lstStyle/>
          <a:p>
            <a:r>
              <a:rPr lang="en-US" sz="5400" dirty="0"/>
              <a:t>Marketing of underrepresented firms</a:t>
            </a:r>
            <a:endParaRPr lang="en-US" dirty="0"/>
          </a:p>
        </p:txBody>
      </p:sp>
      <p:sp>
        <p:nvSpPr>
          <p:cNvPr id="6" name="Title 1">
            <a:extLst>
              <a:ext uri="{FF2B5EF4-FFF2-40B4-BE49-F238E27FC236}">
                <a16:creationId xmlns:a16="http://schemas.microsoft.com/office/drawing/2014/main" id="{7DC06D9B-8276-4FE7-B930-AA0E6F689F15}"/>
              </a:ext>
            </a:extLst>
          </p:cNvPr>
          <p:cNvSpPr txBox="1">
            <a:spLocks/>
          </p:cNvSpPr>
          <p:nvPr/>
        </p:nvSpPr>
        <p:spPr>
          <a:xfrm rot="20188182">
            <a:off x="8817944" y="4843849"/>
            <a:ext cx="3556275" cy="1776680"/>
          </a:xfrm>
          <a:prstGeom prst="rect">
            <a:avLst/>
          </a:prstGeom>
        </p:spPr>
        <p:txBody>
          <a:bodyPr vert="horz" lIns="91440" tIns="45720" rIns="91440" bIns="45720" rtlCol="0" anchor="ctr">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latin typeface="Arial" panose="020B0604020202020204" pitchFamily="34" charset="0"/>
                <a:cs typeface="Arial" panose="020B0604020202020204" pitchFamily="34" charset="0"/>
              </a:rPr>
              <a:t>UNDER DEVELOPMENT</a:t>
            </a:r>
            <a:br>
              <a:rPr lang="en-US" sz="4000" b="1" dirty="0">
                <a:latin typeface="Arial" panose="020B0604020202020204" pitchFamily="34" charset="0"/>
                <a:cs typeface="Arial" panose="020B0604020202020204" pitchFamily="34" charset="0"/>
              </a:rPr>
            </a:br>
            <a:br>
              <a:rPr lang="en-US" dirty="0"/>
            </a:br>
            <a:endParaRPr lang="en-US"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0279ECE-C5E4-4E75-8C7B-1CC67AD94786}"/>
              </a:ext>
            </a:extLst>
          </p:cNvPr>
          <p:cNvPicPr>
            <a:picLocks noChangeAspect="1"/>
          </p:cNvPicPr>
          <p:nvPr/>
        </p:nvPicPr>
        <p:blipFill rotWithShape="1">
          <a:blip r:embed="rId2"/>
          <a:srcRect l="11013" t="10188" r="10790" b="6756"/>
          <a:stretch/>
        </p:blipFill>
        <p:spPr>
          <a:xfrm>
            <a:off x="0" y="1168441"/>
            <a:ext cx="8676640" cy="5183768"/>
          </a:xfrm>
          <a:prstGeom prst="rect">
            <a:avLst/>
          </a:prstGeom>
        </p:spPr>
      </p:pic>
      <p:pic>
        <p:nvPicPr>
          <p:cNvPr id="4" name="Picture 3">
            <a:extLst>
              <a:ext uri="{FF2B5EF4-FFF2-40B4-BE49-F238E27FC236}">
                <a16:creationId xmlns:a16="http://schemas.microsoft.com/office/drawing/2014/main" id="{4B6AD887-A56F-46BC-B10C-BE3918B5AC89}"/>
              </a:ext>
            </a:extLst>
          </p:cNvPr>
          <p:cNvPicPr>
            <a:picLocks noChangeAspect="1"/>
          </p:cNvPicPr>
          <p:nvPr/>
        </p:nvPicPr>
        <p:blipFill rotWithShape="1">
          <a:blip r:embed="rId3"/>
          <a:srcRect l="9395" t="15019" r="65013" b="43779"/>
          <a:stretch/>
        </p:blipFill>
        <p:spPr>
          <a:xfrm>
            <a:off x="6380922" y="1550505"/>
            <a:ext cx="5523285" cy="2778868"/>
          </a:xfrm>
          <a:prstGeom prst="rect">
            <a:avLst/>
          </a:prstGeom>
        </p:spPr>
      </p:pic>
    </p:spTree>
    <p:extLst>
      <p:ext uri="{BB962C8B-B14F-4D97-AF65-F5344CB8AC3E}">
        <p14:creationId xmlns:p14="http://schemas.microsoft.com/office/powerpoint/2010/main" val="264165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7CCECB-0370-4756-B3A8-DB0466F122F1}"/>
              </a:ext>
            </a:extLst>
          </p:cNvPr>
          <p:cNvSpPr>
            <a:spLocks noGrp="1"/>
          </p:cNvSpPr>
          <p:nvPr>
            <p:ph idx="1"/>
          </p:nvPr>
        </p:nvSpPr>
        <p:spPr/>
        <p:txBody>
          <a:bodyPr/>
          <a:lstStyle/>
          <a:p>
            <a:r>
              <a:rPr lang="en-US" dirty="0"/>
              <a:t>Increase participation in the DBE pool with underrepresented firms</a:t>
            </a:r>
          </a:p>
          <a:p>
            <a:r>
              <a:rPr lang="en-US" dirty="0"/>
              <a:t>Provide a framework for success that draws firms to participate</a:t>
            </a:r>
          </a:p>
          <a:p>
            <a:r>
              <a:rPr lang="en-US" dirty="0"/>
              <a:t>Eradicate barriers to opportunity</a:t>
            </a:r>
          </a:p>
          <a:p>
            <a:endParaRPr lang="en-US" dirty="0"/>
          </a:p>
          <a:p>
            <a:endParaRPr lang="en-US" dirty="0"/>
          </a:p>
        </p:txBody>
      </p:sp>
      <p:sp>
        <p:nvSpPr>
          <p:cNvPr id="3" name="Text Placeholder 2">
            <a:extLst>
              <a:ext uri="{FF2B5EF4-FFF2-40B4-BE49-F238E27FC236}">
                <a16:creationId xmlns:a16="http://schemas.microsoft.com/office/drawing/2014/main" id="{B7E66E1E-748C-472E-BD9B-02DAA2651CA2}"/>
              </a:ext>
            </a:extLst>
          </p:cNvPr>
          <p:cNvSpPr>
            <a:spLocks noGrp="1"/>
          </p:cNvSpPr>
          <p:nvPr>
            <p:ph type="body" sz="quarter" idx="10"/>
          </p:nvPr>
        </p:nvSpPr>
        <p:spPr/>
        <p:txBody>
          <a:bodyPr>
            <a:normAutofit fontScale="40000" lnSpcReduction="20000"/>
          </a:bodyPr>
          <a:lstStyle/>
          <a:p>
            <a:r>
              <a:rPr lang="en-US" sz="12500" dirty="0"/>
              <a:t>industry goals</a:t>
            </a:r>
            <a:endParaRPr lang="en-US" dirty="0"/>
          </a:p>
        </p:txBody>
      </p:sp>
      <p:sp>
        <p:nvSpPr>
          <p:cNvPr id="9" name="Content Placeholder 1">
            <a:extLst>
              <a:ext uri="{FF2B5EF4-FFF2-40B4-BE49-F238E27FC236}">
                <a16:creationId xmlns:a16="http://schemas.microsoft.com/office/drawing/2014/main" id="{59A0B3B0-D4F8-43EB-8D40-DF50F19A0083}"/>
              </a:ext>
            </a:extLst>
          </p:cNvPr>
          <p:cNvSpPr txBox="1">
            <a:spLocks/>
          </p:cNvSpPr>
          <p:nvPr/>
        </p:nvSpPr>
        <p:spPr>
          <a:xfrm>
            <a:off x="363318" y="1265623"/>
            <a:ext cx="10046750" cy="2867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2481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60FD2B-5C63-44C2-AC01-1BCBCFB871C1}"/>
              </a:ext>
            </a:extLst>
          </p:cNvPr>
          <p:cNvSpPr>
            <a:spLocks noGrp="1"/>
          </p:cNvSpPr>
          <p:nvPr>
            <p:ph idx="1"/>
          </p:nvPr>
        </p:nvSpPr>
        <p:spPr>
          <a:xfrm>
            <a:off x="331771" y="1047138"/>
            <a:ext cx="11022029" cy="5129825"/>
          </a:xfrm>
        </p:spPr>
        <p:txBody>
          <a:bodyPr/>
          <a:lstStyle/>
          <a:p>
            <a:r>
              <a:rPr lang="en-US" dirty="0"/>
              <a:t>Number of agreements earmarked </a:t>
            </a:r>
          </a:p>
          <a:p>
            <a:r>
              <a:rPr lang="en-US" dirty="0"/>
              <a:t>Number of new Protégé Firms participating and getting first project  </a:t>
            </a:r>
          </a:p>
          <a:p>
            <a:r>
              <a:rPr lang="en-US" dirty="0"/>
              <a:t>Work billed by Protégé Firms </a:t>
            </a:r>
          </a:p>
          <a:p>
            <a:r>
              <a:rPr lang="en-US" dirty="0"/>
              <a:t>Additional prequal codes obtained</a:t>
            </a:r>
          </a:p>
          <a:p>
            <a:endParaRPr lang="en-US" dirty="0"/>
          </a:p>
          <a:p>
            <a:endParaRPr lang="en-US" dirty="0"/>
          </a:p>
        </p:txBody>
      </p:sp>
      <p:sp>
        <p:nvSpPr>
          <p:cNvPr id="3" name="Text Placeholder 2">
            <a:extLst>
              <a:ext uri="{FF2B5EF4-FFF2-40B4-BE49-F238E27FC236}">
                <a16:creationId xmlns:a16="http://schemas.microsoft.com/office/drawing/2014/main" id="{97BC15F9-FA11-4C82-A3B8-19CA1186EE57}"/>
              </a:ext>
            </a:extLst>
          </p:cNvPr>
          <p:cNvSpPr>
            <a:spLocks noGrp="1"/>
          </p:cNvSpPr>
          <p:nvPr>
            <p:ph type="body" sz="quarter" idx="10"/>
          </p:nvPr>
        </p:nvSpPr>
        <p:spPr/>
        <p:txBody>
          <a:bodyPr>
            <a:normAutofit fontScale="40000" lnSpcReduction="20000"/>
          </a:bodyPr>
          <a:lstStyle/>
          <a:p>
            <a:r>
              <a:rPr lang="en-US" sz="12500" dirty="0"/>
              <a:t>industry success measures</a:t>
            </a:r>
            <a:endParaRPr lang="en-US" dirty="0"/>
          </a:p>
        </p:txBody>
      </p:sp>
      <p:sp>
        <p:nvSpPr>
          <p:cNvPr id="7" name="Content Placeholder 1">
            <a:extLst>
              <a:ext uri="{FF2B5EF4-FFF2-40B4-BE49-F238E27FC236}">
                <a16:creationId xmlns:a16="http://schemas.microsoft.com/office/drawing/2014/main" id="{DC07E580-94E2-43C8-8D64-9EA69F7EABDF}"/>
              </a:ext>
            </a:extLst>
          </p:cNvPr>
          <p:cNvSpPr txBox="1">
            <a:spLocks/>
          </p:cNvSpPr>
          <p:nvPr/>
        </p:nvSpPr>
        <p:spPr>
          <a:xfrm>
            <a:off x="1157862" y="2535167"/>
            <a:ext cx="8485703" cy="30983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Font typeface="Arial" panose="020B0604020202020204" pitchFamily="34" charset="0"/>
              <a:buNone/>
            </a:pPr>
            <a:endParaRPr lang="en-US" dirty="0"/>
          </a:p>
        </p:txBody>
      </p:sp>
    </p:spTree>
    <p:extLst>
      <p:ext uri="{BB962C8B-B14F-4D97-AF65-F5344CB8AC3E}">
        <p14:creationId xmlns:p14="http://schemas.microsoft.com/office/powerpoint/2010/main" val="3104577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60FD2B-5C63-44C2-AC01-1BCBCFB871C1}"/>
              </a:ext>
            </a:extLst>
          </p:cNvPr>
          <p:cNvSpPr>
            <a:spLocks noGrp="1"/>
          </p:cNvSpPr>
          <p:nvPr>
            <p:ph idx="1"/>
          </p:nvPr>
        </p:nvSpPr>
        <p:spPr>
          <a:xfrm>
            <a:off x="331771" y="1047138"/>
            <a:ext cx="11022029" cy="5129825"/>
          </a:xfrm>
        </p:spPr>
        <p:txBody>
          <a:bodyPr/>
          <a:lstStyle/>
          <a:p>
            <a:r>
              <a:rPr lang="en-US" dirty="0"/>
              <a:t>8 construction and 7 consultant projects in the Planned to Advertised phases</a:t>
            </a:r>
          </a:p>
          <a:p>
            <a:r>
              <a:rPr lang="en-US" dirty="0"/>
              <a:t>One year goal is to  have each district advertise 2 construction and 2 consultant projects each (44 total)</a:t>
            </a:r>
          </a:p>
          <a:p>
            <a:r>
              <a:rPr lang="en-US" dirty="0"/>
              <a:t>Could be an ongoing Program (FHWA)</a:t>
            </a:r>
          </a:p>
          <a:p>
            <a:r>
              <a:rPr lang="en-US" dirty="0"/>
              <a:t>19 consultant mentors/ 22 consultant proteges have signed up </a:t>
            </a:r>
          </a:p>
          <a:p>
            <a:r>
              <a:rPr lang="en-US" dirty="0"/>
              <a:t>3 construction firms/ 8 construction protégés have signed up</a:t>
            </a:r>
          </a:p>
          <a:p>
            <a:r>
              <a:rPr lang="en-US" dirty="0"/>
              <a:t>Next virtual industry forum to further market the program is September 19</a:t>
            </a:r>
          </a:p>
          <a:p>
            <a:endParaRPr lang="en-US" dirty="0"/>
          </a:p>
          <a:p>
            <a:endParaRPr lang="en-US" dirty="0"/>
          </a:p>
        </p:txBody>
      </p:sp>
      <p:sp>
        <p:nvSpPr>
          <p:cNvPr id="3" name="Text Placeholder 2">
            <a:extLst>
              <a:ext uri="{FF2B5EF4-FFF2-40B4-BE49-F238E27FC236}">
                <a16:creationId xmlns:a16="http://schemas.microsoft.com/office/drawing/2014/main" id="{97BC15F9-FA11-4C82-A3B8-19CA1186EE57}"/>
              </a:ext>
            </a:extLst>
          </p:cNvPr>
          <p:cNvSpPr>
            <a:spLocks noGrp="1"/>
          </p:cNvSpPr>
          <p:nvPr>
            <p:ph type="body" sz="quarter" idx="10"/>
          </p:nvPr>
        </p:nvSpPr>
        <p:spPr/>
        <p:txBody>
          <a:bodyPr>
            <a:normAutofit fontScale="40000" lnSpcReduction="20000"/>
          </a:bodyPr>
          <a:lstStyle/>
          <a:p>
            <a:r>
              <a:rPr lang="en-US" sz="12500" dirty="0"/>
              <a:t>It’s Here</a:t>
            </a:r>
            <a:endParaRPr lang="en-US" dirty="0"/>
          </a:p>
        </p:txBody>
      </p:sp>
      <p:sp>
        <p:nvSpPr>
          <p:cNvPr id="7" name="Content Placeholder 1">
            <a:extLst>
              <a:ext uri="{FF2B5EF4-FFF2-40B4-BE49-F238E27FC236}">
                <a16:creationId xmlns:a16="http://schemas.microsoft.com/office/drawing/2014/main" id="{DC07E580-94E2-43C8-8D64-9EA69F7EABDF}"/>
              </a:ext>
            </a:extLst>
          </p:cNvPr>
          <p:cNvSpPr txBox="1">
            <a:spLocks/>
          </p:cNvSpPr>
          <p:nvPr/>
        </p:nvSpPr>
        <p:spPr>
          <a:xfrm>
            <a:off x="1157862" y="2535167"/>
            <a:ext cx="8485703" cy="30983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Font typeface="Arial" panose="020B0604020202020204" pitchFamily="34" charset="0"/>
              <a:buNone/>
            </a:pPr>
            <a:endParaRPr lang="en-US" dirty="0"/>
          </a:p>
        </p:txBody>
      </p:sp>
    </p:spTree>
    <p:extLst>
      <p:ext uri="{BB962C8B-B14F-4D97-AF65-F5344CB8AC3E}">
        <p14:creationId xmlns:p14="http://schemas.microsoft.com/office/powerpoint/2010/main" val="256779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47F9C8-E421-49ED-8616-89DF05782776}"/>
              </a:ext>
            </a:extLst>
          </p:cNvPr>
          <p:cNvSpPr>
            <a:spLocks noGrp="1"/>
          </p:cNvSpPr>
          <p:nvPr>
            <p:ph idx="1"/>
          </p:nvPr>
        </p:nvSpPr>
        <p:spPr/>
        <p:txBody>
          <a:bodyPr/>
          <a:lstStyle/>
          <a:p>
            <a:r>
              <a:rPr lang="en-US" dirty="0"/>
              <a:t>Did we get FHWA approval yet? No, but that’s ok</a:t>
            </a:r>
          </a:p>
          <a:p>
            <a:r>
              <a:rPr lang="en-US" dirty="0"/>
              <a:t>Do I attach any docs to the SOI?- no</a:t>
            </a:r>
          </a:p>
          <a:p>
            <a:r>
              <a:rPr lang="en-US" dirty="0"/>
              <a:t>Where does the MOU go? Email to MPP@PRORANKLLC.com</a:t>
            </a:r>
          </a:p>
          <a:p>
            <a:r>
              <a:rPr lang="en-US" dirty="0"/>
              <a:t>When do I do a Work Plan? For consultants, wait till you get a job- construction is different</a:t>
            </a:r>
          </a:p>
          <a:p>
            <a:r>
              <a:rPr lang="en-US" dirty="0"/>
              <a:t>Mentors are signing up in the wrong location</a:t>
            </a:r>
          </a:p>
          <a:p>
            <a:r>
              <a:rPr lang="en-US" dirty="0"/>
              <a:t>Retired Construction mentors is forthcoming</a:t>
            </a:r>
          </a:p>
          <a:p>
            <a:pPr lvl="1"/>
            <a:r>
              <a:rPr lang="en-US" dirty="0"/>
              <a:t>Mick </a:t>
            </a:r>
            <a:r>
              <a:rPr lang="en-US" dirty="0" err="1"/>
              <a:t>Girondo</a:t>
            </a:r>
            <a:endParaRPr lang="en-US" dirty="0"/>
          </a:p>
          <a:p>
            <a:pPr lvl="1"/>
            <a:r>
              <a:rPr lang="en-US" dirty="0"/>
              <a:t>Beth </a:t>
            </a:r>
            <a:r>
              <a:rPr lang="en-US" dirty="0" err="1"/>
              <a:t>Nury</a:t>
            </a:r>
            <a:endParaRPr lang="en-US" dirty="0"/>
          </a:p>
          <a:p>
            <a:pPr lvl="1"/>
            <a:r>
              <a:rPr lang="en-US" dirty="0"/>
              <a:t>Stacy </a:t>
            </a:r>
            <a:r>
              <a:rPr lang="en-US" dirty="0" err="1"/>
              <a:t>Ginkle</a:t>
            </a:r>
            <a:endParaRPr lang="en-US" dirty="0"/>
          </a:p>
          <a:p>
            <a:pPr lvl="1"/>
            <a:r>
              <a:rPr lang="en-US" dirty="0"/>
              <a:t>Craig </a:t>
            </a:r>
            <a:r>
              <a:rPr lang="en-US" dirty="0" err="1"/>
              <a:t>Hoogstraten</a:t>
            </a:r>
            <a:endParaRPr lang="en-US" dirty="0"/>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43328697-8819-4085-B933-A9909B7F03CF}"/>
              </a:ext>
            </a:extLst>
          </p:cNvPr>
          <p:cNvSpPr>
            <a:spLocks noGrp="1"/>
          </p:cNvSpPr>
          <p:nvPr>
            <p:ph type="body" sz="quarter" idx="10"/>
          </p:nvPr>
        </p:nvSpPr>
        <p:spPr/>
        <p:txBody>
          <a:bodyPr>
            <a:normAutofit lnSpcReduction="10000"/>
          </a:bodyPr>
          <a:lstStyle/>
          <a:p>
            <a:r>
              <a:rPr lang="en-US" dirty="0"/>
              <a:t> Hot FAQs</a:t>
            </a:r>
          </a:p>
        </p:txBody>
      </p:sp>
    </p:spTree>
    <p:extLst>
      <p:ext uri="{BB962C8B-B14F-4D97-AF65-F5344CB8AC3E}">
        <p14:creationId xmlns:p14="http://schemas.microsoft.com/office/powerpoint/2010/main" val="242908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14643-3ED4-446E-AF07-CF7C2960508D}"/>
              </a:ext>
            </a:extLst>
          </p:cNvPr>
          <p:cNvSpPr>
            <a:spLocks noGrp="1"/>
          </p:cNvSpPr>
          <p:nvPr>
            <p:ph idx="1"/>
          </p:nvPr>
        </p:nvSpPr>
        <p:spPr/>
        <p:txBody>
          <a:bodyPr/>
          <a:lstStyle/>
          <a:p>
            <a:endParaRPr lang="en-US" dirty="0"/>
          </a:p>
          <a:p>
            <a:pPr marL="685800" indent="-685800"/>
            <a:r>
              <a:rPr lang="en-US" dirty="0"/>
              <a:t>SBE Set Aside</a:t>
            </a:r>
          </a:p>
          <a:p>
            <a:pPr marL="685800" indent="-685800"/>
            <a:r>
              <a:rPr lang="en-US" dirty="0"/>
              <a:t>Eradicate DBE and Small Business Barriers</a:t>
            </a:r>
          </a:p>
        </p:txBody>
      </p:sp>
      <p:sp>
        <p:nvSpPr>
          <p:cNvPr id="3" name="Text Placeholder 2">
            <a:extLst>
              <a:ext uri="{FF2B5EF4-FFF2-40B4-BE49-F238E27FC236}">
                <a16:creationId xmlns:a16="http://schemas.microsoft.com/office/drawing/2014/main" id="{9A243FF9-6C23-4B67-99D3-DC05038B6D92}"/>
              </a:ext>
            </a:extLst>
          </p:cNvPr>
          <p:cNvSpPr>
            <a:spLocks noGrp="1"/>
          </p:cNvSpPr>
          <p:nvPr>
            <p:ph type="body" sz="quarter" idx="10"/>
          </p:nvPr>
        </p:nvSpPr>
        <p:spPr/>
        <p:txBody>
          <a:bodyPr>
            <a:normAutofit fontScale="77500" lnSpcReduction="20000"/>
          </a:bodyPr>
          <a:lstStyle/>
          <a:p>
            <a:r>
              <a:rPr lang="en-US" dirty="0"/>
              <a:t>Let's not stop at Mentor Protege</a:t>
            </a:r>
          </a:p>
        </p:txBody>
      </p:sp>
    </p:spTree>
    <p:extLst>
      <p:ext uri="{BB962C8B-B14F-4D97-AF65-F5344CB8AC3E}">
        <p14:creationId xmlns:p14="http://schemas.microsoft.com/office/powerpoint/2010/main" val="129891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14643-3ED4-446E-AF07-CF7C2960508D}"/>
              </a:ext>
            </a:extLst>
          </p:cNvPr>
          <p:cNvSpPr>
            <a:spLocks noGrp="1"/>
          </p:cNvSpPr>
          <p:nvPr>
            <p:ph idx="1"/>
          </p:nvPr>
        </p:nvSpPr>
        <p:spPr/>
        <p:txBody>
          <a:bodyPr/>
          <a:lstStyle/>
          <a:p>
            <a:endParaRPr lang="en-US" dirty="0"/>
          </a:p>
          <a:p>
            <a:pPr marL="0" indent="0">
              <a:buNone/>
            </a:pPr>
            <a:endParaRPr lang="en-US" dirty="0"/>
          </a:p>
        </p:txBody>
      </p:sp>
      <p:sp>
        <p:nvSpPr>
          <p:cNvPr id="3" name="Text Placeholder 2">
            <a:extLst>
              <a:ext uri="{FF2B5EF4-FFF2-40B4-BE49-F238E27FC236}">
                <a16:creationId xmlns:a16="http://schemas.microsoft.com/office/drawing/2014/main" id="{9A243FF9-6C23-4B67-99D3-DC05038B6D92}"/>
              </a:ext>
            </a:extLst>
          </p:cNvPr>
          <p:cNvSpPr>
            <a:spLocks noGrp="1"/>
          </p:cNvSpPr>
          <p:nvPr>
            <p:ph type="body" sz="quarter" idx="10"/>
          </p:nvPr>
        </p:nvSpPr>
        <p:spPr/>
        <p:txBody>
          <a:bodyPr>
            <a:normAutofit lnSpcReduction="10000"/>
          </a:bodyPr>
          <a:lstStyle/>
          <a:p>
            <a:r>
              <a:rPr lang="en-US" dirty="0"/>
              <a:t>Who am I?</a:t>
            </a:r>
          </a:p>
        </p:txBody>
      </p:sp>
      <p:pic>
        <p:nvPicPr>
          <p:cNvPr id="5" name="Picture 4">
            <a:extLst>
              <a:ext uri="{FF2B5EF4-FFF2-40B4-BE49-F238E27FC236}">
                <a16:creationId xmlns:a16="http://schemas.microsoft.com/office/drawing/2014/main" id="{5CDF9956-3E67-48E5-99E1-E0121B2E7F5C}"/>
              </a:ext>
            </a:extLst>
          </p:cNvPr>
          <p:cNvPicPr>
            <a:picLocks noChangeAspect="1"/>
          </p:cNvPicPr>
          <p:nvPr/>
        </p:nvPicPr>
        <p:blipFill rotWithShape="1">
          <a:blip r:embed="rId2"/>
          <a:srcRect l="13563" t="17262" r="27125" b="6624"/>
          <a:stretch/>
        </p:blipFill>
        <p:spPr>
          <a:xfrm>
            <a:off x="467360" y="831273"/>
            <a:ext cx="7924800" cy="5720461"/>
          </a:xfrm>
          <a:prstGeom prst="rect">
            <a:avLst/>
          </a:prstGeom>
        </p:spPr>
      </p:pic>
      <p:cxnSp>
        <p:nvCxnSpPr>
          <p:cNvPr id="6" name="Straight Arrow Connector 5">
            <a:extLst>
              <a:ext uri="{FF2B5EF4-FFF2-40B4-BE49-F238E27FC236}">
                <a16:creationId xmlns:a16="http://schemas.microsoft.com/office/drawing/2014/main" id="{82861A77-07F0-426B-910D-3872AB176BC3}"/>
              </a:ext>
            </a:extLst>
          </p:cNvPr>
          <p:cNvCxnSpPr>
            <a:cxnSpLocks/>
          </p:cNvCxnSpPr>
          <p:nvPr/>
        </p:nvCxnSpPr>
        <p:spPr>
          <a:xfrm flipH="1" flipV="1">
            <a:off x="5750560" y="1559661"/>
            <a:ext cx="3398858" cy="186934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12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243FF9-6C23-4B67-99D3-DC05038B6D92}"/>
              </a:ext>
            </a:extLst>
          </p:cNvPr>
          <p:cNvSpPr>
            <a:spLocks noGrp="1"/>
          </p:cNvSpPr>
          <p:nvPr>
            <p:ph type="body" sz="quarter" idx="10"/>
          </p:nvPr>
        </p:nvSpPr>
        <p:spPr/>
        <p:txBody>
          <a:bodyPr>
            <a:normAutofit fontScale="85000" lnSpcReduction="10000"/>
          </a:bodyPr>
          <a:lstStyle/>
          <a:p>
            <a:r>
              <a:rPr lang="en-US" dirty="0"/>
              <a:t>Eradicate DBE BARRIERS- Sample</a:t>
            </a:r>
          </a:p>
        </p:txBody>
      </p:sp>
      <p:pic>
        <p:nvPicPr>
          <p:cNvPr id="7" name="Picture 6">
            <a:extLst>
              <a:ext uri="{FF2B5EF4-FFF2-40B4-BE49-F238E27FC236}">
                <a16:creationId xmlns:a16="http://schemas.microsoft.com/office/drawing/2014/main" id="{0F6372A2-B983-4ED7-B247-22F92AF9A0F3}"/>
              </a:ext>
            </a:extLst>
          </p:cNvPr>
          <p:cNvPicPr>
            <a:picLocks noChangeAspect="1"/>
          </p:cNvPicPr>
          <p:nvPr/>
        </p:nvPicPr>
        <p:blipFill rotWithShape="1">
          <a:blip r:embed="rId2"/>
          <a:srcRect l="-2960" t="36431" r="60021" b="15587"/>
          <a:stretch/>
        </p:blipFill>
        <p:spPr>
          <a:xfrm>
            <a:off x="264160" y="968168"/>
            <a:ext cx="8686800" cy="5460038"/>
          </a:xfrm>
          <a:prstGeom prst="rect">
            <a:avLst/>
          </a:prstGeom>
        </p:spPr>
      </p:pic>
    </p:spTree>
    <p:extLst>
      <p:ext uri="{BB962C8B-B14F-4D97-AF65-F5344CB8AC3E}">
        <p14:creationId xmlns:p14="http://schemas.microsoft.com/office/powerpoint/2010/main" val="56143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8446CB-1119-4840-A508-343AF51EA686}"/>
              </a:ext>
            </a:extLst>
          </p:cNvPr>
          <p:cNvSpPr>
            <a:spLocks noGrp="1"/>
          </p:cNvSpPr>
          <p:nvPr>
            <p:ph type="ctrTitle"/>
          </p:nvPr>
        </p:nvSpPr>
        <p:spPr>
          <a:xfrm>
            <a:off x="367572" y="1450317"/>
            <a:ext cx="11454656" cy="1629363"/>
          </a:xfrm>
        </p:spPr>
        <p:txBody>
          <a:bodyPr/>
          <a:lstStyle/>
          <a:p>
            <a:r>
              <a:rPr lang="en-US" dirty="0"/>
              <a:t>Questions?</a:t>
            </a:r>
          </a:p>
        </p:txBody>
      </p:sp>
    </p:spTree>
    <p:extLst>
      <p:ext uri="{BB962C8B-B14F-4D97-AF65-F5344CB8AC3E}">
        <p14:creationId xmlns:p14="http://schemas.microsoft.com/office/powerpoint/2010/main" val="411910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09ECE1-AFA6-4F82-AA1B-AFA5731E67B4}"/>
              </a:ext>
            </a:extLst>
          </p:cNvPr>
          <p:cNvPicPr>
            <a:picLocks noChangeAspect="1"/>
          </p:cNvPicPr>
          <p:nvPr/>
        </p:nvPicPr>
        <p:blipFill rotWithShape="1">
          <a:blip r:embed="rId2"/>
          <a:srcRect l="21417" t="45787" r="55417" b="32889"/>
          <a:stretch/>
        </p:blipFill>
        <p:spPr>
          <a:xfrm>
            <a:off x="4196080" y="655661"/>
            <a:ext cx="5873247" cy="3041000"/>
          </a:xfrm>
          <a:prstGeom prst="rect">
            <a:avLst/>
          </a:prstGeom>
        </p:spPr>
      </p:pic>
      <p:pic>
        <p:nvPicPr>
          <p:cNvPr id="9" name="Picture 8">
            <a:extLst>
              <a:ext uri="{FF2B5EF4-FFF2-40B4-BE49-F238E27FC236}">
                <a16:creationId xmlns:a16="http://schemas.microsoft.com/office/drawing/2014/main" id="{5E32E3ED-8038-4D96-9D05-06EDAEC8B422}"/>
              </a:ext>
            </a:extLst>
          </p:cNvPr>
          <p:cNvPicPr>
            <a:picLocks noChangeAspect="1"/>
          </p:cNvPicPr>
          <p:nvPr/>
        </p:nvPicPr>
        <p:blipFill rotWithShape="1">
          <a:blip r:embed="rId3"/>
          <a:srcRect l="12713" t="14117" r="13566" b="12470"/>
          <a:stretch/>
        </p:blipFill>
        <p:spPr>
          <a:xfrm>
            <a:off x="5694680" y="3398520"/>
            <a:ext cx="5659120" cy="3169920"/>
          </a:xfrm>
          <a:prstGeom prst="rect">
            <a:avLst/>
          </a:prstGeom>
        </p:spPr>
      </p:pic>
      <p:sp>
        <p:nvSpPr>
          <p:cNvPr id="2" name="Content Placeholder 1">
            <a:extLst>
              <a:ext uri="{FF2B5EF4-FFF2-40B4-BE49-F238E27FC236}">
                <a16:creationId xmlns:a16="http://schemas.microsoft.com/office/drawing/2014/main" id="{75014643-3ED4-446E-AF07-CF7C2960508D}"/>
              </a:ext>
            </a:extLst>
          </p:cNvPr>
          <p:cNvSpPr>
            <a:spLocks noGrp="1"/>
          </p:cNvSpPr>
          <p:nvPr>
            <p:ph idx="1"/>
          </p:nvPr>
        </p:nvSpPr>
        <p:spPr/>
        <p:txBody>
          <a:bodyPr/>
          <a:lstStyle/>
          <a:p>
            <a:endParaRPr lang="en-US" dirty="0"/>
          </a:p>
          <a:p>
            <a:pPr marL="0" indent="0">
              <a:buNone/>
            </a:pPr>
            <a:endParaRPr lang="en-US" dirty="0"/>
          </a:p>
        </p:txBody>
      </p:sp>
      <p:sp>
        <p:nvSpPr>
          <p:cNvPr id="3" name="Text Placeholder 2">
            <a:extLst>
              <a:ext uri="{FF2B5EF4-FFF2-40B4-BE49-F238E27FC236}">
                <a16:creationId xmlns:a16="http://schemas.microsoft.com/office/drawing/2014/main" id="{9A243FF9-6C23-4B67-99D3-DC05038B6D92}"/>
              </a:ext>
            </a:extLst>
          </p:cNvPr>
          <p:cNvSpPr>
            <a:spLocks noGrp="1"/>
          </p:cNvSpPr>
          <p:nvPr>
            <p:ph type="body" sz="quarter" idx="10"/>
          </p:nvPr>
        </p:nvSpPr>
        <p:spPr/>
        <p:txBody>
          <a:bodyPr>
            <a:normAutofit lnSpcReduction="10000"/>
          </a:bodyPr>
          <a:lstStyle/>
          <a:p>
            <a:r>
              <a:rPr lang="en-US" dirty="0"/>
              <a:t>What is my vision?</a:t>
            </a:r>
          </a:p>
        </p:txBody>
      </p:sp>
      <p:pic>
        <p:nvPicPr>
          <p:cNvPr id="7" name="Picture 6">
            <a:extLst>
              <a:ext uri="{FF2B5EF4-FFF2-40B4-BE49-F238E27FC236}">
                <a16:creationId xmlns:a16="http://schemas.microsoft.com/office/drawing/2014/main" id="{AB8E1EC8-C1D7-4CFC-80A6-E594B0AC62DE}"/>
              </a:ext>
            </a:extLst>
          </p:cNvPr>
          <p:cNvPicPr>
            <a:picLocks noChangeAspect="1"/>
          </p:cNvPicPr>
          <p:nvPr/>
        </p:nvPicPr>
        <p:blipFill rotWithShape="1">
          <a:blip r:embed="rId4"/>
          <a:srcRect l="3602" t="9771" r="34025" b="8088"/>
          <a:stretch/>
        </p:blipFill>
        <p:spPr>
          <a:xfrm>
            <a:off x="157282" y="2674925"/>
            <a:ext cx="5019040" cy="3717903"/>
          </a:xfrm>
          <a:prstGeom prst="rect">
            <a:avLst/>
          </a:prstGeom>
        </p:spPr>
      </p:pic>
    </p:spTree>
    <p:extLst>
      <p:ext uri="{BB962C8B-B14F-4D97-AF65-F5344CB8AC3E}">
        <p14:creationId xmlns:p14="http://schemas.microsoft.com/office/powerpoint/2010/main" val="177277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2FFF4-4C50-4B0D-9E51-45DE23B1A8D5}"/>
              </a:ext>
            </a:extLst>
          </p:cNvPr>
          <p:cNvSpPr>
            <a:spLocks noGrp="1"/>
          </p:cNvSpPr>
          <p:nvPr>
            <p:ph type="body" sz="quarter" idx="10"/>
          </p:nvPr>
        </p:nvSpPr>
        <p:spPr/>
        <p:txBody>
          <a:bodyPr>
            <a:normAutofit fontScale="47500" lnSpcReduction="20000"/>
          </a:bodyPr>
          <a:lstStyle/>
          <a:p>
            <a:r>
              <a:rPr lang="en-US" sz="5400" dirty="0"/>
              <a:t>Disparity study recommended a mentor protégé program</a:t>
            </a:r>
            <a:endParaRPr lang="en-US" dirty="0"/>
          </a:p>
        </p:txBody>
      </p:sp>
      <p:pic>
        <p:nvPicPr>
          <p:cNvPr id="5" name="Picture 4">
            <a:extLst>
              <a:ext uri="{FF2B5EF4-FFF2-40B4-BE49-F238E27FC236}">
                <a16:creationId xmlns:a16="http://schemas.microsoft.com/office/drawing/2014/main" id="{B4045B59-52E1-41D8-8A7D-5F124F8EC880}"/>
              </a:ext>
            </a:extLst>
          </p:cNvPr>
          <p:cNvPicPr>
            <a:picLocks noChangeAspect="1"/>
          </p:cNvPicPr>
          <p:nvPr/>
        </p:nvPicPr>
        <p:blipFill rotWithShape="1">
          <a:blip r:embed="rId2"/>
          <a:srcRect l="833" t="35185" r="89167" b="42593"/>
          <a:stretch/>
        </p:blipFill>
        <p:spPr>
          <a:xfrm>
            <a:off x="8845434" y="1159127"/>
            <a:ext cx="2747723" cy="3294679"/>
          </a:xfrm>
          <a:prstGeom prst="rect">
            <a:avLst/>
          </a:prstGeom>
        </p:spPr>
      </p:pic>
      <p:sp>
        <p:nvSpPr>
          <p:cNvPr id="6" name="Title 1">
            <a:extLst>
              <a:ext uri="{FF2B5EF4-FFF2-40B4-BE49-F238E27FC236}">
                <a16:creationId xmlns:a16="http://schemas.microsoft.com/office/drawing/2014/main" id="{7DC06D9B-8276-4FE7-B930-AA0E6F689F15}"/>
              </a:ext>
            </a:extLst>
          </p:cNvPr>
          <p:cNvSpPr txBox="1">
            <a:spLocks/>
          </p:cNvSpPr>
          <p:nvPr/>
        </p:nvSpPr>
        <p:spPr>
          <a:xfrm>
            <a:off x="79570" y="4631360"/>
            <a:ext cx="11325003" cy="2421537"/>
          </a:xfrm>
          <a:prstGeom prst="rect">
            <a:avLst/>
          </a:prstGeom>
        </p:spPr>
        <p:txBody>
          <a:bodyPr vert="horz" lIns="91440" tIns="45720" rIns="91440" bIns="45720" rtlCol="0" anchor="ctr">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Black American owned businesses account for 0.1% of linear highway construction and 1.5% of engineering dollars in the Commonwealth </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(whereas 11% of the population is comprised of people of color)</a:t>
            </a:r>
            <a:br>
              <a:rPr lang="en-US" sz="4000" b="1" dirty="0">
                <a:latin typeface="Arial" panose="020B0604020202020204" pitchFamily="34" charset="0"/>
                <a:cs typeface="Arial" panose="020B0604020202020204" pitchFamily="34" charset="0"/>
              </a:rPr>
            </a:br>
            <a:br>
              <a:rPr lang="en-US" dirty="0"/>
            </a:br>
            <a:endParaRPr lang="en-US" sz="4000" b="1" dirty="0">
              <a:latin typeface="Arial" panose="020B0604020202020204" pitchFamily="34" charset="0"/>
              <a:cs typeface="Arial" panose="020B0604020202020204" pitchFamily="34" charset="0"/>
            </a:endParaRPr>
          </a:p>
        </p:txBody>
      </p:sp>
      <p:pic>
        <p:nvPicPr>
          <p:cNvPr id="8" name="Content Placeholder 3">
            <a:extLst>
              <a:ext uri="{FF2B5EF4-FFF2-40B4-BE49-F238E27FC236}">
                <a16:creationId xmlns:a16="http://schemas.microsoft.com/office/drawing/2014/main" id="{270A576E-AC9B-48E1-AAAB-24B5D42DD7DA}"/>
              </a:ext>
            </a:extLst>
          </p:cNvPr>
          <p:cNvPicPr>
            <a:picLocks noChangeAspect="1"/>
          </p:cNvPicPr>
          <p:nvPr/>
        </p:nvPicPr>
        <p:blipFill rotWithShape="1">
          <a:blip r:embed="rId3"/>
          <a:srcRect l="26500" t="25161" r="35198" b="42758"/>
          <a:stretch/>
        </p:blipFill>
        <p:spPr>
          <a:xfrm>
            <a:off x="411507" y="1159127"/>
            <a:ext cx="6971470" cy="3284635"/>
          </a:xfrm>
          <a:prstGeom prst="rect">
            <a:avLst/>
          </a:prstGeom>
        </p:spPr>
      </p:pic>
      <p:cxnSp>
        <p:nvCxnSpPr>
          <p:cNvPr id="4" name="Straight Arrow Connector 3">
            <a:extLst>
              <a:ext uri="{FF2B5EF4-FFF2-40B4-BE49-F238E27FC236}">
                <a16:creationId xmlns:a16="http://schemas.microsoft.com/office/drawing/2014/main" id="{CFCC04C9-E473-4765-A9B5-F08BFAAF3CD8}"/>
              </a:ext>
            </a:extLst>
          </p:cNvPr>
          <p:cNvCxnSpPr>
            <a:cxnSpLocks/>
          </p:cNvCxnSpPr>
          <p:nvPr/>
        </p:nvCxnSpPr>
        <p:spPr>
          <a:xfrm flipH="1" flipV="1">
            <a:off x="3840480" y="2841216"/>
            <a:ext cx="2103120" cy="19304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36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14643-3ED4-446E-AF07-CF7C2960508D}"/>
              </a:ext>
            </a:extLst>
          </p:cNvPr>
          <p:cNvSpPr>
            <a:spLocks noGrp="1"/>
          </p:cNvSpPr>
          <p:nvPr>
            <p:ph idx="1"/>
          </p:nvPr>
        </p:nvSpPr>
        <p:spPr/>
        <p:txBody>
          <a:bodyPr/>
          <a:lstStyle/>
          <a:p>
            <a:r>
              <a:rPr lang="en-US" u="sng" dirty="0"/>
              <a:t>Consultant</a:t>
            </a:r>
            <a:r>
              <a:rPr lang="en-US" dirty="0"/>
              <a:t> small business set aside  (The pilot program was developed in 2017 and (7) design agreements. In 2019, the pilot program was expanded to include (8) Construction Inspection Agreements</a:t>
            </a:r>
          </a:p>
          <a:p>
            <a:pPr marL="0" indent="0">
              <a:buNone/>
            </a:pPr>
            <a:endParaRPr lang="en-US" dirty="0"/>
          </a:p>
        </p:txBody>
      </p:sp>
      <p:sp>
        <p:nvSpPr>
          <p:cNvPr id="3" name="Text Placeholder 2">
            <a:extLst>
              <a:ext uri="{FF2B5EF4-FFF2-40B4-BE49-F238E27FC236}">
                <a16:creationId xmlns:a16="http://schemas.microsoft.com/office/drawing/2014/main" id="{9A243FF9-6C23-4B67-99D3-DC05038B6D92}"/>
              </a:ext>
            </a:extLst>
          </p:cNvPr>
          <p:cNvSpPr>
            <a:spLocks noGrp="1"/>
          </p:cNvSpPr>
          <p:nvPr>
            <p:ph type="body" sz="quarter" idx="10"/>
          </p:nvPr>
        </p:nvSpPr>
        <p:spPr/>
        <p:txBody>
          <a:bodyPr>
            <a:normAutofit lnSpcReduction="10000"/>
          </a:bodyPr>
          <a:lstStyle/>
          <a:p>
            <a:r>
              <a:rPr lang="en-US" dirty="0"/>
              <a:t>Prior efforts</a:t>
            </a:r>
          </a:p>
        </p:txBody>
      </p:sp>
    </p:spTree>
    <p:extLst>
      <p:ext uri="{BB962C8B-B14F-4D97-AF65-F5344CB8AC3E}">
        <p14:creationId xmlns:p14="http://schemas.microsoft.com/office/powerpoint/2010/main" val="351895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D0DE01-F9B3-4504-A2C0-6599A4B8AFA3}"/>
              </a:ext>
            </a:extLst>
          </p:cNvPr>
          <p:cNvSpPr>
            <a:spLocks noGrp="1"/>
          </p:cNvSpPr>
          <p:nvPr>
            <p:ph type="body" sz="quarter" idx="10"/>
          </p:nvPr>
        </p:nvSpPr>
        <p:spPr/>
        <p:txBody>
          <a:bodyPr>
            <a:normAutofit fontScale="55000" lnSpcReduction="20000"/>
          </a:bodyPr>
          <a:lstStyle/>
          <a:p>
            <a:r>
              <a:rPr lang="en-US" dirty="0"/>
              <a:t>Researched other states &amp; conducted industry forums</a:t>
            </a:r>
          </a:p>
        </p:txBody>
      </p:sp>
      <p:pic>
        <p:nvPicPr>
          <p:cNvPr id="7" name="Picture 6">
            <a:extLst>
              <a:ext uri="{FF2B5EF4-FFF2-40B4-BE49-F238E27FC236}">
                <a16:creationId xmlns:a16="http://schemas.microsoft.com/office/drawing/2014/main" id="{CF480311-2F03-4940-9C45-A5E08C8A6744}"/>
              </a:ext>
            </a:extLst>
          </p:cNvPr>
          <p:cNvPicPr>
            <a:picLocks noChangeAspect="1"/>
          </p:cNvPicPr>
          <p:nvPr/>
        </p:nvPicPr>
        <p:blipFill rotWithShape="1">
          <a:blip r:embed="rId2"/>
          <a:srcRect l="6977" t="36047" r="45349" b="30879"/>
          <a:stretch/>
        </p:blipFill>
        <p:spPr>
          <a:xfrm>
            <a:off x="243533" y="3907301"/>
            <a:ext cx="6614467" cy="2581255"/>
          </a:xfrm>
          <a:prstGeom prst="rect">
            <a:avLst/>
          </a:prstGeom>
        </p:spPr>
      </p:pic>
      <p:pic>
        <p:nvPicPr>
          <p:cNvPr id="8" name="Picture 7">
            <a:extLst>
              <a:ext uri="{FF2B5EF4-FFF2-40B4-BE49-F238E27FC236}">
                <a16:creationId xmlns:a16="http://schemas.microsoft.com/office/drawing/2014/main" id="{51693F98-D821-400A-90D0-B1E25AF68324}"/>
              </a:ext>
            </a:extLst>
          </p:cNvPr>
          <p:cNvPicPr>
            <a:picLocks noChangeAspect="1"/>
          </p:cNvPicPr>
          <p:nvPr/>
        </p:nvPicPr>
        <p:blipFill rotWithShape="1">
          <a:blip r:embed="rId3"/>
          <a:srcRect l="4282" t="14814" r="11343" b="9260"/>
          <a:stretch/>
        </p:blipFill>
        <p:spPr>
          <a:xfrm>
            <a:off x="4774228" y="935500"/>
            <a:ext cx="6845585" cy="3465049"/>
          </a:xfrm>
          <a:prstGeom prst="rect">
            <a:avLst/>
          </a:prstGeom>
        </p:spPr>
      </p:pic>
      <p:pic>
        <p:nvPicPr>
          <p:cNvPr id="4" name="Picture 3">
            <a:extLst>
              <a:ext uri="{FF2B5EF4-FFF2-40B4-BE49-F238E27FC236}">
                <a16:creationId xmlns:a16="http://schemas.microsoft.com/office/drawing/2014/main" id="{5EA3C3E8-EF92-448E-924F-DA73D776AE26}"/>
              </a:ext>
            </a:extLst>
          </p:cNvPr>
          <p:cNvPicPr>
            <a:picLocks noChangeAspect="1"/>
          </p:cNvPicPr>
          <p:nvPr/>
        </p:nvPicPr>
        <p:blipFill rotWithShape="1">
          <a:blip r:embed="rId4"/>
          <a:srcRect l="11964" t="16420" r="24643" b="3578"/>
          <a:stretch/>
        </p:blipFill>
        <p:spPr>
          <a:xfrm>
            <a:off x="243534" y="813946"/>
            <a:ext cx="4530694" cy="3216156"/>
          </a:xfrm>
          <a:prstGeom prst="rect">
            <a:avLst/>
          </a:prstGeom>
        </p:spPr>
      </p:pic>
    </p:spTree>
    <p:extLst>
      <p:ext uri="{BB962C8B-B14F-4D97-AF65-F5344CB8AC3E}">
        <p14:creationId xmlns:p14="http://schemas.microsoft.com/office/powerpoint/2010/main" val="400930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D0DE01-F9B3-4504-A2C0-6599A4B8AFA3}"/>
              </a:ext>
            </a:extLst>
          </p:cNvPr>
          <p:cNvSpPr>
            <a:spLocks noGrp="1"/>
          </p:cNvSpPr>
          <p:nvPr>
            <p:ph type="body" sz="quarter" idx="10"/>
          </p:nvPr>
        </p:nvSpPr>
        <p:spPr/>
        <p:txBody>
          <a:bodyPr>
            <a:normAutofit lnSpcReduction="10000"/>
          </a:bodyPr>
          <a:lstStyle/>
          <a:p>
            <a:r>
              <a:rPr lang="en-US" dirty="0"/>
              <a:t>Who is </a:t>
            </a:r>
            <a:r>
              <a:rPr lang="en-US" dirty="0" err="1"/>
              <a:t>PROrank</a:t>
            </a:r>
            <a:r>
              <a:rPr lang="en-US" dirty="0"/>
              <a:t>?</a:t>
            </a:r>
          </a:p>
        </p:txBody>
      </p:sp>
      <p:pic>
        <p:nvPicPr>
          <p:cNvPr id="4" name="Picture 3">
            <a:extLst>
              <a:ext uri="{FF2B5EF4-FFF2-40B4-BE49-F238E27FC236}">
                <a16:creationId xmlns:a16="http://schemas.microsoft.com/office/drawing/2014/main" id="{38315C09-F9AD-4466-BD95-EF1370CC55E6}"/>
              </a:ext>
            </a:extLst>
          </p:cNvPr>
          <p:cNvPicPr>
            <a:picLocks noChangeAspect="1"/>
          </p:cNvPicPr>
          <p:nvPr/>
        </p:nvPicPr>
        <p:blipFill rotWithShape="1">
          <a:blip r:embed="rId2"/>
          <a:srcRect b="6342"/>
          <a:stretch/>
        </p:blipFill>
        <p:spPr>
          <a:xfrm>
            <a:off x="274307" y="1630831"/>
            <a:ext cx="8883028" cy="4679799"/>
          </a:xfrm>
          <a:prstGeom prst="rect">
            <a:avLst/>
          </a:prstGeom>
        </p:spPr>
      </p:pic>
      <p:sp>
        <p:nvSpPr>
          <p:cNvPr id="2" name="Rectangle 1">
            <a:extLst>
              <a:ext uri="{FF2B5EF4-FFF2-40B4-BE49-F238E27FC236}">
                <a16:creationId xmlns:a16="http://schemas.microsoft.com/office/drawing/2014/main" id="{4A9F1E8D-ACC4-40C7-A029-DB959EEF5285}"/>
              </a:ext>
            </a:extLst>
          </p:cNvPr>
          <p:cNvSpPr/>
          <p:nvPr/>
        </p:nvSpPr>
        <p:spPr>
          <a:xfrm>
            <a:off x="3364622" y="1046386"/>
            <a:ext cx="5662704"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rPr>
              <a:t>The Administrator of the DBE Supportive Services Program</a:t>
            </a:r>
            <a:endParaRPr lang="en-US" dirty="0"/>
          </a:p>
        </p:txBody>
      </p:sp>
    </p:spTree>
    <p:extLst>
      <p:ext uri="{BB962C8B-B14F-4D97-AF65-F5344CB8AC3E}">
        <p14:creationId xmlns:p14="http://schemas.microsoft.com/office/powerpoint/2010/main" val="362919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20D2A-4B3B-4E01-B94F-A6BB1539775B}"/>
              </a:ext>
            </a:extLst>
          </p:cNvPr>
          <p:cNvSpPr>
            <a:spLocks noGrp="1"/>
          </p:cNvSpPr>
          <p:nvPr>
            <p:ph idx="1"/>
          </p:nvPr>
        </p:nvSpPr>
        <p:spPr>
          <a:xfrm>
            <a:off x="344834" y="1060201"/>
            <a:ext cx="11022029" cy="3653651"/>
          </a:xfrm>
        </p:spPr>
        <p:txBody>
          <a:bodyPr>
            <a:normAutofit/>
          </a:bodyPr>
          <a:lstStyle/>
          <a:p>
            <a:pPr marL="0" indent="0">
              <a:buNone/>
            </a:pPr>
            <a:endParaRPr lang="en-US" dirty="0"/>
          </a:p>
          <a:p>
            <a:pPr marL="0" indent="0">
              <a:buNone/>
            </a:pPr>
            <a:br>
              <a:rPr lang="en-US" dirty="0"/>
            </a:br>
            <a:br>
              <a:rPr lang="en-US" dirty="0"/>
            </a:br>
            <a:endParaRPr lang="en-US" dirty="0"/>
          </a:p>
          <a:p>
            <a:endParaRPr lang="en-US" dirty="0"/>
          </a:p>
        </p:txBody>
      </p:sp>
      <p:sp>
        <p:nvSpPr>
          <p:cNvPr id="3" name="Text Placeholder 2">
            <a:extLst>
              <a:ext uri="{FF2B5EF4-FFF2-40B4-BE49-F238E27FC236}">
                <a16:creationId xmlns:a16="http://schemas.microsoft.com/office/drawing/2014/main" id="{10387D2C-0903-4367-BEA9-E5C288A0DFBA}"/>
              </a:ext>
            </a:extLst>
          </p:cNvPr>
          <p:cNvSpPr>
            <a:spLocks noGrp="1"/>
          </p:cNvSpPr>
          <p:nvPr>
            <p:ph type="body" sz="quarter" idx="10"/>
          </p:nvPr>
        </p:nvSpPr>
        <p:spPr/>
        <p:txBody>
          <a:bodyPr>
            <a:normAutofit fontScale="55000" lnSpcReduction="20000"/>
          </a:bodyPr>
          <a:lstStyle/>
          <a:p>
            <a:r>
              <a:rPr lang="en-US" dirty="0"/>
              <a:t>Consultant program as it relates to the Mentor</a:t>
            </a:r>
          </a:p>
        </p:txBody>
      </p:sp>
      <p:graphicFrame>
        <p:nvGraphicFramePr>
          <p:cNvPr id="4" name="Diagram 3">
            <a:extLst>
              <a:ext uri="{FF2B5EF4-FFF2-40B4-BE49-F238E27FC236}">
                <a16:creationId xmlns:a16="http://schemas.microsoft.com/office/drawing/2014/main" id="{ACD50EA7-6A90-4345-9FEC-4DB8A380CF06}"/>
              </a:ext>
            </a:extLst>
          </p:cNvPr>
          <p:cNvGraphicFramePr/>
          <p:nvPr/>
        </p:nvGraphicFramePr>
        <p:xfrm>
          <a:off x="407628" y="745793"/>
          <a:ext cx="11230708" cy="5247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F2C0C5B5-70D7-441F-9252-BEB6FBEA3EAD}"/>
              </a:ext>
            </a:extLst>
          </p:cNvPr>
          <p:cNvSpPr/>
          <p:nvPr/>
        </p:nvSpPr>
        <p:spPr>
          <a:xfrm>
            <a:off x="301752" y="1495605"/>
            <a:ext cx="4479254" cy="10501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t>PHASE I</a:t>
            </a:r>
          </a:p>
        </p:txBody>
      </p:sp>
      <p:sp>
        <p:nvSpPr>
          <p:cNvPr id="6" name="Arrow: Right 5">
            <a:extLst>
              <a:ext uri="{FF2B5EF4-FFF2-40B4-BE49-F238E27FC236}">
                <a16:creationId xmlns:a16="http://schemas.microsoft.com/office/drawing/2014/main" id="{D43FB3DD-D733-4277-8274-C37C967A49C9}"/>
              </a:ext>
            </a:extLst>
          </p:cNvPr>
          <p:cNvSpPr/>
          <p:nvPr/>
        </p:nvSpPr>
        <p:spPr>
          <a:xfrm>
            <a:off x="5250468" y="4417681"/>
            <a:ext cx="3465576" cy="10501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t>PHASE II</a:t>
            </a:r>
          </a:p>
        </p:txBody>
      </p:sp>
      <p:sp>
        <p:nvSpPr>
          <p:cNvPr id="7" name="Arrow: Right 6">
            <a:extLst>
              <a:ext uri="{FF2B5EF4-FFF2-40B4-BE49-F238E27FC236}">
                <a16:creationId xmlns:a16="http://schemas.microsoft.com/office/drawing/2014/main" id="{15DB0175-3269-4A47-B79A-424644AEBFAB}"/>
              </a:ext>
            </a:extLst>
          </p:cNvPr>
          <p:cNvSpPr/>
          <p:nvPr/>
        </p:nvSpPr>
        <p:spPr>
          <a:xfrm>
            <a:off x="9230018" y="1474181"/>
            <a:ext cx="2779776" cy="10501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t>PHASE III</a:t>
            </a:r>
          </a:p>
        </p:txBody>
      </p:sp>
    </p:spTree>
    <p:extLst>
      <p:ext uri="{BB962C8B-B14F-4D97-AF65-F5344CB8AC3E}">
        <p14:creationId xmlns:p14="http://schemas.microsoft.com/office/powerpoint/2010/main" val="683452743"/>
      </p:ext>
    </p:extLst>
  </p:cSld>
  <p:clrMapOvr>
    <a:masterClrMapping/>
  </p:clrMapOvr>
  <mc:AlternateContent xmlns:mc="http://schemas.openxmlformats.org/markup-compatibility/2006" xmlns:p14="http://schemas.microsoft.com/office/powerpoint/2010/main">
    <mc:Choice Requires="p14">
      <p:transition spd="slow" p14:dur="2000" advTm="434"/>
    </mc:Choice>
    <mc:Fallback xmlns="">
      <p:transition spd="slow" advTm="43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CACC1-02CB-45A0-9EFA-EFD5499D3689}"/>
              </a:ext>
            </a:extLst>
          </p:cNvPr>
          <p:cNvSpPr>
            <a:spLocks noGrp="1"/>
          </p:cNvSpPr>
          <p:nvPr>
            <p:ph idx="1"/>
          </p:nvPr>
        </p:nvSpPr>
        <p:spPr>
          <a:xfrm>
            <a:off x="331771" y="1047138"/>
            <a:ext cx="11022029" cy="5129825"/>
          </a:xfrm>
        </p:spPr>
        <p:txBody>
          <a:bodyPr/>
          <a:lstStyle/>
          <a:p>
            <a:r>
              <a:rPr lang="en-US" dirty="0"/>
              <a:t>Selection based upon statements of interest where criteria will include ability to mentor DBE Sub Consultants- must take on a Protégé Sub or you will not get the project. </a:t>
            </a:r>
          </a:p>
          <a:p>
            <a:r>
              <a:rPr lang="en-US" dirty="0"/>
              <a:t>A 2% of the total agreement dollar value work task would be utilized to pay the Mentor and the Protege. </a:t>
            </a:r>
          </a:p>
          <a:p>
            <a:endParaRPr lang="en-US" dirty="0"/>
          </a:p>
        </p:txBody>
      </p:sp>
      <p:sp>
        <p:nvSpPr>
          <p:cNvPr id="5" name="Text Placeholder 4">
            <a:extLst>
              <a:ext uri="{FF2B5EF4-FFF2-40B4-BE49-F238E27FC236}">
                <a16:creationId xmlns:a16="http://schemas.microsoft.com/office/drawing/2014/main" id="{04D0AEFA-5F6D-4297-A7E6-55539F06FF2E}"/>
              </a:ext>
            </a:extLst>
          </p:cNvPr>
          <p:cNvSpPr>
            <a:spLocks noGrp="1"/>
          </p:cNvSpPr>
          <p:nvPr>
            <p:ph type="body" sz="quarter" idx="10"/>
          </p:nvPr>
        </p:nvSpPr>
        <p:spPr/>
        <p:txBody>
          <a:bodyPr>
            <a:normAutofit lnSpcReduction="10000"/>
          </a:bodyPr>
          <a:lstStyle/>
          <a:p>
            <a:r>
              <a:rPr lang="en-US" dirty="0"/>
              <a:t>Consultant program </a:t>
            </a:r>
          </a:p>
        </p:txBody>
      </p:sp>
    </p:spTree>
    <p:extLst>
      <p:ext uri="{BB962C8B-B14F-4D97-AF65-F5344CB8AC3E}">
        <p14:creationId xmlns:p14="http://schemas.microsoft.com/office/powerpoint/2010/main" val="59889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702</Words>
  <Application>Microsoft Office PowerPoint</Application>
  <PresentationFormat>Widescreen</PresentationFormat>
  <Paragraphs>95</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72 Black</vt:lpstr>
      <vt:lpstr>Arial</vt:lpstr>
      <vt:lpstr>Arial Black</vt:lpstr>
      <vt:lpstr>Calibri</vt:lpstr>
      <vt:lpstr>Calibri Light</vt:lpstr>
      <vt:lpstr>Office Theme</vt:lpstr>
      <vt:lpstr>Mentor protégé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Koons</dc:creator>
  <cp:lastModifiedBy>St. Clair, Daryl R</cp:lastModifiedBy>
  <cp:revision>94</cp:revision>
  <dcterms:created xsi:type="dcterms:W3CDTF">2020-10-30T13:27:33Z</dcterms:created>
  <dcterms:modified xsi:type="dcterms:W3CDTF">2022-08-24T15:43:17Z</dcterms:modified>
</cp:coreProperties>
</file>