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68" r:id="rId5"/>
  </p:sldMasterIdLst>
  <p:notesMasterIdLst>
    <p:notesMasterId r:id="rId30"/>
  </p:notesMasterIdLst>
  <p:handoutMasterIdLst>
    <p:handoutMasterId r:id="rId31"/>
  </p:handoutMasterIdLst>
  <p:sldIdLst>
    <p:sldId id="298" r:id="rId6"/>
    <p:sldId id="273" r:id="rId7"/>
    <p:sldId id="25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16" r:id="rId17"/>
    <p:sldId id="297" r:id="rId18"/>
    <p:sldId id="312" r:id="rId19"/>
    <p:sldId id="313" r:id="rId20"/>
    <p:sldId id="296" r:id="rId21"/>
    <p:sldId id="314" r:id="rId22"/>
    <p:sldId id="315" r:id="rId23"/>
    <p:sldId id="309" r:id="rId24"/>
    <p:sldId id="310" r:id="rId25"/>
    <p:sldId id="311" r:id="rId26"/>
    <p:sldId id="307" r:id="rId27"/>
    <p:sldId id="308" r:id="rId28"/>
    <p:sldId id="280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got, Kelly" initials="RK" lastIdx="6" clrIdx="0">
    <p:extLst>
      <p:ext uri="{19B8F6BF-5375-455C-9EA6-DF929625EA0E}">
        <p15:presenceInfo xmlns:p15="http://schemas.microsoft.com/office/powerpoint/2012/main" userId="S-1-5-21-473854632-356712845-1844936127-54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B4F"/>
    <a:srgbClr val="F47920"/>
    <a:srgbClr val="063838"/>
    <a:srgbClr val="080280"/>
    <a:srgbClr val="D7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5918" autoAdjust="0"/>
  </p:normalViewPr>
  <p:slideViewPr>
    <p:cSldViewPr>
      <p:cViewPr varScale="1">
        <p:scale>
          <a:sx n="81" d="100"/>
          <a:sy n="81" d="100"/>
        </p:scale>
        <p:origin x="113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9964400-AD23-42D7-BAE5-1B8383434D8E}"/>
    <pc:docChg chg="modSld">
      <pc:chgData name="" userId="" providerId="" clId="Web-{09964400-AD23-42D7-BAE5-1B8383434D8E}" dt="2019-03-06T20:45:25.620" v="44" actId="20577"/>
      <pc:docMkLst>
        <pc:docMk/>
      </pc:docMkLst>
      <pc:sldChg chg="modSp">
        <pc:chgData name="" userId="" providerId="" clId="Web-{09964400-AD23-42D7-BAE5-1B8383434D8E}" dt="2019-03-06T20:45:25.620" v="43" actId="20577"/>
        <pc:sldMkLst>
          <pc:docMk/>
          <pc:sldMk cId="3080242312" sldId="260"/>
        </pc:sldMkLst>
        <pc:spChg chg="mod">
          <ac:chgData name="" userId="" providerId="" clId="Web-{09964400-AD23-42D7-BAE5-1B8383434D8E}" dt="2019-03-06T20:45:25.620" v="43" actId="20577"/>
          <ac:spMkLst>
            <pc:docMk/>
            <pc:sldMk cId="3080242312" sldId="260"/>
            <ac:spMk id="2" creationId="{00000000-0000-0000-0000-000000000000}"/>
          </ac:spMkLst>
        </pc:spChg>
      </pc:sldChg>
    </pc:docChg>
  </pc:docChgLst>
  <pc:docChgLst>
    <pc:chgData clId="Web-{D91F394B-4D54-4EFC-AB99-3B65C58A8FD4}"/>
    <pc:docChg chg="modSld">
      <pc:chgData name="" userId="" providerId="" clId="Web-{D91F394B-4D54-4EFC-AB99-3B65C58A8FD4}" dt="2019-06-20T17:46:35.932" v="7" actId="20577"/>
      <pc:docMkLst>
        <pc:docMk/>
      </pc:docMkLst>
      <pc:sldChg chg="modSp">
        <pc:chgData name="" userId="" providerId="" clId="Web-{D91F394B-4D54-4EFC-AB99-3B65C58A8FD4}" dt="2019-06-20T17:46:35.932" v="6" actId="20577"/>
        <pc:sldMkLst>
          <pc:docMk/>
          <pc:sldMk cId="3736507185" sldId="259"/>
        </pc:sldMkLst>
        <pc:spChg chg="mod">
          <ac:chgData name="" userId="" providerId="" clId="Web-{D91F394B-4D54-4EFC-AB99-3B65C58A8FD4}" dt="2019-06-20T17:46:35.932" v="6" actId="20577"/>
          <ac:spMkLst>
            <pc:docMk/>
            <pc:sldMk cId="3736507185" sldId="259"/>
            <ac:spMk id="2" creationId="{00000000-0000-0000-0000-000000000000}"/>
          </ac:spMkLst>
        </pc:spChg>
      </pc:sldChg>
    </pc:docChg>
  </pc:docChgLst>
  <pc:docChgLst>
    <pc:chgData clId="Web-{1D4A92A7-E689-4E01-8595-1FC5E587246A}"/>
    <pc:docChg chg="modSld">
      <pc:chgData name="" userId="" providerId="" clId="Web-{1D4A92A7-E689-4E01-8595-1FC5E587246A}" dt="2019-03-05T16:38:39.532" v="116" actId="20577"/>
      <pc:docMkLst>
        <pc:docMk/>
      </pc:docMkLst>
      <pc:sldChg chg="addSp modSp">
        <pc:chgData name="" userId="" providerId="" clId="Web-{1D4A92A7-E689-4E01-8595-1FC5E587246A}" dt="2019-03-05T16:38:39.532" v="115" actId="20577"/>
        <pc:sldMkLst>
          <pc:docMk/>
          <pc:sldMk cId="1975414918" sldId="276"/>
        </pc:sldMkLst>
        <pc:spChg chg="mod">
          <ac:chgData name="" userId="" providerId="" clId="Web-{1D4A92A7-E689-4E01-8595-1FC5E587246A}" dt="2019-03-05T16:35:00.640" v="20" actId="1076"/>
          <ac:spMkLst>
            <pc:docMk/>
            <pc:sldMk cId="1975414918" sldId="276"/>
            <ac:spMk id="7" creationId="{00000000-0000-0000-0000-000000000000}"/>
          </ac:spMkLst>
        </pc:spChg>
        <pc:spChg chg="add">
          <ac:chgData name="" userId="" providerId="" clId="Web-{1D4A92A7-E689-4E01-8595-1FC5E587246A}" dt="2019-03-05T16:36:34.016" v="31"/>
          <ac:spMkLst>
            <pc:docMk/>
            <pc:sldMk cId="1975414918" sldId="276"/>
            <ac:spMk id="40" creationId="{D022667F-6581-42DE-819A-AC96ACE6209B}"/>
          </ac:spMkLst>
        </pc:spChg>
        <pc:spChg chg="add mod">
          <ac:chgData name="" userId="" providerId="" clId="Web-{1D4A92A7-E689-4E01-8595-1FC5E587246A}" dt="2019-03-05T16:38:02.985" v="89" actId="1076"/>
          <ac:spMkLst>
            <pc:docMk/>
            <pc:sldMk cId="1975414918" sldId="276"/>
            <ac:spMk id="41" creationId="{FD8052EC-4989-4D78-86DF-ADB3FF2F245E}"/>
          </ac:spMkLst>
        </pc:spChg>
        <pc:spChg chg="add mod">
          <ac:chgData name="" userId="" providerId="" clId="Web-{1D4A92A7-E689-4E01-8595-1FC5E587246A}" dt="2019-03-05T16:38:18.048" v="100" actId="14100"/>
          <ac:spMkLst>
            <pc:docMk/>
            <pc:sldMk cId="1975414918" sldId="276"/>
            <ac:spMk id="42" creationId="{B7B6926D-86DF-489F-BFBE-D298664FDDD5}"/>
          </ac:spMkLst>
        </pc:spChg>
        <pc:spChg chg="add mod">
          <ac:chgData name="" userId="" providerId="" clId="Web-{1D4A92A7-E689-4E01-8595-1FC5E587246A}" dt="2019-03-05T16:38:39.532" v="115" actId="20577"/>
          <ac:spMkLst>
            <pc:docMk/>
            <pc:sldMk cId="1975414918" sldId="276"/>
            <ac:spMk id="43" creationId="{F357DF79-2444-400F-88E5-FB57AA1532BB}"/>
          </ac:spMkLst>
        </pc:spChg>
        <pc:grpChg chg="mod">
          <ac:chgData name="" userId="" providerId="" clId="Web-{1D4A92A7-E689-4E01-8595-1FC5E587246A}" dt="2019-03-05T16:34:55.796" v="17" actId="1076"/>
          <ac:grpSpMkLst>
            <pc:docMk/>
            <pc:sldMk cId="1975414918" sldId="276"/>
            <ac:grpSpMk id="8" creationId="{1D7A8967-4CB1-459B-9960-AD3BA4D8779E}"/>
          </ac:grpSpMkLst>
        </pc:grpChg>
        <pc:grpChg chg="mod">
          <ac:chgData name="" userId="" providerId="" clId="Web-{1D4A92A7-E689-4E01-8595-1FC5E587246A}" dt="2019-03-05T16:34:57.312" v="18" actId="1076"/>
          <ac:grpSpMkLst>
            <pc:docMk/>
            <pc:sldMk cId="1975414918" sldId="276"/>
            <ac:grpSpMk id="22" creationId="{22D0DFCC-38AD-4964-8857-FF0D5A4E0B64}"/>
          </ac:grpSpMkLst>
        </pc:grpChg>
        <pc:picChg chg="add mod ord">
          <ac:chgData name="" userId="" providerId="" clId="Web-{1D4A92A7-E689-4E01-8595-1FC5E587246A}" dt="2019-03-05T16:36:23.969" v="30"/>
          <ac:picMkLst>
            <pc:docMk/>
            <pc:sldMk cId="1975414918" sldId="276"/>
            <ac:picMk id="2" creationId="{89B11424-58B4-4CD1-8B85-8B02CD4CBDD1}"/>
          </ac:picMkLst>
        </pc:picChg>
        <pc:picChg chg="add mod">
          <ac:chgData name="" userId="" providerId="" clId="Web-{1D4A92A7-E689-4E01-8595-1FC5E587246A}" dt="2019-03-05T16:36:04.812" v="29"/>
          <ac:picMkLst>
            <pc:docMk/>
            <pc:sldMk cId="1975414918" sldId="276"/>
            <ac:picMk id="4" creationId="{69A53B88-6DCE-490C-857F-1992EDF7612B}"/>
          </ac:picMkLst>
        </pc:picChg>
        <pc:picChg chg="add mod">
          <ac:chgData name="" userId="" providerId="" clId="Web-{1D4A92A7-E689-4E01-8595-1FC5E587246A}" dt="2019-03-05T16:35:52.531" v="28"/>
          <ac:picMkLst>
            <pc:docMk/>
            <pc:sldMk cId="1975414918" sldId="276"/>
            <ac:picMk id="6" creationId="{9FA230B3-542E-4CF0-A3AB-ADB6594BFEA7}"/>
          </ac:picMkLst>
        </pc:picChg>
      </pc:sldChg>
    </pc:docChg>
  </pc:docChgLst>
  <pc:docChgLst>
    <pc:chgData clId="Web-{4E337A70-D83D-4C33-ACB1-D086D2776D6C}"/>
    <pc:docChg chg="modSld">
      <pc:chgData name="" userId="" providerId="" clId="Web-{4E337A70-D83D-4C33-ACB1-D086D2776D6C}" dt="2019-03-05T18:34:55.995" v="49" actId="20577"/>
      <pc:docMkLst>
        <pc:docMk/>
      </pc:docMkLst>
      <pc:sldChg chg="modSp">
        <pc:chgData name="" userId="" providerId="" clId="Web-{4E337A70-D83D-4C33-ACB1-D086D2776D6C}" dt="2019-03-05T18:28:52.925" v="6" actId="20577"/>
        <pc:sldMkLst>
          <pc:docMk/>
          <pc:sldMk cId="1018179308" sldId="273"/>
        </pc:sldMkLst>
        <pc:spChg chg="mod">
          <ac:chgData name="" userId="" providerId="" clId="Web-{4E337A70-D83D-4C33-ACB1-D086D2776D6C}" dt="2019-03-05T18:28:52.925" v="6" actId="20577"/>
          <ac:spMkLst>
            <pc:docMk/>
            <pc:sldMk cId="1018179308" sldId="273"/>
            <ac:spMk id="7" creationId="{00000000-0000-0000-0000-000000000000}"/>
          </ac:spMkLst>
        </pc:spChg>
      </pc:sldChg>
      <pc:sldChg chg="modSp">
        <pc:chgData name="" userId="" providerId="" clId="Web-{4E337A70-D83D-4C33-ACB1-D086D2776D6C}" dt="2019-03-05T18:34:55.995" v="49" actId="20577"/>
        <pc:sldMkLst>
          <pc:docMk/>
          <pc:sldMk cId="1143590956" sldId="297"/>
        </pc:sldMkLst>
        <pc:spChg chg="mod">
          <ac:chgData name="" userId="" providerId="" clId="Web-{4E337A70-D83D-4C33-ACB1-D086D2776D6C}" dt="2019-03-05T18:34:55.995" v="49" actId="20577"/>
          <ac:spMkLst>
            <pc:docMk/>
            <pc:sldMk cId="1143590956" sldId="297"/>
            <ac:spMk id="5" creationId="{11E64259-8666-494E-BD91-A3F328B40B80}"/>
          </ac:spMkLst>
        </pc:spChg>
        <pc:picChg chg="mod">
          <ac:chgData name="" userId="" providerId="" clId="Web-{4E337A70-D83D-4C33-ACB1-D086D2776D6C}" dt="2019-03-05T18:30:15.599" v="9" actId="1076"/>
          <ac:picMkLst>
            <pc:docMk/>
            <pc:sldMk cId="1143590956" sldId="297"/>
            <ac:picMk id="4" creationId="{00000000-0000-0000-0000-000000000000}"/>
          </ac:picMkLst>
        </pc:picChg>
      </pc:sldChg>
    </pc:docChg>
  </pc:docChgLst>
  <pc:docChgLst>
    <pc:chgData clId="Web-{1257EDD2-B41D-429A-948C-37C5E2039699}"/>
    <pc:docChg chg="modSld">
      <pc:chgData name="" userId="" providerId="" clId="Web-{1257EDD2-B41D-429A-948C-37C5E2039699}" dt="2019-06-21T15:23:03.928" v="5" actId="20577"/>
      <pc:docMkLst>
        <pc:docMk/>
      </pc:docMkLst>
      <pc:sldChg chg="modSp">
        <pc:chgData name="" userId="" providerId="" clId="Web-{1257EDD2-B41D-429A-948C-37C5E2039699}" dt="2019-06-21T15:23:03.928" v="4" actId="20577"/>
        <pc:sldMkLst>
          <pc:docMk/>
          <pc:sldMk cId="1529262581" sldId="303"/>
        </pc:sldMkLst>
        <pc:spChg chg="mod">
          <ac:chgData name="" userId="" providerId="" clId="Web-{1257EDD2-B41D-429A-948C-37C5E2039699}" dt="2019-06-21T15:23:03.928" v="4" actId="20577"/>
          <ac:spMkLst>
            <pc:docMk/>
            <pc:sldMk cId="1529262581" sldId="303"/>
            <ac:spMk id="11" creationId="{00000000-0000-0000-0000-000000000000}"/>
          </ac:spMkLst>
        </pc:spChg>
      </pc:sldChg>
    </pc:docChg>
  </pc:docChgLst>
  <pc:docChgLst>
    <pc:chgData clId="Web-{93180326-6160-404C-8628-DED8D2DD93F3}"/>
    <pc:docChg chg="modSld">
      <pc:chgData name="" userId="" providerId="" clId="Web-{93180326-6160-404C-8628-DED8D2DD93F3}" dt="2019-03-06T01:47:21.065" v="7" actId="20577"/>
      <pc:docMkLst>
        <pc:docMk/>
      </pc:docMkLst>
      <pc:sldChg chg="modSp">
        <pc:chgData name="" userId="" providerId="" clId="Web-{93180326-6160-404C-8628-DED8D2DD93F3}" dt="2019-03-06T01:47:21.065" v="6" actId="20577"/>
        <pc:sldMkLst>
          <pc:docMk/>
          <pc:sldMk cId="3637232634" sldId="262"/>
        </pc:sldMkLst>
        <pc:spChg chg="mod">
          <ac:chgData name="" userId="" providerId="" clId="Web-{93180326-6160-404C-8628-DED8D2DD93F3}" dt="2019-03-06T01:47:21.065" v="6" actId="20577"/>
          <ac:spMkLst>
            <pc:docMk/>
            <pc:sldMk cId="3637232634" sldId="262"/>
            <ac:spMk id="3" creationId="{00000000-0000-0000-0000-000000000000}"/>
          </ac:spMkLst>
        </pc:spChg>
      </pc:sldChg>
    </pc:docChg>
  </pc:docChgLst>
  <pc:docChgLst>
    <pc:chgData clId="Web-{C00C270C-0C0D-4979-A11D-58BB09085AAD}"/>
    <pc:docChg chg="modSld">
      <pc:chgData name="" userId="" providerId="" clId="Web-{C00C270C-0C0D-4979-A11D-58BB09085AAD}" dt="2019-03-05T16:09:16.229" v="122" actId="1076"/>
      <pc:docMkLst>
        <pc:docMk/>
      </pc:docMkLst>
      <pc:sldChg chg="modSp">
        <pc:chgData name="" userId="" providerId="" clId="Web-{C00C270C-0C0D-4979-A11D-58BB09085AAD}" dt="2019-03-05T16:09:16.229" v="122" actId="1076"/>
        <pc:sldMkLst>
          <pc:docMk/>
          <pc:sldMk cId="1975414918" sldId="276"/>
        </pc:sldMkLst>
        <pc:grpChg chg="mod">
          <ac:chgData name="" userId="" providerId="" clId="Web-{C00C270C-0C0D-4979-A11D-58BB09085AAD}" dt="2019-03-05T16:08:57.916" v="120" actId="1076"/>
          <ac:grpSpMkLst>
            <pc:docMk/>
            <pc:sldMk cId="1975414918" sldId="276"/>
            <ac:grpSpMk id="8" creationId="{1D7A8967-4CB1-459B-9960-AD3BA4D8779E}"/>
          </ac:grpSpMkLst>
        </pc:grpChg>
        <pc:grpChg chg="mod">
          <ac:chgData name="" userId="" providerId="" clId="Web-{C00C270C-0C0D-4979-A11D-58BB09085AAD}" dt="2019-03-05T16:08:31.681" v="112" actId="1076"/>
          <ac:grpSpMkLst>
            <pc:docMk/>
            <pc:sldMk cId="1975414918" sldId="276"/>
            <ac:grpSpMk id="12" creationId="{2BCCE03D-10C7-4378-8F3A-A17D1D97CDB0}"/>
          </ac:grpSpMkLst>
        </pc:grpChg>
        <pc:grpChg chg="mod">
          <ac:chgData name="" userId="" providerId="" clId="Web-{C00C270C-0C0D-4979-A11D-58BB09085AAD}" dt="2019-03-05T16:08:21.572" v="108" actId="1076"/>
          <ac:grpSpMkLst>
            <pc:docMk/>
            <pc:sldMk cId="1975414918" sldId="276"/>
            <ac:grpSpMk id="15" creationId="{AC4C8060-E5C4-41B3-8C3B-62CED40F5F88}"/>
          </ac:grpSpMkLst>
        </pc:grpChg>
        <pc:grpChg chg="mod">
          <ac:chgData name="" userId="" providerId="" clId="Web-{C00C270C-0C0D-4979-A11D-58BB09085AAD}" dt="2019-03-05T16:08:10.009" v="106" actId="1076"/>
          <ac:grpSpMkLst>
            <pc:docMk/>
            <pc:sldMk cId="1975414918" sldId="276"/>
            <ac:grpSpMk id="18" creationId="{4E74F5FB-D1DC-4F6B-8C88-3FDFDCCE5D84}"/>
          </ac:grpSpMkLst>
        </pc:grpChg>
        <pc:grpChg chg="mod">
          <ac:chgData name="" userId="" providerId="" clId="Web-{C00C270C-0C0D-4979-A11D-58BB09085AAD}" dt="2019-03-05T16:09:16.229" v="122" actId="1076"/>
          <ac:grpSpMkLst>
            <pc:docMk/>
            <pc:sldMk cId="1975414918" sldId="276"/>
            <ac:grpSpMk id="22" creationId="{22D0DFCC-38AD-4964-8857-FF0D5A4E0B64}"/>
          </ac:grpSpMkLst>
        </pc:grpChg>
        <pc:grpChg chg="mod">
          <ac:chgData name="" userId="" providerId="" clId="Web-{C00C270C-0C0D-4979-A11D-58BB09085AAD}" dt="2019-03-05T16:08:21.994" v="109" actId="1076"/>
          <ac:grpSpMkLst>
            <pc:docMk/>
            <pc:sldMk cId="1975414918" sldId="276"/>
            <ac:grpSpMk id="25" creationId="{9DDF3789-A7D8-4812-B220-F3D4B8ACC993}"/>
          </ac:grpSpMkLst>
        </pc:grpChg>
        <pc:grpChg chg="mod">
          <ac:chgData name="" userId="" providerId="" clId="Web-{C00C270C-0C0D-4979-A11D-58BB09085AAD}" dt="2019-03-05T16:09:07.901" v="121" actId="14100"/>
          <ac:grpSpMkLst>
            <pc:docMk/>
            <pc:sldMk cId="1975414918" sldId="276"/>
            <ac:grpSpMk id="28" creationId="{415ED3BA-2CDB-4F02-86D6-5E8C0901F2BF}"/>
          </ac:grpSpMkLst>
        </pc:grpChg>
        <pc:grpChg chg="mod">
          <ac:chgData name="" userId="" providerId="" clId="Web-{C00C270C-0C0D-4979-A11D-58BB09085AAD}" dt="2019-03-05T16:08:40.197" v="114" actId="1076"/>
          <ac:grpSpMkLst>
            <pc:docMk/>
            <pc:sldMk cId="1975414918" sldId="276"/>
            <ac:grpSpMk id="31" creationId="{C6CC5E6A-04F9-4810-A4D7-A942F97F409D}"/>
          </ac:grpSpMkLst>
        </pc:grpChg>
        <pc:grpChg chg="mod">
          <ac:chgData name="" userId="" providerId="" clId="Web-{C00C270C-0C0D-4979-A11D-58BB09085AAD}" dt="2019-03-05T16:08:52.557" v="118" actId="1076"/>
          <ac:grpSpMkLst>
            <pc:docMk/>
            <pc:sldMk cId="1975414918" sldId="276"/>
            <ac:grpSpMk id="34" creationId="{5D567141-351B-4494-9004-9C04F056E324}"/>
          </ac:grpSpMkLst>
        </pc:grpChg>
        <pc:grpChg chg="mod">
          <ac:chgData name="" userId="" providerId="" clId="Web-{C00C270C-0C0D-4979-A11D-58BB09085AAD}" dt="2019-03-05T16:08:28.697" v="111" actId="1076"/>
          <ac:grpSpMkLst>
            <pc:docMk/>
            <pc:sldMk cId="1975414918" sldId="276"/>
            <ac:grpSpMk id="37" creationId="{22AAE8B5-9874-4E4F-BB36-02F47C7D7242}"/>
          </ac:grpSpMkLst>
        </pc:grpChg>
      </pc:sldChg>
      <pc:sldChg chg="modSp">
        <pc:chgData name="" userId="" providerId="" clId="Web-{C00C270C-0C0D-4979-A11D-58BB09085AAD}" dt="2019-03-05T16:06:23.570" v="98" actId="20577"/>
        <pc:sldMkLst>
          <pc:docMk/>
          <pc:sldMk cId="2416327543" sldId="294"/>
        </pc:sldMkLst>
        <pc:spChg chg="mod">
          <ac:chgData name="" userId="" providerId="" clId="Web-{C00C270C-0C0D-4979-A11D-58BB09085AAD}" dt="2019-03-05T16:06:23.570" v="98" actId="20577"/>
          <ac:spMkLst>
            <pc:docMk/>
            <pc:sldMk cId="2416327543" sldId="294"/>
            <ac:spMk id="3" creationId="{00000000-0000-0000-0000-000000000000}"/>
          </ac:spMkLst>
        </pc:spChg>
      </pc:sldChg>
    </pc:docChg>
  </pc:docChgLst>
  <pc:docChgLst>
    <pc:chgData clId="Web-{FC60CF4D-DC3A-487B-9C36-70BB2B703010}"/>
    <pc:docChg chg="modSld">
      <pc:chgData name="" userId="" providerId="" clId="Web-{FC60CF4D-DC3A-487B-9C36-70BB2B703010}" dt="2019-06-18T16:33:55.345" v="155" actId="20577"/>
      <pc:docMkLst>
        <pc:docMk/>
      </pc:docMkLst>
      <pc:sldChg chg="addSp delSp modSp">
        <pc:chgData name="" userId="" providerId="" clId="Web-{FC60CF4D-DC3A-487B-9C36-70BB2B703010}" dt="2019-06-18T16:33:55.345" v="154" actId="20577"/>
        <pc:sldMkLst>
          <pc:docMk/>
          <pc:sldMk cId="4243642053" sldId="305"/>
        </pc:sldMkLst>
        <pc:spChg chg="add mod">
          <ac:chgData name="" userId="" providerId="" clId="Web-{FC60CF4D-DC3A-487B-9C36-70BB2B703010}" dt="2019-06-18T16:33:18.736" v="134" actId="1076"/>
          <ac:spMkLst>
            <pc:docMk/>
            <pc:sldMk cId="4243642053" sldId="305"/>
            <ac:spMk id="2" creationId="{9C0CE64F-C7BD-48BD-9949-67F09FE362C2}"/>
          </ac:spMkLst>
        </pc:spChg>
        <pc:spChg chg="add mod">
          <ac:chgData name="" userId="" providerId="" clId="Web-{FC60CF4D-DC3A-487B-9C36-70BB2B703010}" dt="2019-06-18T16:33:55.345" v="154" actId="20577"/>
          <ac:spMkLst>
            <pc:docMk/>
            <pc:sldMk cId="4243642053" sldId="305"/>
            <ac:spMk id="13" creationId="{4A889702-0770-4D38-8F99-A1BA68F8C988}"/>
          </ac:spMkLst>
        </pc:spChg>
        <pc:spChg chg="add del mod">
          <ac:chgData name="" userId="" providerId="" clId="Web-{FC60CF4D-DC3A-487B-9C36-70BB2B703010}" dt="2019-06-18T16:32:13.313" v="129"/>
          <ac:spMkLst>
            <pc:docMk/>
            <pc:sldMk cId="4243642053" sldId="305"/>
            <ac:spMk id="14" creationId="{75924AC3-FFB2-433A-B393-2426A14CEA77}"/>
          </ac:spMkLst>
        </pc:spChg>
        <pc:spChg chg="mod">
          <ac:chgData name="" userId="" providerId="" clId="Web-{FC60CF4D-DC3A-487B-9C36-70BB2B703010}" dt="2019-06-18T16:24:02.420" v="1" actId="20577"/>
          <ac:spMkLst>
            <pc:docMk/>
            <pc:sldMk cId="4243642053" sldId="305"/>
            <ac:spMk id="21" creationId="{00000000-0000-0000-0000-000000000000}"/>
          </ac:spMkLst>
        </pc:spChg>
        <pc:spChg chg="add del">
          <ac:chgData name="" userId="" providerId="" clId="Web-{FC60CF4D-DC3A-487B-9C36-70BB2B703010}" dt="2019-06-18T16:31:54.345" v="114"/>
          <ac:spMkLst>
            <pc:docMk/>
            <pc:sldMk cId="4243642053" sldId="305"/>
            <ac:spMk id="41" creationId="{FD8052EC-4989-4D78-86DF-ADB3FF2F245E}"/>
          </ac:spMkLst>
        </pc:spChg>
        <pc:spChg chg="del">
          <ac:chgData name="" userId="" providerId="" clId="Web-{FC60CF4D-DC3A-487B-9C36-70BB2B703010}" dt="2019-06-18T16:33:26.939" v="138"/>
          <ac:spMkLst>
            <pc:docMk/>
            <pc:sldMk cId="4243642053" sldId="305"/>
            <ac:spMk id="42" creationId="{B7B6926D-86DF-489F-BFBE-D298664FDDD5}"/>
          </ac:spMkLst>
        </pc:spChg>
        <pc:spChg chg="add del mod">
          <ac:chgData name="" userId="" providerId="" clId="Web-{FC60CF4D-DC3A-487B-9C36-70BB2B703010}" dt="2019-06-18T16:33:22.986" v="137"/>
          <ac:spMkLst>
            <pc:docMk/>
            <pc:sldMk cId="4243642053" sldId="305"/>
            <ac:spMk id="43" creationId="{F357DF79-2444-400F-88E5-FB57AA1532BB}"/>
          </ac:spMkLst>
        </pc:spChg>
        <pc:picChg chg="del">
          <ac:chgData name="" userId="" providerId="" clId="Web-{FC60CF4D-DC3A-487B-9C36-70BB2B703010}" dt="2019-06-18T16:24:09.357" v="3"/>
          <ac:picMkLst>
            <pc:docMk/>
            <pc:sldMk cId="4243642053" sldId="305"/>
            <ac:picMk id="3" creationId="{00000000-0000-0000-0000-000000000000}"/>
          </ac:picMkLst>
        </pc:picChg>
        <pc:picChg chg="add del mod">
          <ac:chgData name="" userId="" providerId="" clId="Web-{FC60CF4D-DC3A-487B-9C36-70BB2B703010}" dt="2019-06-18T16:27:07.577" v="32"/>
          <ac:picMkLst>
            <pc:docMk/>
            <pc:sldMk cId="4243642053" sldId="305"/>
            <ac:picMk id="4" creationId="{CD9984E0-CC25-4ABE-A2CF-8CF94B142E85}"/>
          </ac:picMkLst>
        </pc:picChg>
        <pc:picChg chg="del">
          <ac:chgData name="" userId="" providerId="" clId="Web-{FC60CF4D-DC3A-487B-9C36-70BB2B703010}" dt="2019-06-18T16:24:11.138" v="5"/>
          <ac:picMkLst>
            <pc:docMk/>
            <pc:sldMk cId="4243642053" sldId="305"/>
            <ac:picMk id="5" creationId="{00000000-0000-0000-0000-000000000000}"/>
          </ac:picMkLst>
        </pc:picChg>
        <pc:picChg chg="add del mod ord modCrop">
          <ac:chgData name="" userId="" providerId="" clId="Web-{FC60CF4D-DC3A-487B-9C36-70BB2B703010}" dt="2019-06-18T16:28:20.078" v="55"/>
          <ac:picMkLst>
            <pc:docMk/>
            <pc:sldMk cId="4243642053" sldId="305"/>
            <ac:picMk id="8" creationId="{1050770C-B1A4-49C1-AB4E-EAB647EC256D}"/>
          </ac:picMkLst>
        </pc:picChg>
        <pc:picChg chg="add del mod modCrop">
          <ac:chgData name="" userId="" providerId="" clId="Web-{FC60CF4D-DC3A-487B-9C36-70BB2B703010}" dt="2019-06-18T16:32:09.282" v="126"/>
          <ac:picMkLst>
            <pc:docMk/>
            <pc:sldMk cId="4243642053" sldId="305"/>
            <ac:picMk id="10" creationId="{7586C4EE-BE40-4ABE-A57F-D4644DC6552D}"/>
          </ac:picMkLst>
        </pc:picChg>
        <pc:picChg chg="del">
          <ac:chgData name="" userId="" providerId="" clId="Web-{FC60CF4D-DC3A-487B-9C36-70BB2B703010}" dt="2019-06-18T16:24:09.873" v="4"/>
          <ac:picMkLst>
            <pc:docMk/>
            <pc:sldMk cId="4243642053" sldId="305"/>
            <ac:picMk id="11" creationId="{00000000-0000-0000-0000-000000000000}"/>
          </ac:picMkLst>
        </pc:picChg>
        <pc:picChg chg="add mod ord">
          <ac:chgData name="" userId="" providerId="" clId="Web-{FC60CF4D-DC3A-487B-9C36-70BB2B703010}" dt="2019-06-18T16:33:13.282" v="133"/>
          <ac:picMkLst>
            <pc:docMk/>
            <pc:sldMk cId="4243642053" sldId="305"/>
            <ac:picMk id="15" creationId="{EB6AE3BB-AC03-4342-8DEC-DF461BD107D0}"/>
          </ac:picMkLst>
        </pc:picChg>
        <pc:picChg chg="del">
          <ac:chgData name="" userId="" providerId="" clId="Web-{FC60CF4D-DC3A-487B-9C36-70BB2B703010}" dt="2019-06-18T16:24:07.138" v="2"/>
          <ac:picMkLst>
            <pc:docMk/>
            <pc:sldMk cId="4243642053" sldId="305"/>
            <ac:picMk id="1026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8T15:25:38.075" idx="4">
    <p:pos x="10" y="10"/>
    <p:text>Kelly to fix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8T15:25:38.075" idx="4">
    <p:pos x="10" y="10"/>
    <p:text>Kelly to fix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8T15:25:38.075" idx="4">
    <p:pos x="10" y="10"/>
    <p:text>Kelly to fix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434DA1C5-9CB8-4A67-9C1F-689034CDDD5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r>
              <a:rPr lang="en-US"/>
              <a:t>WTS Pittsburgh Intro to PennDOT D 12-0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40159A7-F26F-4C45-8824-120B1433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0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6AE5321-87A5-4C24-8226-473EBEC6040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r>
              <a:rPr lang="en-US"/>
              <a:t>WTS Pittsburgh Intro to PennDOT D 12-0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440C628C-B66C-4E7C-B1AE-8C54FED65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07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5135-E751-B440-B8FA-E76EABCD90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6812A7F-1BAF-43C3-9482-5B7737052829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239648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5135-E751-B440-B8FA-E76EABCD90C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CA2CFE2-1009-4CF0-9B7A-2F4F64F8C77D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107976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CFE2-1009-4CF0-9B7A-2F4F64F8C77D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796166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CFE2-1009-4CF0-9B7A-2F4F64F8C77D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3873318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425586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428903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1217558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4150" y="1181100"/>
            <a:ext cx="4248150" cy="3186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5135-E751-B440-B8FA-E76EABCD90C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6812A7F-1BAF-43C3-9482-5B7737052829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3762265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5135-E751-B440-B8FA-E76EABCD90C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6812A7F-1BAF-43C3-9482-5B7737052829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6303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402277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351393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345511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28858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323643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139221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3984248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65135-E751-B440-B8FA-E76EABCD90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12A7F-1BAF-43C3-9482-5B7737052829}" type="datetime1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Pittsburgh Intro to PennDOT D 12-0</a:t>
            </a:r>
          </a:p>
        </p:txBody>
      </p:sp>
    </p:spTree>
    <p:extLst>
      <p:ext uri="{BB962C8B-B14F-4D97-AF65-F5344CB8AC3E}">
        <p14:creationId xmlns:p14="http://schemas.microsoft.com/office/powerpoint/2010/main" val="122394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1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4A047-1944-4494-9606-34B05B9EC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52522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1B4B93-22AE-4F03-86C6-663DEE12B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08396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72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0A090-F36A-4536-8145-3B11F7CC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C3B8C9-4EDF-42AA-A843-E248F2654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93FB1D-EB0E-4E9C-9B74-07B344CD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9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CA7DF5E-357C-4F0C-8EBE-28582B7A5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0A090-F36A-4536-8145-3B11F7CC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7582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C3B8C9-4EDF-42AA-A843-E248F265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9931"/>
            <a:ext cx="7886700" cy="367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93FB1D-EB0E-4E9C-9B74-07B344CD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2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FBC31-6A0B-470A-9F4B-313E2EFF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2C8E35-34D6-449C-9CBB-E2832A773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784758-29F5-48DE-9775-AA628AF1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80CE5-5CD7-48EF-85AE-341B268F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15ADB3-F35D-4304-AB31-787064929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CF4B83-6555-40E9-87CB-2C73A7961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936AD2-5B56-479B-8499-30B568F42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3F2926-F8BA-49C7-98ED-CC0172B95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C3634D-208C-4453-A89E-9D9C2E52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65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2FA062A-9131-442B-BCA9-516FFE58A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0FCE6-6C23-4500-8196-FB64B83A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23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8BA283-890A-43C9-B698-300A7F6AB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501900"/>
            <a:ext cx="3886200" cy="3675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68D7AC-66FC-477E-AF77-BAD335ED8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501899"/>
            <a:ext cx="3886200" cy="3675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3D2602-8770-41CF-84C5-C3835EEE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D394A00D-21FB-4738-B802-85C663B14638}" type="datetimeFigureOut">
              <a:rPr lang="en-US" sz="1350" smtClean="0">
                <a:solidFill>
                  <a:prstClr val="white"/>
                </a:solidFill>
              </a:rPr>
              <a:pPr defTabSz="685800"/>
              <a:t>2/16/2022</a:t>
            </a:fld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911D58-76F9-45EB-821B-27CC89A3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9A1273-AB90-43C2-9AF4-0C3FA24D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47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C5E1A-4C8D-4104-A3F8-5FF1E2A3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43" y="2687912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98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480CF1B-0B1C-43B8-A998-15F30D38B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97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648DF-AC7C-4063-BAE2-C6431BC7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3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3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F62D66EC-7A3C-4427-8733-790F103D6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648DF-AC7C-4063-BAE2-C6431BC7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7BB66E7-143C-4520-A232-70180159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330" y="1705194"/>
            <a:ext cx="316295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12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A60A5-E4B7-4BF7-BEBC-88DFA7E8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56B33D-3668-46CA-B1A5-CB111BEE5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EB8E11-DA28-4BC8-81DF-65C3B5F9F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5B9D5E-15F5-42D9-A4AA-80D2DF61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3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134A8-CE7F-4018-ADED-82F3692D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8B9885-3CBC-4EA5-89C5-F431D63BD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E8A70-BEC3-4613-BEBF-64B3F5970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273511-3CBE-44B2-883B-AECF3EB8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7086C4B-C086-4CA4-BBB8-87249E292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04839"/>
            <a:ext cx="2235713" cy="5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22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90116D-AB3F-4AC1-94E1-6B8B5A318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C2C74-4C0B-4DA0-B21A-159C6A0F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5F79FD-5233-47AD-9DCC-41A4AB6D0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74BE78-4B28-4147-8DDB-057B2520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36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1F0566B-8746-4B25-99B8-3EAE87876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96CC92-90E1-49DD-9105-38399F452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402AD2-0955-4C46-93AC-3C76F9253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3440A3-22EC-4E48-8467-9802E048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1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8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1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1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4BF7-80F4-4BED-B6CF-F211BAE7273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9D84-CD3E-4742-9FFD-48E096D323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45485"/>
            <a:ext cx="1352550" cy="11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1420E15-F0BC-40F2-944C-882169F9A4E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17858C7-50C8-4FE1-9C4E-981CB5F5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15CF45-76A1-4314-BE64-B36BBBC0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7AA7A8-9CD4-47BB-8C48-34CA527DA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515AC2A-CC0B-405E-8EFF-0776E8B992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73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gonzales@fisherassoc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ransportationyoupittsburgh@gmail.com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stockert@larsondesigngroup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purcell@trafficpd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sinternational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TSPittsburghChapter@gmail.com" TargetMode="External"/><Relationship Id="rId4" Type="http://schemas.openxmlformats.org/officeDocument/2006/relationships/hyperlink" Target="https://www.wtsinternational.org/Pittsburgh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1905000"/>
            <a:ext cx="6858000" cy="238760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b="1" dirty="0" smtClean="0">
                <a:solidFill>
                  <a:srgbClr val="1A1B4F"/>
                </a:solidFill>
                <a:latin typeface="+mn-lt"/>
              </a:rPr>
              <a:t>WTS Pittsburgh Annual Membership Meeting</a:t>
            </a:r>
            <a:endParaRPr lang="en-US" b="1" dirty="0">
              <a:solidFill>
                <a:srgbClr val="1A1B4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943600"/>
            <a:ext cx="6858000" cy="4572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06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10, 2022</a:t>
            </a:r>
            <a:endParaRPr lang="en-US" sz="1800" dirty="0">
              <a:solidFill>
                <a:srgbClr val="06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86" y="152399"/>
            <a:ext cx="7886700" cy="123507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Mentor/Mentee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Chair – </a:t>
            </a:r>
            <a:r>
              <a:rPr lang="en-US" sz="2400" i="1" dirty="0" smtClean="0"/>
              <a:t>VACANT</a:t>
            </a:r>
            <a:endParaRPr lang="en-US" sz="24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236" y="1676400"/>
            <a:ext cx="8229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will be instructions on how to find a Mentor or a Mentee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will be able to find either based on different parameters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Geographic Location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Preferences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Subject Focus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 Type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WTS Chapter Affiliation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Discipline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Mentoring Topics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 of Experience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more parameters you select the less results you will get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86" y="152399"/>
            <a:ext cx="7886700" cy="123507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Mentor/Mentee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Chair – </a:t>
            </a:r>
            <a:r>
              <a:rPr lang="en-US" sz="2400" i="1" dirty="0" smtClean="0"/>
              <a:t>VACANT</a:t>
            </a:r>
            <a:endParaRPr lang="en-US" sz="24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236" y="1676400"/>
            <a:ext cx="8229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click find mentors/mentees a list will appear that best matches your parameters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will be able to send a message to the person you would like to match with and see if they are available to be a mentee/mentor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Wait for a response!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200400"/>
            <a:ext cx="5183454" cy="16549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96000" y="3733800"/>
            <a:ext cx="838200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Callout 1 (No Border) 7"/>
          <p:cNvSpPr/>
          <p:nvPr/>
        </p:nvSpPr>
        <p:spPr>
          <a:xfrm>
            <a:off x="3506127" y="4436441"/>
            <a:ext cx="914400" cy="612648"/>
          </a:xfrm>
          <a:prstGeom prst="callout1">
            <a:avLst>
              <a:gd name="adj1" fmla="val -1272"/>
              <a:gd name="adj2" fmla="val 28253"/>
              <a:gd name="adj3" fmla="val -84078"/>
              <a:gd name="adj4" fmla="val -358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7724" y="4436441"/>
            <a:ext cx="111280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my mentor!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Social</a:t>
            </a:r>
            <a:r>
              <a:rPr lang="en-US" sz="3600" b="1" dirty="0">
                <a:solidFill>
                  <a:srgbClr val="1A1B4F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Media</a:t>
            </a:r>
            <a:r>
              <a:rPr lang="en-US" sz="3600" b="1" dirty="0">
                <a:solidFill>
                  <a:srgbClr val="1A1B4F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&amp;</a:t>
            </a:r>
            <a:r>
              <a:rPr lang="en-US" sz="3600" b="1" dirty="0">
                <a:solidFill>
                  <a:srgbClr val="1A1B4F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Website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Chair – </a:t>
            </a:r>
            <a:r>
              <a:rPr lang="en-US" sz="2400" dirty="0" smtClean="0"/>
              <a:t>Michelle Hinds</a:t>
            </a:r>
            <a:endParaRPr lang="en-US" sz="24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2F737F45-3BC5-42DB-AA1E-DFF783DDC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876" y="1654884"/>
            <a:ext cx="6733974" cy="329811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3236" y="1676400"/>
            <a:ext cx="82296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EF429A-BB4A-4441-B197-3EF02242B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4400"/>
            <a:ext cx="4062080" cy="2196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533" y="3657600"/>
            <a:ext cx="3745354" cy="30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Student</a:t>
            </a:r>
            <a:r>
              <a:rPr lang="en-US" sz="3600" b="1" dirty="0">
                <a:solidFill>
                  <a:srgbClr val="1A1B4F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Outreach</a:t>
            </a:r>
            <a:r>
              <a:rPr lang="en-US" sz="3600" dirty="0">
                <a:solidFill>
                  <a:srgbClr val="0070C0"/>
                </a:solidFill>
              </a:rPr>
              <a:t/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2400" dirty="0"/>
              <a:t>Chair – </a:t>
            </a:r>
            <a:r>
              <a:rPr lang="en-US" sz="2400" dirty="0" smtClean="0"/>
              <a:t>Moriah Eck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0689"/>
            <a:ext cx="5293370" cy="46339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A1B4F"/>
                </a:solidFill>
              </a:rPr>
              <a:t>Outreach to local universities to get students involved in Pittsburgh chapter</a:t>
            </a:r>
          </a:p>
          <a:p>
            <a:r>
              <a:rPr lang="en-US" sz="2400" dirty="0">
                <a:solidFill>
                  <a:srgbClr val="1A1B4F"/>
                </a:solidFill>
              </a:rPr>
              <a:t>Members:</a:t>
            </a:r>
          </a:p>
          <a:p>
            <a:pPr lvl="1"/>
            <a:r>
              <a:rPr lang="en-US" sz="2100" dirty="0">
                <a:solidFill>
                  <a:srgbClr val="1A1B4F"/>
                </a:solidFill>
              </a:rPr>
              <a:t>Claire McGinnis</a:t>
            </a:r>
          </a:p>
          <a:p>
            <a:pPr lvl="1"/>
            <a:r>
              <a:rPr lang="en-US" sz="2100" dirty="0">
                <a:solidFill>
                  <a:srgbClr val="1A1B4F"/>
                </a:solidFill>
              </a:rPr>
              <a:t>Monica O’Neil</a:t>
            </a:r>
          </a:p>
          <a:p>
            <a:pPr lvl="1"/>
            <a:r>
              <a:rPr lang="en-US" sz="2100" dirty="0">
                <a:solidFill>
                  <a:srgbClr val="1A1B4F"/>
                </a:solidFill>
              </a:rPr>
              <a:t>Kathleen Burke</a:t>
            </a:r>
          </a:p>
          <a:p>
            <a:pPr lvl="1"/>
            <a:r>
              <a:rPr lang="en-US" sz="2100" dirty="0">
                <a:solidFill>
                  <a:srgbClr val="1A1B4F"/>
                </a:solidFill>
              </a:rPr>
              <a:t>Lisa Kay Schweyer</a:t>
            </a:r>
          </a:p>
          <a:p>
            <a:r>
              <a:rPr lang="en-US" sz="2400" dirty="0">
                <a:solidFill>
                  <a:srgbClr val="1A1B4F"/>
                </a:solidFill>
              </a:rPr>
              <a:t>Targeted student communication</a:t>
            </a:r>
          </a:p>
          <a:p>
            <a:r>
              <a:rPr lang="en-US" sz="2400" dirty="0">
                <a:solidFill>
                  <a:srgbClr val="1A1B4F"/>
                </a:solidFill>
              </a:rPr>
              <a:t>Reduced or no cost for students to attend WTS Chapter events</a:t>
            </a:r>
          </a:p>
          <a:p>
            <a:r>
              <a:rPr lang="en-US" sz="2400" dirty="0">
                <a:solidFill>
                  <a:srgbClr val="1A1B4F"/>
                </a:solidFill>
              </a:rPr>
              <a:t>Communicate job and internship opportunities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70" y="1690689"/>
            <a:ext cx="3103040" cy="371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TransportationYOU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2400" dirty="0"/>
              <a:t>Chair - Jenna Gonzales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0689"/>
            <a:ext cx="8248650" cy="308005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is TransportationYOU?</a:t>
            </a:r>
          </a:p>
          <a:p>
            <a:pPr lvl="1"/>
            <a:r>
              <a:rPr lang="en-US" sz="2100" dirty="0"/>
              <a:t>We work to develop  a  program  of  activities  to  encourage  and  engage  young  women  between  ages  13-18  to  get  involved  in  STEM  (science, technology,  engineering,  and  mathematics).</a:t>
            </a:r>
          </a:p>
          <a:p>
            <a:r>
              <a:rPr lang="en-US" sz="2400" dirty="0"/>
              <a:t>What do we do?</a:t>
            </a:r>
          </a:p>
          <a:p>
            <a:pPr lvl="1"/>
            <a:r>
              <a:rPr lang="en-US" sz="2100" dirty="0"/>
              <a:t>Pre-covid we would volunteer with local Girl Scout Troops, Big Brother Big Sister, Carnegie Science Center and local schools</a:t>
            </a:r>
          </a:p>
          <a:p>
            <a:pPr lvl="1"/>
            <a:r>
              <a:rPr lang="en-US" sz="2100" dirty="0"/>
              <a:t>Award scholarships to local middle school and high school students interested in attending STEM summer camps</a:t>
            </a:r>
          </a:p>
          <a:p>
            <a:pPr lvl="1"/>
            <a:r>
              <a:rPr lang="en-US" sz="2100" dirty="0"/>
              <a:t>Hoping to bring back our Trivia Night fundraiser in the fall of 2022</a:t>
            </a:r>
          </a:p>
        </p:txBody>
      </p:sp>
      <p:pic>
        <p:nvPicPr>
          <p:cNvPr id="5" name="Picture 2" descr="No photo description available.">
            <a:extLst>
              <a:ext uri="{FF2B5EF4-FFF2-40B4-BE49-F238E27FC236}">
                <a16:creationId xmlns:a16="http://schemas.microsoft.com/office/drawing/2014/main" xmlns="" id="{6558A1DE-B2EA-45FC-AFC2-A57FBC62A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9" b="18369"/>
          <a:stretch/>
        </p:blipFill>
        <p:spPr bwMode="auto">
          <a:xfrm>
            <a:off x="1295400" y="4761217"/>
            <a:ext cx="1771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y be an image of 2 people and people smiling">
            <a:extLst>
              <a:ext uri="{FF2B5EF4-FFF2-40B4-BE49-F238E27FC236}">
                <a16:creationId xmlns:a16="http://schemas.microsoft.com/office/drawing/2014/main" xmlns="" id="{945B04DA-1DB2-4852-AE34-510E85AF9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8" r="13811"/>
          <a:stretch/>
        </p:blipFill>
        <p:spPr bwMode="auto">
          <a:xfrm>
            <a:off x="3619500" y="5464317"/>
            <a:ext cx="17716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y be an image of 1 person">
            <a:extLst>
              <a:ext uri="{FF2B5EF4-FFF2-40B4-BE49-F238E27FC236}">
                <a16:creationId xmlns:a16="http://schemas.microsoft.com/office/drawing/2014/main" xmlns="" id="{82C81F81-399A-4A7B-9AA9-9FD3105A9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5" b="17661"/>
          <a:stretch/>
        </p:blipFill>
        <p:spPr bwMode="auto">
          <a:xfrm>
            <a:off x="5943600" y="4839982"/>
            <a:ext cx="1766701" cy="182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2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TransportationYOU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2400" dirty="0"/>
              <a:t>Chair - Jenna Gonzales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72511"/>
            <a:ext cx="5333999" cy="254295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100" dirty="0"/>
              <a:t>Additional Committee members interested in planning and coordinating events</a:t>
            </a:r>
          </a:p>
          <a:p>
            <a:pPr lvl="2"/>
            <a:r>
              <a:rPr lang="en-US" sz="1800" dirty="0"/>
              <a:t>We have had 2 members change career paths, 1 member currently on maternity leave now and 1 member to begin maternity leave in April</a:t>
            </a:r>
          </a:p>
          <a:p>
            <a:pPr lvl="2"/>
            <a:r>
              <a:rPr lang="en-US" sz="1800" dirty="0"/>
              <a:t>Fresh ideas are always welcomed in our group! Minimal time commitment to join!</a:t>
            </a:r>
          </a:p>
          <a:p>
            <a:pPr lvl="2"/>
            <a:r>
              <a:rPr lang="en-US" sz="1800" dirty="0"/>
              <a:t>Email Jenna at </a:t>
            </a:r>
            <a:r>
              <a:rPr lang="en-US" sz="1800" dirty="0">
                <a:hlinkClick r:id="rId3"/>
              </a:rPr>
              <a:t>jgonzales@fisherassoc.com</a:t>
            </a:r>
            <a:r>
              <a:rPr lang="en-US" sz="1800" dirty="0"/>
              <a:t> if you are interested in joining our committee!</a:t>
            </a:r>
          </a:p>
        </p:txBody>
      </p:sp>
      <p:pic>
        <p:nvPicPr>
          <p:cNvPr id="7" name="Picture 2" descr="May be an image of 8 people and people smiling">
            <a:extLst>
              <a:ext uri="{FF2B5EF4-FFF2-40B4-BE49-F238E27FC236}">
                <a16:creationId xmlns:a16="http://schemas.microsoft.com/office/drawing/2014/main" xmlns="" id="{E5EE85B6-A086-461D-A238-2C00BA286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8" b="17965"/>
          <a:stretch/>
        </p:blipFill>
        <p:spPr bwMode="auto">
          <a:xfrm>
            <a:off x="5715000" y="4162999"/>
            <a:ext cx="3175455" cy="24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10496D5-9D6C-4BDE-AACA-A88219226307}"/>
              </a:ext>
            </a:extLst>
          </p:cNvPr>
          <p:cNvSpPr txBox="1">
            <a:spLocks/>
          </p:cNvSpPr>
          <p:nvPr/>
        </p:nvSpPr>
        <p:spPr>
          <a:xfrm>
            <a:off x="380999" y="1690689"/>
            <a:ext cx="8509455" cy="247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we looking for?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volunteer opportunities – especially digital or covid-safe options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Companies willing to have students shadow an employee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and facility group tour options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volunteers to add to our email blasts as events come up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 Katie 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transportationyoupittsburgh@gmail.com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you are interested in being added to our volunteer email list!</a:t>
            </a:r>
          </a:p>
        </p:txBody>
      </p:sp>
    </p:spTree>
    <p:extLst>
      <p:ext uri="{BB962C8B-B14F-4D97-AF65-F5344CB8AC3E}">
        <p14:creationId xmlns:p14="http://schemas.microsoft.com/office/powerpoint/2010/main" val="409164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Diversity and Inclusion</a:t>
            </a:r>
            <a:r>
              <a:rPr lang="en-US" sz="3600" dirty="0">
                <a:solidFill>
                  <a:srgbClr val="0070C0"/>
                </a:solidFill>
              </a:rPr>
              <a:t/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Chair - </a:t>
            </a:r>
            <a:r>
              <a:rPr lang="en-US" sz="2400" dirty="0" smtClean="0">
                <a:solidFill>
                  <a:prstClr val="black"/>
                </a:solidFill>
              </a:rPr>
              <a:t>VACANT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7147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Work closely with other committees to target specific diverse facets of transportation career fields and public partnerships</a:t>
            </a:r>
          </a:p>
          <a:p>
            <a:r>
              <a:rPr lang="en-US" dirty="0" smtClean="0"/>
              <a:t>Advise the Chapter, promote dialogue, and create useful tools to educate our Chapter while fostering a greater sense of community so that all members and potential members feel welcome.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214" t="26040" r="2353" b="2092"/>
          <a:stretch/>
        </p:blipFill>
        <p:spPr>
          <a:xfrm>
            <a:off x="4343400" y="1600200"/>
            <a:ext cx="4724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Corporate</a:t>
            </a:r>
            <a:r>
              <a:rPr lang="en-US" sz="3600" b="1" dirty="0">
                <a:solidFill>
                  <a:srgbClr val="1A1B4F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Sponsorship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2400" dirty="0"/>
              <a:t>Chair – Jennifer King</a:t>
            </a:r>
          </a:p>
        </p:txBody>
      </p:sp>
      <p:sp>
        <p:nvSpPr>
          <p:cNvPr id="4" name="Content Placeholder 10"/>
          <p:cNvSpPr>
            <a:spLocks noGrp="1"/>
          </p:cNvSpPr>
          <p:nvPr>
            <p:ph idx="1"/>
          </p:nvPr>
        </p:nvSpPr>
        <p:spPr>
          <a:xfrm>
            <a:off x="457200" y="1874838"/>
            <a:ext cx="7924800" cy="399256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Sponsorship support helps to: </a:t>
            </a:r>
          </a:p>
          <a:p>
            <a:pPr lvl="1"/>
            <a:r>
              <a:rPr lang="en-US" sz="2000" dirty="0"/>
              <a:t>Improve the quality of WTS Programs; </a:t>
            </a:r>
          </a:p>
          <a:p>
            <a:pPr lvl="1"/>
            <a:r>
              <a:rPr lang="en-US" sz="2000" dirty="0"/>
              <a:t>Raise funds for scholarships, Transportation You and mentoring.</a:t>
            </a:r>
          </a:p>
          <a:p>
            <a:pPr lvl="2"/>
            <a:r>
              <a:rPr lang="en-US" sz="2100" dirty="0"/>
              <a:t>10% of revenue funds the WTS Foundation &amp; fosters the next generation of women in the transportation industry</a:t>
            </a:r>
          </a:p>
          <a:p>
            <a:r>
              <a:rPr lang="en-US" sz="2400" dirty="0"/>
              <a:t>Corporate Sponsors, Public Agency &amp; Educational Partner Programs available</a:t>
            </a:r>
          </a:p>
          <a:p>
            <a:r>
              <a:rPr lang="en-US" sz="2400" dirty="0"/>
              <a:t>WTS Pittsburgh Sponsors &amp; Partners receive various benefits:</a:t>
            </a:r>
          </a:p>
          <a:p>
            <a:pPr lvl="1"/>
            <a:r>
              <a:rPr lang="en-US" sz="2100" dirty="0"/>
              <a:t>WTS Membership for Individuals</a:t>
            </a:r>
          </a:p>
          <a:p>
            <a:pPr lvl="1"/>
            <a:r>
              <a:rPr lang="en-US" sz="2100" dirty="0"/>
              <a:t>Access to WTS International Platforms</a:t>
            </a:r>
          </a:p>
          <a:p>
            <a:pPr lvl="1"/>
            <a:r>
              <a:rPr lang="en-US" sz="2100" dirty="0"/>
              <a:t>Recognition at events and through our chapter </a:t>
            </a:r>
            <a:r>
              <a:rPr lang="en-US" sz="2100"/>
              <a:t>email blasts</a:t>
            </a:r>
            <a:endParaRPr lang="en-US" sz="2100" dirty="0"/>
          </a:p>
          <a:p>
            <a:pPr lvl="1"/>
            <a:r>
              <a:rPr lang="en-US" sz="2100" dirty="0"/>
              <a:t>Invitations to Member-only events, and special member pricing</a:t>
            </a:r>
          </a:p>
          <a:p>
            <a:pPr lvl="1"/>
            <a:r>
              <a:rPr lang="en-US" sz="2100" dirty="0"/>
              <a:t>Job Postings online via website and social media</a:t>
            </a:r>
          </a:p>
          <a:p>
            <a:pPr lvl="1"/>
            <a:r>
              <a:rPr lang="en-US" sz="2100" dirty="0"/>
              <a:t>Additional benefits based on tier of sponsorship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xmlns="" id="{EA64E465-1A7D-4414-9AF5-FCE7044FB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02639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08" y="304800"/>
            <a:ext cx="7886700" cy="93027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Corporate</a:t>
            </a:r>
            <a:r>
              <a:rPr lang="en-US" sz="3600" b="1" dirty="0">
                <a:solidFill>
                  <a:srgbClr val="1A1B4F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Sponsorship</a:t>
            </a: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FE6D2B0F-063B-48F2-809B-4D1B75675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7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Recognition Awards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Chair – Linda Zug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A1B4F"/>
                </a:solidFill>
              </a:rPr>
              <a:t>AWARD CATEGORIES AND WINNERS</a:t>
            </a:r>
          </a:p>
          <a:p>
            <a:r>
              <a:rPr lang="en-US" sz="1800" b="1" dirty="0">
                <a:solidFill>
                  <a:srgbClr val="1A1B4F"/>
                </a:solidFill>
              </a:rPr>
              <a:t>WTS Woman of the Year</a:t>
            </a:r>
            <a:r>
              <a:rPr lang="en-US" sz="1800" dirty="0">
                <a:solidFill>
                  <a:srgbClr val="1A1B4F"/>
                </a:solidFill>
              </a:rPr>
              <a:t> – Lisa Cooper, P.E., Senior Vice President, JMT </a:t>
            </a:r>
          </a:p>
          <a:p>
            <a:pPr lvl="1"/>
            <a:r>
              <a:rPr lang="en-US" sz="1400" dirty="0">
                <a:solidFill>
                  <a:srgbClr val="1A1B4F"/>
                </a:solidFill>
              </a:rPr>
              <a:t>Designed to reach out beyond WTS to honor a woman who is an outstanding role model in transportation.</a:t>
            </a:r>
          </a:p>
          <a:p>
            <a:r>
              <a:rPr lang="en-US" sz="1800" b="1" dirty="0">
                <a:solidFill>
                  <a:srgbClr val="1A1B4F"/>
                </a:solidFill>
              </a:rPr>
              <a:t>WTS Member of the Year</a:t>
            </a:r>
            <a:r>
              <a:rPr lang="en-US" sz="1800" dirty="0">
                <a:solidFill>
                  <a:srgbClr val="1A1B4F"/>
                </a:solidFill>
              </a:rPr>
              <a:t> – Claire McGinnis, P.E., PTOE, Traffic Engineer, Lochner</a:t>
            </a:r>
          </a:p>
          <a:p>
            <a:pPr lvl="1"/>
            <a:r>
              <a:rPr lang="en-US" sz="1400" dirty="0">
                <a:solidFill>
                  <a:srgbClr val="1A1B4F"/>
                </a:solidFill>
              </a:rPr>
              <a:t>Acknowledges a WTS member who has made extraordinary contributions to the success of the organization.</a:t>
            </a:r>
          </a:p>
          <a:p>
            <a:r>
              <a:rPr lang="en-US" sz="1800" b="1" dirty="0">
                <a:solidFill>
                  <a:srgbClr val="1A1B4F"/>
                </a:solidFill>
              </a:rPr>
              <a:t>WTS Honorable Ray LaHood Award</a:t>
            </a:r>
            <a:r>
              <a:rPr lang="en-US" sz="1800" dirty="0">
                <a:solidFill>
                  <a:srgbClr val="1A1B4F"/>
                </a:solidFill>
              </a:rPr>
              <a:t> – Tim Ward, P.E., HDR</a:t>
            </a:r>
          </a:p>
          <a:p>
            <a:pPr lvl="1"/>
            <a:r>
              <a:rPr lang="en-US" sz="1400" dirty="0">
                <a:solidFill>
                  <a:srgbClr val="1A1B4F"/>
                </a:solidFill>
              </a:rPr>
              <a:t>Acknowledges a man who is a leader in the transportation industry and has helped to advance women in the transportation industry.</a:t>
            </a:r>
          </a:p>
          <a:p>
            <a:r>
              <a:rPr lang="en-US" sz="1800" b="1" dirty="0">
                <a:solidFill>
                  <a:srgbClr val="1A1B4F"/>
                </a:solidFill>
              </a:rPr>
              <a:t>WTS Employer of the Year</a:t>
            </a:r>
            <a:r>
              <a:rPr lang="en-US" sz="1800" dirty="0">
                <a:solidFill>
                  <a:srgbClr val="1A1B4F"/>
                </a:solidFill>
              </a:rPr>
              <a:t> – Michael Baker International </a:t>
            </a:r>
          </a:p>
          <a:p>
            <a:pPr lvl="1"/>
            <a:r>
              <a:rPr lang="en-US" sz="1400" dirty="0">
                <a:solidFill>
                  <a:srgbClr val="1A1B4F"/>
                </a:solidFill>
              </a:rPr>
              <a:t>Honors an organization for recruiting, retaining and advancing women.</a:t>
            </a:r>
          </a:p>
          <a:p>
            <a:r>
              <a:rPr lang="en-US" sz="1800" b="1" dirty="0">
                <a:solidFill>
                  <a:srgbClr val="1A1B4F"/>
                </a:solidFill>
              </a:rPr>
              <a:t>WTS Rosa Parks Diversity Leadership Award</a:t>
            </a:r>
            <a:r>
              <a:rPr lang="en-US" sz="1800" dirty="0">
                <a:solidFill>
                  <a:srgbClr val="1A1B4F"/>
                </a:solidFill>
              </a:rPr>
              <a:t> – Darcy Cleaver, Section Manager of Transit Amenities, Port Authority of Allegheny County</a:t>
            </a:r>
          </a:p>
          <a:p>
            <a:pPr lvl="1"/>
            <a:r>
              <a:rPr lang="en-US" sz="1400" dirty="0">
                <a:solidFill>
                  <a:srgbClr val="1A1B4F"/>
                </a:solidFill>
              </a:rPr>
              <a:t>Recognizes either an organization or individual exhibiting extraordinary efforts or initiatives in facilitating professional opportunities for women and minorities.</a:t>
            </a:r>
          </a:p>
          <a:p>
            <a:r>
              <a:rPr lang="en-US" sz="1800" b="1" dirty="0">
                <a:solidFill>
                  <a:srgbClr val="1A1B4F"/>
                </a:solidFill>
              </a:rPr>
              <a:t>WTS Innovative Transportation Solutions Award</a:t>
            </a:r>
            <a:r>
              <a:rPr lang="en-US" sz="1800" dirty="0">
                <a:solidFill>
                  <a:srgbClr val="1A1B4F"/>
                </a:solidFill>
              </a:rPr>
              <a:t> – I-579 Urban Open Space Cap Project, Cheryl </a:t>
            </a:r>
            <a:r>
              <a:rPr lang="en-US" sz="1800" dirty="0" err="1">
                <a:solidFill>
                  <a:srgbClr val="1A1B4F"/>
                </a:solidFill>
              </a:rPr>
              <a:t>Solosky</a:t>
            </a:r>
            <a:r>
              <a:rPr lang="en-US" sz="1800" dirty="0">
                <a:solidFill>
                  <a:srgbClr val="1A1B4F"/>
                </a:solidFill>
              </a:rPr>
              <a:t>, P.E., PennDOT and Mary </a:t>
            </a:r>
            <a:r>
              <a:rPr lang="en-US" sz="1800" dirty="0" err="1">
                <a:solidFill>
                  <a:srgbClr val="1A1B4F"/>
                </a:solidFill>
              </a:rPr>
              <a:t>Conturo</a:t>
            </a:r>
            <a:r>
              <a:rPr lang="en-US" sz="1800" dirty="0">
                <a:solidFill>
                  <a:srgbClr val="1A1B4F"/>
                </a:solidFill>
              </a:rPr>
              <a:t> Pittsburgh Sports and Exhibition Authority  </a:t>
            </a:r>
          </a:p>
          <a:p>
            <a:pPr lvl="1"/>
            <a:r>
              <a:rPr lang="en-US" sz="1400" dirty="0">
                <a:solidFill>
                  <a:srgbClr val="1A1B4F"/>
                </a:solidFill>
              </a:rPr>
              <a:t>Salutes an innovative transportation project led by a woman.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29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A1B4F"/>
                </a:solidFill>
              </a:rPr>
              <a:t>WTS Pittsburgh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90689"/>
            <a:ext cx="8229600" cy="396240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This meeting is required in our by-laws.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Inform you of changes in leadership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Share our ideas and goals for 2022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Obtain feedback from you!!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Currently </a:t>
            </a:r>
            <a:r>
              <a:rPr lang="en-US" sz="2200" dirty="0"/>
              <a:t>membership of over </a:t>
            </a:r>
            <a:r>
              <a:rPr lang="en-US" sz="2200" dirty="0" smtClean="0"/>
              <a:t>135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/>
              <a:t>base members.</a:t>
            </a:r>
            <a:endParaRPr lang="en-US" sz="2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Chapter Goals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Become more organized, as an organization! Ha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Expand our reach and diversify by mode and industry</a:t>
            </a:r>
            <a:endParaRPr lang="en-US" sz="2200" b="1" u="sng" dirty="0"/>
          </a:p>
          <a:p>
            <a:endParaRPr lang="en-US" sz="2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4792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792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Events tonight – Door Prizes!!</a:t>
            </a:r>
            <a:endParaRPr lang="en-US" sz="4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0181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Scholarship Committee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Chair – Jennie McCracken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B91C01-C252-894C-A3D0-B754EDF4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828675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2021 Highlights</a:t>
            </a:r>
            <a:endParaRPr lang="en-US" sz="2400" dirty="0">
              <a:sym typeface="Wingdings" panose="05000000000000000000" pitchFamily="2" charset="2"/>
            </a:endParaRPr>
          </a:p>
          <a:p>
            <a:pPr marL="800100" lvl="1" indent="-457200">
              <a:spcBef>
                <a:spcPts val="1200"/>
              </a:spcBef>
            </a:pPr>
            <a:r>
              <a:rPr lang="en-US" sz="2100" dirty="0">
                <a:sym typeface="Wingdings" panose="05000000000000000000" pitchFamily="2" charset="2"/>
              </a:rPr>
              <a:t>2021 Virtual Scholarship Gala </a:t>
            </a:r>
          </a:p>
          <a:p>
            <a:pPr marL="1143000" lvl="2" indent="-457200">
              <a:spcBef>
                <a:spcPts val="1200"/>
              </a:spcBef>
            </a:pPr>
            <a:r>
              <a:rPr lang="en-US" sz="1800" dirty="0">
                <a:sym typeface="Wingdings" panose="05000000000000000000" pitchFamily="2" charset="2"/>
              </a:rPr>
              <a:t>Kathryn was absolutely amazing!  She inspired all of us that night and we are so lucky to have her support as an international board member.</a:t>
            </a:r>
          </a:p>
          <a:p>
            <a:pPr marL="1143000" lvl="2" indent="-457200">
              <a:spcBef>
                <a:spcPts val="1200"/>
              </a:spcBef>
            </a:pPr>
            <a:r>
              <a:rPr lang="en-US" sz="1800" dirty="0">
                <a:sym typeface="Wingdings" panose="05000000000000000000" pitchFamily="2" charset="2"/>
              </a:rPr>
              <a:t>Highlighting the 2020 and 2021 Winners was awesome</a:t>
            </a:r>
          </a:p>
          <a:p>
            <a:pPr marL="1143000" lvl="2" indent="-457200">
              <a:spcBef>
                <a:spcPts val="1200"/>
              </a:spcBef>
            </a:pPr>
            <a:r>
              <a:rPr lang="en-US" sz="1800" dirty="0">
                <a:sym typeface="Wingdings" panose="05000000000000000000" pitchFamily="2" charset="2"/>
              </a:rPr>
              <a:t>Great support from WTSI on using their Zoom account and in pulling off our first audience participation with the live polling </a:t>
            </a:r>
          </a:p>
          <a:p>
            <a:pPr marL="1143000" lvl="2" indent="-457200">
              <a:spcBef>
                <a:spcPts val="1200"/>
              </a:spcBef>
            </a:pPr>
            <a:r>
              <a:rPr lang="en-US" sz="1800" dirty="0">
                <a:sym typeface="Wingdings" panose="05000000000000000000" pitchFamily="2" charset="2"/>
              </a:rPr>
              <a:t>Raised $581 for Foundation at virtual gala</a:t>
            </a:r>
          </a:p>
          <a:p>
            <a:pPr marL="800100" lvl="1" indent="-457200">
              <a:spcBef>
                <a:spcPts val="1200"/>
              </a:spcBef>
            </a:pPr>
            <a:r>
              <a:rPr lang="en-US" sz="2100" dirty="0"/>
              <a:t>3 - $2500 Scholarships </a:t>
            </a:r>
          </a:p>
          <a:p>
            <a:pPr marL="800100" lvl="1" indent="-457200">
              <a:spcBef>
                <a:spcPts val="1200"/>
              </a:spcBef>
            </a:pPr>
            <a:r>
              <a:rPr lang="en-US" sz="2100" dirty="0"/>
              <a:t>Multiple applications for each scholarship from 3 universities </a:t>
            </a:r>
          </a:p>
          <a:p>
            <a:pPr marL="800100" lvl="1" indent="-457200">
              <a:spcBef>
                <a:spcPts val="1200"/>
              </a:spcBef>
            </a:pPr>
            <a:r>
              <a:rPr lang="en-US" sz="2100" dirty="0"/>
              <a:t>Submitted applications to WTSI </a:t>
            </a:r>
          </a:p>
          <a:p>
            <a:pPr marL="457200" indent="-457200">
              <a:spcBef>
                <a:spcPts val="1200"/>
              </a:spcBef>
            </a:pPr>
            <a:r>
              <a:rPr lang="en-US" sz="2400" dirty="0"/>
              <a:t>CHECK OUT OUR UPCOMING NEWSLETTER FOR A FEATURE ON OUR 2022 SCHOLARSHIP WINNERS!!</a:t>
            </a:r>
          </a:p>
          <a:p>
            <a:pPr marL="800100" lvl="1" indent="-457200">
              <a:spcBef>
                <a:spcPts val="1200"/>
              </a:spcBef>
            </a:pPr>
            <a:endParaRPr lang="en-US" sz="2100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24000"/>
            <a:ext cx="80010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36DE57C-E744-45D8-8418-3ABB436E416A}"/>
              </a:ext>
            </a:extLst>
          </p:cNvPr>
          <p:cNvSpPr txBox="1">
            <a:spLocks/>
          </p:cNvSpPr>
          <p:nvPr/>
        </p:nvSpPr>
        <p:spPr>
          <a:xfrm>
            <a:off x="381000" y="1165783"/>
            <a:ext cx="3420438" cy="71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Plans for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8D7963-7661-4FE2-9FB7-CBB9D73C8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2133601"/>
            <a:ext cx="3976561" cy="417649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sz="1700" dirty="0"/>
              <a:t>Save the date:  Scholarship Gala in March 24, 2022 from 6:00-8:00 PM at the Sheraton Station Square</a:t>
            </a:r>
          </a:p>
          <a:p>
            <a:pPr>
              <a:spcBef>
                <a:spcPts val="1200"/>
              </a:spcBef>
            </a:pPr>
            <a:r>
              <a:rPr lang="en-US" sz="1700" dirty="0"/>
              <a:t>Registration will be out in the next week </a:t>
            </a:r>
          </a:p>
          <a:p>
            <a:pPr>
              <a:spcBef>
                <a:spcPts val="1200"/>
              </a:spcBef>
            </a:pPr>
            <a:r>
              <a:rPr lang="en-US" sz="1700" dirty="0"/>
              <a:t>Christina Cassotis, CEO at Allegheny County Airport Authority </a:t>
            </a:r>
          </a:p>
          <a:p>
            <a:pPr>
              <a:spcBef>
                <a:spcPts val="1200"/>
              </a:spcBef>
            </a:pPr>
            <a:r>
              <a:rPr lang="en-US" sz="1700" dirty="0"/>
              <a:t>Successful Silent Auction at the Gala – going to be our biggest year yet and we already have a few donations that are valued at $900</a:t>
            </a:r>
          </a:p>
          <a:p>
            <a:pPr>
              <a:spcBef>
                <a:spcPts val="1200"/>
              </a:spcBef>
            </a:pPr>
            <a:r>
              <a:rPr lang="en-US" sz="1700" dirty="0"/>
              <a:t>Follow-up with our past winners– highlight on social media this year with a Where are They Now Series?  </a:t>
            </a:r>
          </a:p>
          <a:p>
            <a:pPr indent="-228600" defTabSz="914400"/>
            <a:r>
              <a:rPr lang="en-US" sz="1700" dirty="0"/>
              <a:t>2022-2023 Scholarships – Great way to get engaged on the committee in reviewing scholarship applications or supporting outreach to our universities</a:t>
            </a:r>
          </a:p>
          <a:p>
            <a:pPr indent="-228600" defTabSz="914400"/>
            <a:r>
              <a:rPr lang="en-US" sz="1700" dirty="0"/>
              <a:t>Looking for new committee members please reach out if you are interested!</a:t>
            </a:r>
          </a:p>
          <a:p>
            <a:pPr indent="-228600" defTabSz="914400"/>
            <a:r>
              <a:rPr lang="en-US" sz="1700" dirty="0"/>
              <a:t>Begin transition of next Scholarship Chair – looking for folks who are interested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398216"/>
            <a:ext cx="4520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Scholarship Committee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34E9D4-CB78-4973-8DB4-A88520701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1" t="9786" r="14176"/>
          <a:stretch/>
        </p:blipFill>
        <p:spPr>
          <a:xfrm>
            <a:off x="4575495" y="2667000"/>
            <a:ext cx="3976561" cy="28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3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32129" y="228600"/>
            <a:ext cx="6172200" cy="1385067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3700" dirty="0">
                <a:solidFill>
                  <a:srgbClr val="1A1A50"/>
                </a:solidFill>
              </a:rPr>
              <a:t>Events and Programs </a:t>
            </a:r>
            <a:br>
              <a:rPr lang="en-US" sz="3700" dirty="0">
                <a:solidFill>
                  <a:srgbClr val="1A1A50"/>
                </a:solidFill>
              </a:rPr>
            </a:br>
            <a:r>
              <a:rPr lang="en-US" sz="3700" dirty="0">
                <a:solidFill>
                  <a:srgbClr val="1A1A50"/>
                </a:solidFill>
              </a:rPr>
              <a:t>of Interest Committee (EPIC)</a:t>
            </a:r>
            <a:r>
              <a:rPr lang="en-US" sz="3700" dirty="0">
                <a:solidFill>
                  <a:srgbClr val="0070C0"/>
                </a:solidFill>
              </a:rPr>
              <a:t/>
            </a:r>
            <a:br>
              <a:rPr lang="en-US" sz="3700" dirty="0">
                <a:solidFill>
                  <a:srgbClr val="0070C0"/>
                </a:solidFill>
              </a:rPr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2700" dirty="0">
                <a:solidFill>
                  <a:srgbClr val="F47920"/>
                </a:solidFill>
              </a:rPr>
              <a:t>Co-Chairs: Rachel Stockert &amp; Amanda Purcell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0F3DAA-0471-4508-8E56-7B5EF7948772}"/>
              </a:ext>
            </a:extLst>
          </p:cNvPr>
          <p:cNvSpPr txBox="1"/>
          <p:nvPr/>
        </p:nvSpPr>
        <p:spPr>
          <a:xfrm>
            <a:off x="627647" y="2421298"/>
            <a:ext cx="8116294" cy="176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A1A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say in what </a:t>
            </a:r>
            <a:r>
              <a:rPr lang="en-US" sz="2400" b="1" dirty="0">
                <a:solidFill>
                  <a:srgbClr val="1A1A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WTS events are held</a:t>
            </a:r>
            <a:endParaRPr lang="en-US" sz="2400" b="1" dirty="0">
              <a:solidFill>
                <a:srgbClr val="1A1A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A1A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</a:t>
            </a:r>
            <a:r>
              <a:rPr lang="en-US" sz="2400" b="1">
                <a:solidFill>
                  <a:srgbClr val="1A1A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involved on </a:t>
            </a:r>
            <a:r>
              <a:rPr lang="en-US" sz="2400" b="1" dirty="0">
                <a:solidFill>
                  <a:srgbClr val="1A1A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active committee with low time commitment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A1A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plan the monthly WTS events</a:t>
            </a:r>
            <a:endParaRPr lang="en-US" sz="2400" dirty="0">
              <a:solidFill>
                <a:srgbClr val="1A1A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E3C7138-A8BB-4B1C-8989-6173689BB030}"/>
              </a:ext>
            </a:extLst>
          </p:cNvPr>
          <p:cNvSpPr txBox="1">
            <a:spLocks/>
          </p:cNvSpPr>
          <p:nvPr/>
        </p:nvSpPr>
        <p:spPr>
          <a:xfrm>
            <a:off x="1371600" y="1365775"/>
            <a:ext cx="6172200" cy="105552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47920"/>
                </a:solidFill>
                <a:latin typeface="+mn-lt"/>
              </a:rPr>
              <a:t>Do you want to…..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D0629F-FAFB-4D1D-B3BD-DCF7C6248158}"/>
              </a:ext>
            </a:extLst>
          </p:cNvPr>
          <p:cNvSpPr txBox="1">
            <a:spLocks/>
          </p:cNvSpPr>
          <p:nvPr/>
        </p:nvSpPr>
        <p:spPr>
          <a:xfrm>
            <a:off x="1371600" y="3659853"/>
            <a:ext cx="6172200" cy="105552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47920"/>
                </a:solidFill>
                <a:latin typeface="+mn-lt"/>
              </a:rPr>
              <a:t>EPIC is always looking for new members!</a:t>
            </a:r>
            <a:endParaRPr lang="en-US" sz="2000" b="1" dirty="0">
              <a:solidFill>
                <a:srgbClr val="F47920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05F40A1-8D4A-40C3-9E9B-FA3327EBC934}"/>
              </a:ext>
            </a:extLst>
          </p:cNvPr>
          <p:cNvSpPr txBox="1">
            <a:spLocks/>
          </p:cNvSpPr>
          <p:nvPr/>
        </p:nvSpPr>
        <p:spPr>
          <a:xfrm>
            <a:off x="1371600" y="4800600"/>
            <a:ext cx="6172200" cy="105552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F47920"/>
                </a:solidFill>
                <a:latin typeface="+mn-lt"/>
              </a:rPr>
              <a:t>If you are interested in joining EPIC, see Rachel or Amanda after the presentation!</a:t>
            </a:r>
          </a:p>
          <a:p>
            <a:endParaRPr lang="en-US" sz="2000" b="1" dirty="0">
              <a:solidFill>
                <a:srgbClr val="F4792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F47920"/>
                </a:solidFill>
                <a:latin typeface="+mn-lt"/>
              </a:rPr>
              <a:t>Email: Rachel- </a:t>
            </a:r>
            <a:r>
              <a:rPr lang="en-US" sz="2000" b="1" dirty="0">
                <a:solidFill>
                  <a:srgbClr val="F47920"/>
                </a:solidFill>
                <a:latin typeface="+mn-lt"/>
                <a:hlinkClick r:id="rId3"/>
              </a:rPr>
              <a:t>rstockert@larsondesigngroup.com</a:t>
            </a:r>
            <a:endParaRPr lang="en-US" sz="2000" b="1" dirty="0">
              <a:solidFill>
                <a:srgbClr val="F47920"/>
              </a:solidFill>
              <a:latin typeface="+mn-lt"/>
            </a:endParaRPr>
          </a:p>
          <a:p>
            <a:endParaRPr lang="en-US" sz="2000" b="1" dirty="0">
              <a:solidFill>
                <a:srgbClr val="F4792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F47920"/>
                </a:solidFill>
                <a:latin typeface="+mn-lt"/>
              </a:rPr>
              <a:t>            Amanda- </a:t>
            </a:r>
            <a:r>
              <a:rPr lang="en-US" sz="2000" b="1" dirty="0">
                <a:solidFill>
                  <a:srgbClr val="F47920"/>
                </a:solidFill>
                <a:latin typeface="+mn-lt"/>
                <a:hlinkClick r:id="rId4"/>
              </a:rPr>
              <a:t>apurcell@trafficpd.com</a:t>
            </a:r>
            <a:r>
              <a:rPr lang="en-US" sz="2000" b="1" dirty="0">
                <a:solidFill>
                  <a:srgbClr val="F47920"/>
                </a:solidFill>
                <a:latin typeface="+mn-lt"/>
              </a:rPr>
              <a:t> </a:t>
            </a:r>
            <a:endParaRPr lang="en-US" sz="1600" b="1" dirty="0">
              <a:solidFill>
                <a:srgbClr val="F4792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68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FC554B-26BF-4958-A143-68FE9EF7C6A5}"/>
              </a:ext>
            </a:extLst>
          </p:cNvPr>
          <p:cNvSpPr txBox="1"/>
          <p:nvPr/>
        </p:nvSpPr>
        <p:spPr>
          <a:xfrm>
            <a:off x="525592" y="1333282"/>
            <a:ext cx="582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36C0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Tentative 2022 Events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591" y="269087"/>
            <a:ext cx="58273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1A1A50"/>
                </a:solidFill>
              </a:rPr>
              <a:t>Events and Programs </a:t>
            </a:r>
            <a:br>
              <a:rPr lang="en-US" sz="3300" dirty="0">
                <a:solidFill>
                  <a:srgbClr val="1A1A50"/>
                </a:solidFill>
              </a:rPr>
            </a:br>
            <a:r>
              <a:rPr lang="en-US" sz="3300" dirty="0">
                <a:solidFill>
                  <a:srgbClr val="1A1A50"/>
                </a:solidFill>
              </a:rPr>
              <a:t>of Interest Committee (EPIC)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9067F26-136C-429F-A508-954DCF877F17}"/>
              </a:ext>
            </a:extLst>
          </p:cNvPr>
          <p:cNvGrpSpPr/>
          <p:nvPr/>
        </p:nvGrpSpPr>
        <p:grpSpPr>
          <a:xfrm>
            <a:off x="1143000" y="2218968"/>
            <a:ext cx="7162800" cy="1210032"/>
            <a:chOff x="1143000" y="2218968"/>
            <a:chExt cx="7162800" cy="1210032"/>
          </a:xfrm>
          <a:solidFill>
            <a:srgbClr val="1A1A5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24FDBC7-60AA-4AB1-AC56-65C58E22EC68}"/>
                </a:ext>
              </a:extLst>
            </p:cNvPr>
            <p:cNvSpPr/>
            <p:nvPr/>
          </p:nvSpPr>
          <p:spPr>
            <a:xfrm>
              <a:off x="11430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en-US" dirty="0"/>
                <a:t>January</a:t>
              </a:r>
            </a:p>
            <a:p>
              <a:pPr algn="ctr"/>
              <a:r>
                <a:rPr lang="en-US" sz="1400" dirty="0"/>
                <a:t>Membership Meeting</a:t>
              </a:r>
            </a:p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E66FB2E-E084-4EEB-814D-86B175BC940F}"/>
                </a:ext>
              </a:extLst>
            </p:cNvPr>
            <p:cNvSpPr/>
            <p:nvPr/>
          </p:nvSpPr>
          <p:spPr>
            <a:xfrm>
              <a:off x="29718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en-US" dirty="0"/>
                <a:t>February</a:t>
              </a:r>
            </a:p>
            <a:p>
              <a:pPr algn="ctr"/>
              <a:r>
                <a:rPr lang="en-US" sz="1400" dirty="0"/>
                <a:t>Recognition Awards</a:t>
              </a:r>
            </a:p>
            <a:p>
              <a:pPr algn="ctr"/>
              <a:r>
                <a:rPr lang="en-US" sz="1400" dirty="0"/>
                <a:t>2/22/2022</a:t>
              </a:r>
            </a:p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C6F6221-ABDF-4C6B-8C1A-74639C08C7E7}"/>
                </a:ext>
              </a:extLst>
            </p:cNvPr>
            <p:cNvSpPr/>
            <p:nvPr/>
          </p:nvSpPr>
          <p:spPr>
            <a:xfrm>
              <a:off x="48006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March</a:t>
              </a:r>
            </a:p>
            <a:p>
              <a:pPr algn="ctr"/>
              <a:r>
                <a:rPr lang="en-US" sz="1400" dirty="0"/>
                <a:t>Scholarship Gala</a:t>
              </a:r>
            </a:p>
            <a:p>
              <a:pPr algn="ctr"/>
              <a:r>
                <a:rPr lang="en-US" sz="1400" dirty="0"/>
                <a:t>03/24/2022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AAC1494-19D3-4585-BFB4-3D86AF50C38F}"/>
                </a:ext>
              </a:extLst>
            </p:cNvPr>
            <p:cNvSpPr/>
            <p:nvPr/>
          </p:nvSpPr>
          <p:spPr>
            <a:xfrm>
              <a:off x="66294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April</a:t>
              </a:r>
            </a:p>
            <a:p>
              <a:pPr algn="ctr"/>
              <a:r>
                <a:rPr lang="en-US" sz="1400" dirty="0"/>
                <a:t>Golf Tune Up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F5656E-0642-4552-BD7E-71D967430536}"/>
              </a:ext>
            </a:extLst>
          </p:cNvPr>
          <p:cNvGrpSpPr/>
          <p:nvPr/>
        </p:nvGrpSpPr>
        <p:grpSpPr>
          <a:xfrm>
            <a:off x="1143000" y="3543745"/>
            <a:ext cx="7162800" cy="1210032"/>
            <a:chOff x="1143000" y="2218968"/>
            <a:chExt cx="7162800" cy="1210032"/>
          </a:xfrm>
          <a:solidFill>
            <a:srgbClr val="1A1A50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351226C-2EBE-4297-9838-28AE5FF670DE}"/>
                </a:ext>
              </a:extLst>
            </p:cNvPr>
            <p:cNvSpPr/>
            <p:nvPr/>
          </p:nvSpPr>
          <p:spPr>
            <a:xfrm>
              <a:off x="11430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May</a:t>
              </a:r>
            </a:p>
            <a:p>
              <a:pPr algn="ctr"/>
              <a:r>
                <a:rPr lang="en-US" sz="1400" dirty="0"/>
                <a:t>Mental Health in Engineering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AED92F4-0689-40EC-8C6D-A926188AEEDC}"/>
                </a:ext>
              </a:extLst>
            </p:cNvPr>
            <p:cNvSpPr/>
            <p:nvPr/>
          </p:nvSpPr>
          <p:spPr>
            <a:xfrm>
              <a:off x="29718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June</a:t>
              </a:r>
            </a:p>
            <a:p>
              <a:pPr algn="ctr"/>
              <a:r>
                <a:rPr lang="en-US" sz="1400" dirty="0"/>
                <a:t>ACOE Lock and Dam System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913BBF6-85D6-45E4-B3C1-B194F4604344}"/>
                </a:ext>
              </a:extLst>
            </p:cNvPr>
            <p:cNvSpPr/>
            <p:nvPr/>
          </p:nvSpPr>
          <p:spPr>
            <a:xfrm>
              <a:off x="48006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July</a:t>
              </a:r>
            </a:p>
            <a:p>
              <a:pPr algn="ctr"/>
              <a:r>
                <a:rPr lang="en-US" sz="1400" dirty="0"/>
                <a:t>Members Only Happy Hour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319AA99-9308-45DF-A463-B1E3C60308E1}"/>
                </a:ext>
              </a:extLst>
            </p:cNvPr>
            <p:cNvSpPr/>
            <p:nvPr/>
          </p:nvSpPr>
          <p:spPr>
            <a:xfrm>
              <a:off x="66294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August</a:t>
              </a:r>
            </a:p>
            <a:p>
              <a:pPr algn="ctr"/>
              <a:r>
                <a:rPr lang="en-US" sz="1400" dirty="0"/>
                <a:t>Virtual Lunch Presentation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8059757-6D9B-4F61-8733-515E7E388D1D}"/>
              </a:ext>
            </a:extLst>
          </p:cNvPr>
          <p:cNvGrpSpPr/>
          <p:nvPr/>
        </p:nvGrpSpPr>
        <p:grpSpPr>
          <a:xfrm>
            <a:off x="1143000" y="4902935"/>
            <a:ext cx="7162800" cy="1210032"/>
            <a:chOff x="1143000" y="2218968"/>
            <a:chExt cx="7162800" cy="1210032"/>
          </a:xfrm>
          <a:solidFill>
            <a:srgbClr val="1A1A5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1191B61-D081-47BE-89FC-99D0FAE0E62C}"/>
                </a:ext>
              </a:extLst>
            </p:cNvPr>
            <p:cNvSpPr/>
            <p:nvPr/>
          </p:nvSpPr>
          <p:spPr>
            <a:xfrm>
              <a:off x="11430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September</a:t>
              </a:r>
            </a:p>
            <a:p>
              <a:pPr algn="ctr"/>
              <a:r>
                <a:rPr lang="en-US" sz="1400" dirty="0"/>
                <a:t>Oktoberfest</a:t>
              </a:r>
              <a:r>
                <a:rPr lang="en-US" dirty="0"/>
                <a:t> </a:t>
              </a:r>
              <a:r>
                <a:rPr lang="en-US" sz="1400" dirty="0"/>
                <a:t>Headshots and Happy Hour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F86B3BD-0D4B-4063-B4CA-29B08571EB8B}"/>
                </a:ext>
              </a:extLst>
            </p:cNvPr>
            <p:cNvSpPr/>
            <p:nvPr/>
          </p:nvSpPr>
          <p:spPr>
            <a:xfrm>
              <a:off x="29718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October</a:t>
              </a:r>
            </a:p>
            <a:p>
              <a:pPr algn="ctr"/>
              <a:r>
                <a:rPr lang="en-US" sz="1400" dirty="0"/>
                <a:t>Northeast Regional Event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427E8F7-74A8-4D63-ADAB-D253F520DDE0}"/>
                </a:ext>
              </a:extLst>
            </p:cNvPr>
            <p:cNvSpPr/>
            <p:nvPr/>
          </p:nvSpPr>
          <p:spPr>
            <a:xfrm>
              <a:off x="48006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November</a:t>
              </a:r>
            </a:p>
            <a:p>
              <a:pPr algn="ctr"/>
              <a:r>
                <a:rPr lang="en-US" sz="1400" dirty="0"/>
                <a:t>Hardhat Fundraiser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92E8AC4-9FB1-485A-B1CD-6D6D0CFF3B55}"/>
                </a:ext>
              </a:extLst>
            </p:cNvPr>
            <p:cNvSpPr/>
            <p:nvPr/>
          </p:nvSpPr>
          <p:spPr>
            <a:xfrm>
              <a:off x="6629400" y="2218968"/>
              <a:ext cx="1676400" cy="1210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December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3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1219200"/>
            <a:ext cx="7086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Website: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3"/>
              </a:rPr>
              <a:t>https://www.wtsinternational.org/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4"/>
              </a:rPr>
              <a:t>https://www.wtsinternational.</a:t>
            </a:r>
            <a:r>
              <a:rPr lang="en-US" b="1" dirty="0">
                <a:hlinkClick r:id="rId4"/>
              </a:rPr>
              <a:t>org</a:t>
            </a:r>
            <a:r>
              <a:rPr lang="en-US" sz="2400" dirty="0">
                <a:hlinkClick r:id="rId4"/>
              </a:rPr>
              <a:t>/Pittsburgh/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Email: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5"/>
              </a:rPr>
              <a:t>WTSPittsburghChapter@gmail.com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We are also on Facebook and LinkedIn</a:t>
            </a:r>
            <a:r>
              <a:rPr lang="en-US" sz="2400" dirty="0" smtClean="0"/>
              <a:t>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4400" b="1" dirty="0" smtClean="0"/>
              <a:t>THANK YOU!!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08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A1B4F"/>
                </a:solidFill>
              </a:rPr>
              <a:t>WTS Pittsburgh Chapter and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590800"/>
            <a:ext cx="5029200" cy="5105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dirty="0"/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EPIC </a:t>
            </a:r>
            <a:r>
              <a:rPr lang="en-US" dirty="0" smtClean="0"/>
              <a:t>– Rachel Stockert </a:t>
            </a:r>
            <a:r>
              <a:rPr lang="en-US" sz="1800" dirty="0" smtClean="0"/>
              <a:t>&amp; Amanda Purcell</a:t>
            </a:r>
            <a:endParaRPr lang="en-US" sz="1800" dirty="0"/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Membership – Kristen Sklarsky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Mentoring </a:t>
            </a:r>
            <a:r>
              <a:rPr lang="en-US" dirty="0"/>
              <a:t>– </a:t>
            </a:r>
            <a:r>
              <a:rPr lang="en-US" i="1" dirty="0" smtClean="0"/>
              <a:t>VACANT</a:t>
            </a:r>
            <a:endParaRPr lang="en-US" i="1" dirty="0"/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Newsletter – Damon Rhodes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Student Outreach </a:t>
            </a:r>
            <a:r>
              <a:rPr lang="en-US" dirty="0" smtClean="0"/>
              <a:t>– Moriah Eck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Recognition </a:t>
            </a:r>
            <a:r>
              <a:rPr lang="en-US" dirty="0"/>
              <a:t>Awards – Linda Zug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Scholarship – Jennifer McCracken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TransportationYou</a:t>
            </a:r>
            <a:r>
              <a:rPr lang="en-US" dirty="0"/>
              <a:t> – Jenna Gonzales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81000" y="1357951"/>
            <a:ext cx="69342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President </a:t>
            </a:r>
            <a:r>
              <a:rPr lang="en-US" dirty="0"/>
              <a:t>– Kelly Rigot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Vice-President – Jennifer McCracken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Treasurer – </a:t>
            </a:r>
            <a:r>
              <a:rPr lang="en-US" dirty="0" smtClean="0"/>
              <a:t>Amelia Harris</a:t>
            </a:r>
            <a:endParaRPr lang="en-US" dirty="0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Secretary – Jennifer King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Immediate Past President – Monica </a:t>
            </a:r>
            <a:r>
              <a:rPr lang="en-US" dirty="0" smtClean="0"/>
              <a:t>O’Neil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Director-at-Large – Wendy </a:t>
            </a:r>
            <a:r>
              <a:rPr lang="en-US" dirty="0" err="1"/>
              <a:t>Berrill</a:t>
            </a:r>
            <a:endParaRPr lang="en-US" dirty="0"/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Director-at-Large – Barb </a:t>
            </a:r>
            <a:r>
              <a:rPr lang="en-US" dirty="0" smtClean="0"/>
              <a:t>Sloan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Regional Council – Linda Zug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Social Media – Michelle Hinds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Corporate Sponsor – Jennifer King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Communications – Lauren </a:t>
            </a:r>
            <a:r>
              <a:rPr lang="en-US" dirty="0" smtClean="0"/>
              <a:t>Doyle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Diversity &amp; Inclusion – </a:t>
            </a:r>
            <a:r>
              <a:rPr lang="en-US" i="1" dirty="0" smtClean="0"/>
              <a:t>VACANT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i="1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Membership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2400" dirty="0"/>
              <a:t>Kristen Sklarsky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236" y="1676400"/>
            <a:ext cx="82296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228600" y="1630018"/>
            <a:ext cx="84642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135 Active Members: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– 31 New Members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– 27 New Members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– 8 New Members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Honorary Members: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Lynn Manion – Executive Director of the Airport Corridor Transportation Authority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Mavis Rainey – Executive Director of the Oakland Transportation Management Association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Goals: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to grow our membership numbers and expand our networking opportunities 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membership engagement 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to provide support and responses to all member questions/concerns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yearly events to recognize new members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Compile honorary member nominees</a:t>
            </a:r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Wave 3"/>
          <p:cNvSpPr/>
          <p:nvPr/>
        </p:nvSpPr>
        <p:spPr>
          <a:xfrm>
            <a:off x="6400800" y="5638800"/>
            <a:ext cx="2514600" cy="1066800"/>
          </a:xfrm>
          <a:prstGeom prst="wave">
            <a:avLst/>
          </a:prstGeom>
          <a:solidFill>
            <a:srgbClr val="1A1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Help!!</a:t>
            </a:r>
          </a:p>
        </p:txBody>
      </p:sp>
    </p:spTree>
    <p:extLst>
      <p:ext uri="{BB962C8B-B14F-4D97-AF65-F5344CB8AC3E}">
        <p14:creationId xmlns:p14="http://schemas.microsoft.com/office/powerpoint/2010/main" val="7018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F7FF4-20E0-49C1-BE64-FEBCB8559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New Member List</a:t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2200" dirty="0"/>
              <a:t>Thank you for your commitment and support!!!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07CA9-FACB-4A7C-AE87-02DF1D43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2020 Members                    2021 Members               2022 Members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B39B2A8-7ADB-4BBA-90E2-5D820AC827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2209800"/>
          <a:ext cx="1150687" cy="4351350"/>
        </p:xfrm>
        <a:graphic>
          <a:graphicData uri="http://schemas.openxmlformats.org/drawingml/2006/table">
            <a:tbl>
              <a:tblPr/>
              <a:tblGrid>
                <a:gridCol w="1150687">
                  <a:extLst>
                    <a:ext uri="{9D8B030D-6E8A-4147-A177-3AD203B41FA5}">
                      <a16:colId xmlns:a16="http://schemas.microsoft.com/office/drawing/2014/main" xmlns="" val="4208102934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Melanie Percha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917919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Sharmon Winters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503501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Jenna Gonzales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858150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Renee Scott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326096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Sherry Hockenberry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838861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Lindsey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Ulizio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803894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Lori Musto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085382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Rosanne Rodgers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229592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 Lesher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108250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Melanie Berry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28876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Katelyn Colella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038003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Daniel Cessna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970236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 Doyle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993255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Nicholson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382899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Caleigh Wanson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071775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Allana Conn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838433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Cathleen Zeisler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470814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 Archer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109712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Katharine Kelleman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384278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Ebur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870838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Burcu Akinci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070804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 Hans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584695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Valerie Lahti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232392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Lori Rossetti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567189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Christopher Droznek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663758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Emily Gordon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25486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 Patton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889938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Billie Budner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91893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Meredith Santini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593954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Scheerer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884886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E09A2E4-AEE3-4904-AC47-6105A5CE0B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81400" y="2212734"/>
          <a:ext cx="1278541" cy="4189644"/>
        </p:xfrm>
        <a:graphic>
          <a:graphicData uri="http://schemas.openxmlformats.org/drawingml/2006/table">
            <a:tbl>
              <a:tblPr/>
              <a:tblGrid>
                <a:gridCol w="1278541">
                  <a:extLst>
                    <a:ext uri="{9D8B030D-6E8A-4147-A177-3AD203B41FA5}">
                      <a16:colId xmlns:a16="http://schemas.microsoft.com/office/drawing/2014/main" xmlns="" val="660339760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Erin Russell-Story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6707456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 Huet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6831956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 Smallwood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2109796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Gabrielle Braclay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3238381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Kathryn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Trupo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6316477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Erin Clark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3554096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Melissa Sebastian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3480945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Cassandra Schanck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9747840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Christine Sgro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733281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Dorcak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906592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 Slack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6574215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Amy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Ivoska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9345881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Deena Dreher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3480985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 Kay Schweyer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3464242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Fereshteh Noorbakhsh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7975928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Donald Pasquinelli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7250538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Koren Sprinkle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4214529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Christie Cohan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657410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Jackson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8171716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Melissa D'Loss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700722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Abigail Martin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1930973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Ismet Erdagi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1907048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Suhaib Alshayeb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8591096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Slavica Gavric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1694921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Jennifer Provenza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9611902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Jessica Schumer-Rowles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4916564"/>
                  </a:ext>
                </a:extLst>
              </a:tr>
              <a:tr h="1551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Lindsey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Stefanou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108175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4DC4D96B-6753-4210-B535-F7A3C442A9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72200" y="2209800"/>
          <a:ext cx="1511300" cy="1219200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xmlns="" val="223904262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Amanda Titus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94951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Lynn Manion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523983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Mavis Rainey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00697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Taylor Novitsky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828365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Greg Cerminara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590279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Kacin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260552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Cheryl Moon-Sirianni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7860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Nicholas Burdette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8309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9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79" y="350838"/>
            <a:ext cx="7886700" cy="115887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Communications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Chair – </a:t>
            </a:r>
            <a:r>
              <a:rPr lang="en-US" sz="2400" dirty="0" smtClean="0"/>
              <a:t>Lauren Doyle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3236" y="1600200"/>
            <a:ext cx="7924800" cy="47085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Responsible </a:t>
            </a:r>
            <a:r>
              <a:rPr lang="en-US" sz="2000" dirty="0"/>
              <a:t>for communicating </a:t>
            </a:r>
            <a:r>
              <a:rPr lang="en-US" sz="2000" dirty="0" smtClean="0"/>
              <a:t>events, opportunities, and important notices.</a:t>
            </a:r>
          </a:p>
          <a:p>
            <a:pPr lvl="1"/>
            <a:r>
              <a:rPr lang="en-US" sz="1700" dirty="0" smtClean="0"/>
              <a:t>Members and Non members and students</a:t>
            </a:r>
          </a:p>
          <a:p>
            <a:r>
              <a:rPr lang="en-US" sz="2000" dirty="0" smtClean="0"/>
              <a:t>Ensure the correct people are included on every chapter email that is sent out and the corporate sponsorships are included on every email.</a:t>
            </a:r>
            <a:endParaRPr lang="en-US" sz="2000" dirty="0"/>
          </a:p>
          <a:p>
            <a:r>
              <a:rPr lang="en-US" sz="2000" dirty="0"/>
              <a:t>Coordinate with the Social Media Chair to ensure consistent messaging across platforms</a:t>
            </a:r>
          </a:p>
          <a:p>
            <a:r>
              <a:rPr lang="en-US" sz="2000" dirty="0" smtClean="0"/>
              <a:t>Goals for 2022</a:t>
            </a:r>
          </a:p>
          <a:p>
            <a:pPr lvl="1"/>
            <a:r>
              <a:rPr lang="en-US" sz="1700" dirty="0"/>
              <a:t>I</a:t>
            </a:r>
            <a:r>
              <a:rPr lang="en-US" sz="1700" dirty="0" smtClean="0"/>
              <a:t>mprove appearance and consistency of emails</a:t>
            </a:r>
          </a:p>
          <a:p>
            <a:pPr lvl="1"/>
            <a:r>
              <a:rPr lang="en-US" sz="1700" dirty="0" smtClean="0"/>
              <a:t>Engage more subscribers</a:t>
            </a:r>
          </a:p>
          <a:p>
            <a:pPr lvl="1"/>
            <a:r>
              <a:rPr lang="en-US" sz="1700" dirty="0" smtClean="0"/>
              <a:t>Increase number of members and non member participants at events</a:t>
            </a:r>
            <a:endParaRPr lang="en-US" sz="2000" dirty="0" smtClean="0"/>
          </a:p>
          <a:p>
            <a:r>
              <a:rPr lang="en-US" sz="2000" dirty="0" smtClean="0"/>
              <a:t>Open to help and suggestions on how to improve communications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236" y="1676400"/>
            <a:ext cx="82296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Wave 4"/>
          <p:cNvSpPr/>
          <p:nvPr/>
        </p:nvSpPr>
        <p:spPr>
          <a:xfrm>
            <a:off x="6324600" y="5576888"/>
            <a:ext cx="2514600" cy="1066800"/>
          </a:xfrm>
          <a:prstGeom prst="wave">
            <a:avLst/>
          </a:prstGeom>
          <a:solidFill>
            <a:srgbClr val="1A1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79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Help!!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479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255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Mentor/Mentee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Chair – </a:t>
            </a:r>
            <a:r>
              <a:rPr lang="en-US" sz="2400" i="1" dirty="0" smtClean="0"/>
              <a:t>VACANT</a:t>
            </a:r>
            <a:endParaRPr lang="en-US" sz="2400" i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3236" y="2133600"/>
            <a:ext cx="7924800" cy="3505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A1B4F"/>
                </a:solidFill>
              </a:rPr>
              <a:t>Members are matched with either a Mentee(s) or Mentor(s) based on interests </a:t>
            </a:r>
          </a:p>
          <a:p>
            <a:r>
              <a:rPr lang="en-US" sz="2400" dirty="0">
                <a:solidFill>
                  <a:srgbClr val="1A1B4F"/>
                </a:solidFill>
              </a:rPr>
              <a:t>Monthly Zoom calls </a:t>
            </a:r>
          </a:p>
          <a:p>
            <a:r>
              <a:rPr lang="en-US" sz="2400" dirty="0">
                <a:solidFill>
                  <a:srgbClr val="1A1B4F"/>
                </a:solidFill>
              </a:rPr>
              <a:t>Book Discussions</a:t>
            </a:r>
          </a:p>
          <a:p>
            <a:r>
              <a:rPr lang="en-US" sz="2400" dirty="0">
                <a:solidFill>
                  <a:srgbClr val="1A1B4F"/>
                </a:solidFill>
              </a:rPr>
              <a:t>Quarterly </a:t>
            </a:r>
            <a:r>
              <a:rPr lang="en-US" sz="2400" dirty="0" smtClean="0">
                <a:solidFill>
                  <a:srgbClr val="1A1B4F"/>
                </a:solidFill>
              </a:rPr>
              <a:t>events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 smtClean="0">
                <a:solidFill>
                  <a:srgbClr val="1A1B4F"/>
                </a:solidFill>
              </a:rPr>
              <a:t>A new chair can reboot</a:t>
            </a:r>
            <a:endParaRPr lang="en-US" sz="2400" i="1" dirty="0">
              <a:solidFill>
                <a:srgbClr val="1A1B4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rgbClr val="1A1B4F"/>
                </a:solidFill>
              </a:rPr>
              <a:t>with new pairs!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236" y="1676400"/>
            <a:ext cx="82296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xmlns="" id="{D79DEBE4-AD0D-5B45-B5BD-C7DD1181E5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81629"/>
            <a:ext cx="4941500" cy="30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5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528" y="2323508"/>
            <a:ext cx="4219575" cy="75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86" y="152399"/>
            <a:ext cx="7886700" cy="123507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Mentor/Mentee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Chair – </a:t>
            </a:r>
            <a:r>
              <a:rPr lang="en-US" sz="2400" i="1" dirty="0" smtClean="0"/>
              <a:t>VACANT</a:t>
            </a:r>
            <a:endParaRPr lang="en-US" sz="2400" i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524000"/>
            <a:ext cx="79248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A1B4F"/>
                </a:solidFill>
              </a:rPr>
              <a:t>As a member WTS International’s website allows you to sign up to participate in their mentorship program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1A1B4F"/>
                </a:solidFill>
              </a:rPr>
              <a:t>Go to wtsinternational.org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1A1B4F"/>
                </a:solidFill>
              </a:rPr>
              <a:t>Log in to your account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1A1B4F"/>
                </a:solidFill>
              </a:rPr>
              <a:t>At the top left of the page click the My WTS communities</a:t>
            </a:r>
          </a:p>
          <a:p>
            <a:pPr lvl="1"/>
            <a:r>
              <a:rPr lang="en-US" sz="1800" dirty="0" smtClean="0">
                <a:solidFill>
                  <a:srgbClr val="1A1B4F"/>
                </a:solidFill>
              </a:rPr>
              <a:t>You will be redirected to a new page</a:t>
            </a:r>
          </a:p>
          <a:p>
            <a:pPr marL="800100" lvl="1" indent="-457200">
              <a:buAutoNum type="arabicPeriod"/>
            </a:pPr>
            <a:endParaRPr lang="en-US" sz="1800" dirty="0">
              <a:solidFill>
                <a:srgbClr val="1A1B4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236" y="1676400"/>
            <a:ext cx="82296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24650" y="2356845"/>
            <a:ext cx="15240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122" y="3823206"/>
            <a:ext cx="6148278" cy="29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86" y="152399"/>
            <a:ext cx="7886700" cy="123507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Mentor/Mentee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Chair – </a:t>
            </a:r>
            <a:r>
              <a:rPr lang="en-US" sz="2400" i="1" dirty="0" smtClean="0"/>
              <a:t>VACANT</a:t>
            </a:r>
            <a:endParaRPr lang="en-US" sz="24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236" y="1676400"/>
            <a:ext cx="8229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new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MyWTS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Communities page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navigate to the mentor match tab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the top and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“About Mentor Match”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will be buttons to sign up as a Mentor or Mentee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enrolled you can navigate to the “mentoring directories”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photo under step 4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438400"/>
            <a:ext cx="6400800" cy="1449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439677"/>
            <a:ext cx="6400800" cy="13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WTS Color Palette">
      <a:dk1>
        <a:srgbClr val="1A1B4F"/>
      </a:dk1>
      <a:lt1>
        <a:sysClr val="window" lastClr="FFFFFF"/>
      </a:lt1>
      <a:dk2>
        <a:srgbClr val="1A1B4F"/>
      </a:dk2>
      <a:lt2>
        <a:srgbClr val="E7E6E6"/>
      </a:lt2>
      <a:accent1>
        <a:srgbClr val="52AEBE"/>
      </a:accent1>
      <a:accent2>
        <a:srgbClr val="F47920"/>
      </a:accent2>
      <a:accent3>
        <a:srgbClr val="A5A5A5"/>
      </a:accent3>
      <a:accent4>
        <a:srgbClr val="FCB316"/>
      </a:accent4>
      <a:accent5>
        <a:srgbClr val="672566"/>
      </a:accent5>
      <a:accent6>
        <a:srgbClr val="063838"/>
      </a:accent6>
      <a:hlink>
        <a:srgbClr val="52AEBE"/>
      </a:hlink>
      <a:folHlink>
        <a:srgbClr val="008E74"/>
      </a:folHlink>
    </a:clrScheme>
    <a:fontScheme name="WTS Font">
      <a:majorFont>
        <a:latin typeface="Hind Vadodara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B5DE11046CE74195E824040E581EC1" ma:contentTypeVersion="14" ma:contentTypeDescription="Create a new document." ma:contentTypeScope="" ma:versionID="c2bf21d8f25f87170a6134ac484d4f35">
  <xsd:schema xmlns:xsd="http://www.w3.org/2001/XMLSchema" xmlns:xs="http://www.w3.org/2001/XMLSchema" xmlns:p="http://schemas.microsoft.com/office/2006/metadata/properties" xmlns:ns3="719e13e8-b639-4ab4-a773-b5bf16bf15de" xmlns:ns4="6ee941ba-6441-4527-9ba0-3c076ed9838a" targetNamespace="http://schemas.microsoft.com/office/2006/metadata/properties" ma:root="true" ma:fieldsID="cfe00840ddafd733abdd03f2ee9827a0" ns3:_="" ns4:_="">
    <xsd:import namespace="719e13e8-b639-4ab4-a773-b5bf16bf15de"/>
    <xsd:import namespace="6ee941ba-6441-4527-9ba0-3c076ed983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e13e8-b639-4ab4-a773-b5bf16bf15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941ba-6441-4527-9ba0-3c076ed98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DEFF7F-E5A6-499F-AA7A-641E62126F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7C6EAF-2C70-4E94-9458-104AAF3D63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e13e8-b639-4ab4-a773-b5bf16bf15de"/>
    <ds:schemaRef ds:uri="6ee941ba-6441-4527-9ba0-3c076ed983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2D85B3-5F9E-46EF-9B7C-99FE6E5B5EF6}">
  <ds:schemaRefs>
    <ds:schemaRef ds:uri="http://purl.org/dc/dcmitype/"/>
    <ds:schemaRef ds:uri="http://purl.org/dc/elements/1.1/"/>
    <ds:schemaRef ds:uri="http://schemas.microsoft.com/office/2006/documentManagement/types"/>
    <ds:schemaRef ds:uri="719e13e8-b639-4ab4-a773-b5bf16bf15de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6ee941ba-6441-4527-9ba0-3c076ed9838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7834</TotalTime>
  <Words>1857</Words>
  <Application>Microsoft Office PowerPoint</Application>
  <PresentationFormat>On-screen Show (4:3)</PresentationFormat>
  <Paragraphs>364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Hind Vadodara</vt:lpstr>
      <vt:lpstr>Montserrat</vt:lpstr>
      <vt:lpstr>Times New Roman</vt:lpstr>
      <vt:lpstr>Wingdings</vt:lpstr>
      <vt:lpstr>Office Theme</vt:lpstr>
      <vt:lpstr>1_Office Theme</vt:lpstr>
      <vt:lpstr>WTS Pittsburgh Annual Membership Meeting</vt:lpstr>
      <vt:lpstr>WTS Pittsburgh</vt:lpstr>
      <vt:lpstr>WTS Pittsburgh Chapter and Board</vt:lpstr>
      <vt:lpstr>Membership Kristen Sklarsky</vt:lpstr>
      <vt:lpstr>New Member List Thank you for your commitment and support!!! </vt:lpstr>
      <vt:lpstr>Communications Chair – Lauren Doyle</vt:lpstr>
      <vt:lpstr>Mentor/Mentee Chair – VACANT</vt:lpstr>
      <vt:lpstr>Mentor/Mentee Chair – VACANT</vt:lpstr>
      <vt:lpstr>Mentor/Mentee Chair – VACANT</vt:lpstr>
      <vt:lpstr>Mentor/Mentee Chair – VACANT</vt:lpstr>
      <vt:lpstr>Mentor/Mentee Chair – VACANT</vt:lpstr>
      <vt:lpstr>Social Media &amp; Website Chair – Michelle Hinds</vt:lpstr>
      <vt:lpstr>Student Outreach Chair – Moriah Eck</vt:lpstr>
      <vt:lpstr>TransportationYOU Chair - Jenna Gonzales </vt:lpstr>
      <vt:lpstr>TransportationYOU Chair - Jenna Gonzales </vt:lpstr>
      <vt:lpstr>Diversity and Inclusion Chair - VACANT</vt:lpstr>
      <vt:lpstr>Corporate Sponsorship Chair – Jennifer King</vt:lpstr>
      <vt:lpstr>Corporate Sponsorship</vt:lpstr>
      <vt:lpstr>Recognition Awards Chair – Linda Zug</vt:lpstr>
      <vt:lpstr>Scholarship Committee Chair – Jennie McCracken</vt:lpstr>
      <vt:lpstr>PowerPoint Presentation</vt:lpstr>
      <vt:lpstr>Events and Programs  of Interest Committee (EPIC)  Co-Chairs: Rachel Stockert &amp; Amanda Purcell</vt:lpstr>
      <vt:lpstr>PowerPoint Presentation</vt:lpstr>
      <vt:lpstr>PowerPoint Presentation</vt:lpstr>
    </vt:vector>
  </TitlesOfParts>
  <Company>Bombardier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Rosemarie Gerdich</dc:creator>
  <cp:lastModifiedBy>Hinds, Michelle</cp:lastModifiedBy>
  <cp:revision>246</cp:revision>
  <cp:lastPrinted>2021-02-09T21:41:53Z</cp:lastPrinted>
  <dcterms:created xsi:type="dcterms:W3CDTF">2015-03-26T13:35:54Z</dcterms:created>
  <dcterms:modified xsi:type="dcterms:W3CDTF">2022-02-16T20:58:49Z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0x010100E2B5DE11046CE74195E824040E581EC1</vt:lpwstr>
  </property>
</Properties>
</file>