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  <p:sldMasterId id="2147483863" r:id="rId2"/>
    <p:sldMasterId id="2147483878" r:id="rId3"/>
  </p:sldMasterIdLst>
  <p:notesMasterIdLst>
    <p:notesMasterId r:id="rId10"/>
  </p:notesMasterIdLst>
  <p:handoutMasterIdLst>
    <p:handoutMasterId r:id="rId11"/>
  </p:handoutMasterIdLst>
  <p:sldIdLst>
    <p:sldId id="256" r:id="rId4"/>
    <p:sldId id="257" r:id="rId5"/>
    <p:sldId id="258" r:id="rId6"/>
    <p:sldId id="259" r:id="rId7"/>
    <p:sldId id="261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agand, Celeste (C.S.)" initials="SC(" lastIdx="1" clrIdx="0">
    <p:extLst>
      <p:ext uri="{19B8F6BF-5375-455C-9EA6-DF929625EA0E}">
        <p15:presenceInfo xmlns:p15="http://schemas.microsoft.com/office/powerpoint/2012/main" userId="S::WSTRAGAN@ford.com::0e72f726-53a0-4f8d-bbc9-e9434bde0d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0CB02-4F69-4721-BDF0-95503736033D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896D370-5D2C-4072-BF43-CEE7332FC937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</a:rPr>
            <a:t> $6B </a:t>
          </a:r>
          <a:br>
            <a:rPr lang="en-US" sz="2000" b="1" dirty="0">
              <a:solidFill>
                <a:schemeClr val="tx1"/>
              </a:solidFill>
              <a:latin typeface="+mn-lt"/>
            </a:rPr>
          </a:br>
          <a:r>
            <a:rPr lang="en-US" sz="1300" b="1" dirty="0">
              <a:solidFill>
                <a:schemeClr val="tx1"/>
              </a:solidFill>
              <a:latin typeface="+mn-lt"/>
            </a:rPr>
            <a:t>Safe Streets for All</a:t>
          </a:r>
        </a:p>
      </dgm:t>
    </dgm:pt>
    <dgm:pt modelId="{A1757001-282A-40F2-8CAF-9385D2390D87}" type="parTrans" cxnId="{5F41CE51-D86D-4828-A7BB-832F5B085DD5}">
      <dgm:prSet/>
      <dgm:spPr/>
      <dgm:t>
        <a:bodyPr/>
        <a:lstStyle/>
        <a:p>
          <a:endParaRPr lang="en-US"/>
        </a:p>
      </dgm:t>
    </dgm:pt>
    <dgm:pt modelId="{31503676-F5E5-4384-AF44-528F500327D0}" type="sibTrans" cxnId="{5F41CE51-D86D-4828-A7BB-832F5B085DD5}">
      <dgm:prSet/>
      <dgm:spPr/>
      <dgm:t>
        <a:bodyPr/>
        <a:lstStyle/>
        <a:p>
          <a:endParaRPr lang="en-US"/>
        </a:p>
      </dgm:t>
    </dgm:pt>
    <dgm:pt modelId="{A2A08618-FD06-45D1-98E3-85CFF1D502CC}">
      <dgm:prSet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</a:rPr>
            <a:t>$15B</a:t>
          </a:r>
          <a:r>
            <a:rPr lang="en-US" sz="1300" b="1" dirty="0">
              <a:solidFill>
                <a:schemeClr val="tx1"/>
              </a:solidFill>
              <a:latin typeface="+mn-lt"/>
            </a:rPr>
            <a:t> </a:t>
          </a:r>
          <a:br>
            <a:rPr lang="en-US" sz="1300" b="1" dirty="0">
              <a:solidFill>
                <a:schemeClr val="tx1"/>
              </a:solidFill>
              <a:latin typeface="+mn-lt"/>
            </a:rPr>
          </a:br>
          <a:r>
            <a:rPr lang="en-US" sz="1300" b="1" dirty="0">
              <a:solidFill>
                <a:schemeClr val="tx1"/>
              </a:solidFill>
              <a:latin typeface="+mn-lt"/>
            </a:rPr>
            <a:t>Rebuilding American Infrastructure with Sustainability and Equity (RAISE)</a:t>
          </a:r>
        </a:p>
      </dgm:t>
    </dgm:pt>
    <dgm:pt modelId="{8DEB7CCE-8AC6-499A-AF3E-F875AB995C60}" type="parTrans" cxnId="{D22BC2FC-292A-426C-83D9-6B56C42397DA}">
      <dgm:prSet/>
      <dgm:spPr/>
      <dgm:t>
        <a:bodyPr/>
        <a:lstStyle/>
        <a:p>
          <a:endParaRPr lang="en-US"/>
        </a:p>
      </dgm:t>
    </dgm:pt>
    <dgm:pt modelId="{BE6D0AEC-A4C9-4669-812A-76968A7DC308}" type="sibTrans" cxnId="{D22BC2FC-292A-426C-83D9-6B56C42397DA}">
      <dgm:prSet/>
      <dgm:spPr/>
      <dgm:t>
        <a:bodyPr/>
        <a:lstStyle/>
        <a:p>
          <a:endParaRPr lang="en-US"/>
        </a:p>
      </dgm:t>
    </dgm:pt>
    <dgm:pt modelId="{E33CE756-1118-4B5B-9369-555337DFDA04}">
      <dgm:prSet custT="1"/>
      <dgm:spPr/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  <a:latin typeface="+mn-lt"/>
            </a:rPr>
            <a:t>$14B</a:t>
          </a:r>
          <a:br>
            <a:rPr lang="en-US" sz="2000" b="1" dirty="0">
              <a:solidFill>
                <a:schemeClr val="tx1"/>
              </a:solidFill>
              <a:latin typeface="+mn-lt"/>
            </a:rPr>
          </a:br>
          <a:r>
            <a:rPr lang="en-US" sz="1300" b="1" dirty="0">
              <a:solidFill>
                <a:schemeClr val="tx1"/>
              </a:solidFill>
              <a:latin typeface="+mn-lt"/>
            </a:rPr>
            <a:t>Infrastructure for Rebuilding America (INFRA)</a:t>
          </a:r>
        </a:p>
      </dgm:t>
    </dgm:pt>
    <dgm:pt modelId="{5E6333B0-C10C-4DFA-84A3-146C7CBC0CC4}" type="parTrans" cxnId="{08D4E0D6-8E03-4296-B21A-1E9DA045CCAB}">
      <dgm:prSet/>
      <dgm:spPr/>
      <dgm:t>
        <a:bodyPr/>
        <a:lstStyle/>
        <a:p>
          <a:endParaRPr lang="en-US"/>
        </a:p>
      </dgm:t>
    </dgm:pt>
    <dgm:pt modelId="{5235DDCF-E1F2-4F89-B909-AAF1CF4F270B}" type="sibTrans" cxnId="{08D4E0D6-8E03-4296-B21A-1E9DA045CCAB}">
      <dgm:prSet/>
      <dgm:spPr/>
      <dgm:t>
        <a:bodyPr/>
        <a:lstStyle/>
        <a:p>
          <a:endParaRPr lang="en-US"/>
        </a:p>
      </dgm:t>
    </dgm:pt>
    <dgm:pt modelId="{86379CD0-0D57-4D19-BF43-916FEE862568}">
      <dgm:prSet/>
      <dgm:spPr/>
      <dgm:t>
        <a:bodyPr/>
        <a:lstStyle/>
        <a:p>
          <a:pPr algn="ctr"/>
          <a:r>
            <a:rPr lang="en-US" sz="1000" b="1" dirty="0">
              <a:solidFill>
                <a:schemeClr val="tx1"/>
              </a:solidFill>
              <a:latin typeface="+mn-lt"/>
            </a:rPr>
            <a:t>Raises cap 30% multi model projects</a:t>
          </a:r>
        </a:p>
      </dgm:t>
    </dgm:pt>
    <dgm:pt modelId="{25E6EFB0-89FE-459F-9075-B752DA107F49}" type="parTrans" cxnId="{A6F38184-00A1-4232-A785-DE86BB06629A}">
      <dgm:prSet/>
      <dgm:spPr/>
      <dgm:t>
        <a:bodyPr/>
        <a:lstStyle/>
        <a:p>
          <a:endParaRPr lang="en-US"/>
        </a:p>
      </dgm:t>
    </dgm:pt>
    <dgm:pt modelId="{F3BA671C-AEE2-4D6B-BB49-C9F931027D2A}" type="sibTrans" cxnId="{A6F38184-00A1-4232-A785-DE86BB06629A}">
      <dgm:prSet/>
      <dgm:spPr/>
      <dgm:t>
        <a:bodyPr/>
        <a:lstStyle/>
        <a:p>
          <a:endParaRPr lang="en-US"/>
        </a:p>
      </dgm:t>
    </dgm:pt>
    <dgm:pt modelId="{CD221ADA-4E01-4F1E-979A-B2B33AE38842}">
      <dgm:prSet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</a:rPr>
            <a:t>$5.6B</a:t>
          </a:r>
          <a:br>
            <a:rPr lang="en-US" sz="1300" b="1" dirty="0">
              <a:solidFill>
                <a:schemeClr val="tx1"/>
              </a:solidFill>
              <a:latin typeface="+mn-lt"/>
            </a:rPr>
          </a:br>
          <a:r>
            <a:rPr lang="en-US" sz="1300" b="1" dirty="0">
              <a:solidFill>
                <a:schemeClr val="tx1"/>
              </a:solidFill>
              <a:latin typeface="+mn-lt"/>
            </a:rPr>
            <a:t>FTA Low and No Emission Bus Programs</a:t>
          </a:r>
        </a:p>
      </dgm:t>
    </dgm:pt>
    <dgm:pt modelId="{EE9C865C-8D0A-44D6-9F9F-B2DDB06E2282}" type="parTrans" cxnId="{50CBBCB7-6E34-4FA2-8600-9FF139BC649B}">
      <dgm:prSet/>
      <dgm:spPr/>
      <dgm:t>
        <a:bodyPr/>
        <a:lstStyle/>
        <a:p>
          <a:endParaRPr lang="en-US"/>
        </a:p>
      </dgm:t>
    </dgm:pt>
    <dgm:pt modelId="{F2F8BF68-051C-4406-A06D-6A5F50E324DB}" type="sibTrans" cxnId="{50CBBCB7-6E34-4FA2-8600-9FF139BC649B}">
      <dgm:prSet/>
      <dgm:spPr/>
      <dgm:t>
        <a:bodyPr/>
        <a:lstStyle/>
        <a:p>
          <a:endParaRPr lang="en-US"/>
        </a:p>
      </dgm:t>
    </dgm:pt>
    <dgm:pt modelId="{E58C0BB4-FCFE-423B-88CF-C2474AF0F2EA}">
      <dgm:prSet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</a:rPr>
            <a:t>$2.0B</a:t>
          </a:r>
          <a:br>
            <a:rPr lang="en-US" sz="1300" b="1" dirty="0">
              <a:solidFill>
                <a:schemeClr val="tx1"/>
              </a:solidFill>
              <a:latin typeface="+mn-lt"/>
            </a:rPr>
          </a:br>
          <a:r>
            <a:rPr lang="en-US" sz="1300" b="1" dirty="0">
              <a:solidFill>
                <a:schemeClr val="tx1"/>
              </a:solidFill>
              <a:latin typeface="+mn-lt"/>
            </a:rPr>
            <a:t>FTA Buses + Bus Facilities Competitive Program</a:t>
          </a:r>
        </a:p>
      </dgm:t>
    </dgm:pt>
    <dgm:pt modelId="{A2953140-7985-4ED7-9993-06060EE37502}" type="parTrans" cxnId="{C5287ADE-F08D-4363-97AD-3A2CC684934B}">
      <dgm:prSet/>
      <dgm:spPr/>
      <dgm:t>
        <a:bodyPr/>
        <a:lstStyle/>
        <a:p>
          <a:endParaRPr lang="en-US"/>
        </a:p>
      </dgm:t>
    </dgm:pt>
    <dgm:pt modelId="{4276CD36-0BC9-4694-9DF8-0AA2D13FCE7F}" type="sibTrans" cxnId="{C5287ADE-F08D-4363-97AD-3A2CC684934B}">
      <dgm:prSet/>
      <dgm:spPr/>
      <dgm:t>
        <a:bodyPr/>
        <a:lstStyle/>
        <a:p>
          <a:endParaRPr lang="en-US"/>
        </a:p>
      </dgm:t>
    </dgm:pt>
    <dgm:pt modelId="{7793F15E-1490-41E8-B140-713EBB7BE61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</a:rPr>
            <a:t>$1.75B</a:t>
          </a:r>
          <a:br>
            <a:rPr lang="en-US" sz="1300" b="1" dirty="0">
              <a:solidFill>
                <a:schemeClr val="tx1"/>
              </a:solidFill>
              <a:latin typeface="+mn-lt"/>
            </a:rPr>
          </a:br>
          <a:r>
            <a:rPr lang="en-US" sz="1300" b="1" dirty="0">
              <a:solidFill>
                <a:schemeClr val="tx1"/>
              </a:solidFill>
              <a:latin typeface="+mn-lt"/>
            </a:rPr>
            <a:t>FTA All Station Accessibility Program</a:t>
          </a:r>
        </a:p>
      </dgm:t>
    </dgm:pt>
    <dgm:pt modelId="{C9125EC7-8538-401C-B13B-854EC3EAD11A}" type="parTrans" cxnId="{05C91061-D85A-4BCB-9112-D36BC9317CAF}">
      <dgm:prSet/>
      <dgm:spPr/>
      <dgm:t>
        <a:bodyPr/>
        <a:lstStyle/>
        <a:p>
          <a:endParaRPr lang="en-US"/>
        </a:p>
      </dgm:t>
    </dgm:pt>
    <dgm:pt modelId="{9B244964-9675-4262-9715-DBCEB63460A2}" type="sibTrans" cxnId="{05C91061-D85A-4BCB-9112-D36BC9317CAF}">
      <dgm:prSet/>
      <dgm:spPr/>
      <dgm:t>
        <a:bodyPr/>
        <a:lstStyle/>
        <a:p>
          <a:endParaRPr lang="en-US"/>
        </a:p>
      </dgm:t>
    </dgm:pt>
    <dgm:pt modelId="{1C7BE2D6-F83B-4A43-98B2-0E9CFB5C17DA}">
      <dgm:prSet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</a:rPr>
            <a:t>$23B</a:t>
          </a:r>
          <a:br>
            <a:rPr lang="en-US" sz="1300" b="1" dirty="0">
              <a:solidFill>
                <a:schemeClr val="tx1"/>
              </a:solidFill>
              <a:latin typeface="+mn-lt"/>
            </a:rPr>
          </a:br>
          <a:r>
            <a:rPr lang="en-US" sz="1300" b="1" dirty="0">
              <a:solidFill>
                <a:schemeClr val="tx1"/>
              </a:solidFill>
              <a:latin typeface="+mn-lt"/>
            </a:rPr>
            <a:t>Capital Investment Grants Program</a:t>
          </a:r>
        </a:p>
      </dgm:t>
    </dgm:pt>
    <dgm:pt modelId="{68A251A4-6C27-488A-9DF1-402D47055BE7}" type="parTrans" cxnId="{9763AB95-64D7-46D5-B86A-73FB90849621}">
      <dgm:prSet/>
      <dgm:spPr/>
      <dgm:t>
        <a:bodyPr/>
        <a:lstStyle/>
        <a:p>
          <a:endParaRPr lang="en-US"/>
        </a:p>
      </dgm:t>
    </dgm:pt>
    <dgm:pt modelId="{E9DA3D65-2D29-473E-AAFC-735F16BEA489}" type="sibTrans" cxnId="{9763AB95-64D7-46D5-B86A-73FB90849621}">
      <dgm:prSet/>
      <dgm:spPr/>
      <dgm:t>
        <a:bodyPr/>
        <a:lstStyle/>
        <a:p>
          <a:endParaRPr lang="en-US"/>
        </a:p>
      </dgm:t>
    </dgm:pt>
    <dgm:pt modelId="{2037A920-8C6D-42A8-86F5-CAF5FE3C34F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</a:rPr>
            <a:t>$15B</a:t>
          </a:r>
          <a:br>
            <a:rPr lang="en-US" sz="1300" b="1" dirty="0">
              <a:solidFill>
                <a:schemeClr val="tx1"/>
              </a:solidFill>
              <a:latin typeface="+mn-lt"/>
            </a:rPr>
          </a:br>
          <a:r>
            <a:rPr lang="en-US" sz="1300" b="1" dirty="0">
              <a:solidFill>
                <a:schemeClr val="tx1"/>
              </a:solidFill>
              <a:latin typeface="+mn-lt"/>
            </a:rPr>
            <a:t>MEGA Projects</a:t>
          </a:r>
        </a:p>
      </dgm:t>
    </dgm:pt>
    <dgm:pt modelId="{F884F6A2-B55E-4E33-99AF-E27DF216EDDE}" type="parTrans" cxnId="{36DEB2AA-6EA8-41C7-9A66-1EA901C47C67}">
      <dgm:prSet/>
      <dgm:spPr/>
      <dgm:t>
        <a:bodyPr/>
        <a:lstStyle/>
        <a:p>
          <a:endParaRPr lang="en-US"/>
        </a:p>
      </dgm:t>
    </dgm:pt>
    <dgm:pt modelId="{A4EEF017-A1A3-4204-AB5C-D328841DEED3}" type="sibTrans" cxnId="{36DEB2AA-6EA8-41C7-9A66-1EA901C47C67}">
      <dgm:prSet/>
      <dgm:spPr/>
      <dgm:t>
        <a:bodyPr/>
        <a:lstStyle/>
        <a:p>
          <a:endParaRPr lang="en-US"/>
        </a:p>
      </dgm:t>
    </dgm:pt>
    <dgm:pt modelId="{3217632E-A154-4B60-8712-6C8CA7F8BF6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</a:rPr>
            <a:t>$8.7B</a:t>
          </a:r>
          <a:br>
            <a:rPr lang="en-US" sz="1200" b="1" dirty="0">
              <a:solidFill>
                <a:schemeClr val="tx1"/>
              </a:solidFill>
              <a:latin typeface="+mn-lt"/>
            </a:rPr>
          </a:br>
          <a:r>
            <a:rPr lang="en-US" sz="1200" b="1" dirty="0">
              <a:solidFill>
                <a:schemeClr val="tx1"/>
              </a:solidFill>
              <a:latin typeface="+mn-lt"/>
            </a:rPr>
            <a:t>Promoting Resilient Operations for Transformative, Efficient and Cost-saving Transportation (PROTECT) Program</a:t>
          </a:r>
        </a:p>
      </dgm:t>
    </dgm:pt>
    <dgm:pt modelId="{996E8212-796B-4376-9804-686B66B96349}" type="parTrans" cxnId="{24797A0B-31E3-407B-9E22-494A015754BD}">
      <dgm:prSet/>
      <dgm:spPr/>
      <dgm:t>
        <a:bodyPr/>
        <a:lstStyle/>
        <a:p>
          <a:endParaRPr lang="en-US"/>
        </a:p>
      </dgm:t>
    </dgm:pt>
    <dgm:pt modelId="{446924F6-2829-4E2F-A318-94A9C902A23A}" type="sibTrans" cxnId="{24797A0B-31E3-407B-9E22-494A015754BD}">
      <dgm:prSet/>
      <dgm:spPr/>
      <dgm:t>
        <a:bodyPr/>
        <a:lstStyle/>
        <a:p>
          <a:endParaRPr lang="en-US"/>
        </a:p>
      </dgm:t>
    </dgm:pt>
    <dgm:pt modelId="{CFE74321-5E7F-4CC3-A331-DCC73A7943C7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</a:rPr>
            <a:t>$12.5B</a:t>
          </a:r>
          <a:br>
            <a:rPr lang="en-US" sz="1500" b="1" dirty="0">
              <a:solidFill>
                <a:schemeClr val="tx1"/>
              </a:solidFill>
              <a:latin typeface="+mn-lt"/>
            </a:rPr>
          </a:br>
          <a:r>
            <a:rPr lang="en-US" sz="1500" b="1" dirty="0">
              <a:solidFill>
                <a:schemeClr val="tx1"/>
              </a:solidFill>
              <a:latin typeface="+mn-lt"/>
            </a:rPr>
            <a:t>FHWA Bridges</a:t>
          </a:r>
        </a:p>
      </dgm:t>
    </dgm:pt>
    <dgm:pt modelId="{6B541979-B360-4914-9226-538ED8175160}" type="parTrans" cxnId="{CC832D18-97E1-4B68-9109-C928DACD9802}">
      <dgm:prSet/>
      <dgm:spPr/>
      <dgm:t>
        <a:bodyPr/>
        <a:lstStyle/>
        <a:p>
          <a:endParaRPr lang="en-US"/>
        </a:p>
      </dgm:t>
    </dgm:pt>
    <dgm:pt modelId="{A473EE0E-EB87-457A-9390-408BC6B39352}" type="sibTrans" cxnId="{CC832D18-97E1-4B68-9109-C928DACD9802}">
      <dgm:prSet/>
      <dgm:spPr/>
      <dgm:t>
        <a:bodyPr/>
        <a:lstStyle/>
        <a:p>
          <a:endParaRPr lang="en-US"/>
        </a:p>
      </dgm:t>
    </dgm:pt>
    <dgm:pt modelId="{0959052A-6B24-499E-B15A-B7A781A54AA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</a:rPr>
            <a:t>$1B</a:t>
          </a:r>
          <a:br>
            <a:rPr lang="en-US" sz="1500" b="1" dirty="0">
              <a:solidFill>
                <a:schemeClr val="tx1"/>
              </a:solidFill>
              <a:latin typeface="+mn-lt"/>
            </a:rPr>
          </a:br>
          <a:r>
            <a:rPr lang="en-US" sz="1500" b="1" dirty="0">
              <a:solidFill>
                <a:schemeClr val="tx1"/>
              </a:solidFill>
              <a:latin typeface="+mn-lt"/>
            </a:rPr>
            <a:t>Reconnecting Communities Pilot Program</a:t>
          </a:r>
        </a:p>
      </dgm:t>
    </dgm:pt>
    <dgm:pt modelId="{3EBA4B50-2B75-4694-8239-EECBBD3A11FB}" type="parTrans" cxnId="{2EA3D299-0914-4A9F-AD10-C8C8BCCC3339}">
      <dgm:prSet/>
      <dgm:spPr/>
      <dgm:t>
        <a:bodyPr/>
        <a:lstStyle/>
        <a:p>
          <a:endParaRPr lang="en-US"/>
        </a:p>
      </dgm:t>
    </dgm:pt>
    <dgm:pt modelId="{56AE9135-D82E-4DED-B3CD-8808D9C36DA8}" type="sibTrans" cxnId="{2EA3D299-0914-4A9F-AD10-C8C8BCCC3339}">
      <dgm:prSet/>
      <dgm:spPr/>
      <dgm:t>
        <a:bodyPr/>
        <a:lstStyle/>
        <a:p>
          <a:endParaRPr lang="en-US"/>
        </a:p>
      </dgm:t>
    </dgm:pt>
    <dgm:pt modelId="{60BD7C8B-E4D5-4284-8FA5-761F6D3CFC6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</a:rPr>
            <a:t>$1B</a:t>
          </a:r>
          <a:br>
            <a:rPr lang="en-US" sz="1500" b="1" dirty="0">
              <a:solidFill>
                <a:schemeClr val="tx1"/>
              </a:solidFill>
              <a:latin typeface="+mn-lt"/>
            </a:rPr>
          </a:br>
          <a:r>
            <a:rPr lang="en-US" sz="1500" b="1" dirty="0">
              <a:solidFill>
                <a:schemeClr val="tx1"/>
              </a:solidFill>
              <a:latin typeface="+mn-lt"/>
            </a:rPr>
            <a:t>Strengthening Mobility and Revolutionizing Transportation (SMART) Program</a:t>
          </a:r>
        </a:p>
      </dgm:t>
    </dgm:pt>
    <dgm:pt modelId="{E1AA82C1-6E0D-4F72-BC92-94BB130A1990}" type="parTrans" cxnId="{E2E9CF89-439D-4124-87EA-FDD8D01FA6F8}">
      <dgm:prSet/>
      <dgm:spPr/>
      <dgm:t>
        <a:bodyPr/>
        <a:lstStyle/>
        <a:p>
          <a:endParaRPr lang="en-US"/>
        </a:p>
      </dgm:t>
    </dgm:pt>
    <dgm:pt modelId="{BD119292-244B-42A3-9EF1-22114F89E28A}" type="sibTrans" cxnId="{E2E9CF89-439D-4124-87EA-FDD8D01FA6F8}">
      <dgm:prSet/>
      <dgm:spPr/>
      <dgm:t>
        <a:bodyPr/>
        <a:lstStyle/>
        <a:p>
          <a:endParaRPr lang="en-US"/>
        </a:p>
      </dgm:t>
    </dgm:pt>
    <dgm:pt modelId="{4069CC20-643B-4E3F-98BF-A89D3E9FC05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</a:rPr>
            <a:t>$2B</a:t>
          </a:r>
          <a:br>
            <a:rPr lang="en-US" sz="1500" b="1" dirty="0">
              <a:solidFill>
                <a:schemeClr val="tx1"/>
              </a:solidFill>
              <a:latin typeface="+mn-lt"/>
            </a:rPr>
          </a:br>
          <a:r>
            <a:rPr lang="en-US" sz="1500" b="1" dirty="0">
              <a:solidFill>
                <a:schemeClr val="tx1"/>
              </a:solidFill>
              <a:latin typeface="+mn-lt"/>
            </a:rPr>
            <a:t>Rural Surface transportation Program</a:t>
          </a:r>
        </a:p>
      </dgm:t>
    </dgm:pt>
    <dgm:pt modelId="{B5064B91-7DCF-414E-9F2F-6D7928A2C93A}" type="parTrans" cxnId="{09F9AA37-0758-478D-81E2-DFF8D860FC83}">
      <dgm:prSet/>
      <dgm:spPr/>
      <dgm:t>
        <a:bodyPr/>
        <a:lstStyle/>
        <a:p>
          <a:endParaRPr lang="en-US"/>
        </a:p>
      </dgm:t>
    </dgm:pt>
    <dgm:pt modelId="{6E94CBE1-83FA-4DE0-87FE-9F38F0A8CF24}" type="sibTrans" cxnId="{09F9AA37-0758-478D-81E2-DFF8D860FC83}">
      <dgm:prSet/>
      <dgm:spPr/>
      <dgm:t>
        <a:bodyPr/>
        <a:lstStyle/>
        <a:p>
          <a:endParaRPr lang="en-US"/>
        </a:p>
      </dgm:t>
    </dgm:pt>
    <dgm:pt modelId="{C5A0BF7C-45E2-495E-8FE5-9BB4E0B8F23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</a:rPr>
            <a:t>$2.5B</a:t>
          </a:r>
          <a:br>
            <a:rPr lang="en-US" sz="1300" b="1" dirty="0">
              <a:solidFill>
                <a:schemeClr val="tx1"/>
              </a:solidFill>
              <a:latin typeface="+mn-lt"/>
            </a:rPr>
          </a:br>
          <a:r>
            <a:rPr lang="en-US" sz="1300" b="1" dirty="0">
              <a:solidFill>
                <a:schemeClr val="tx1"/>
              </a:solidFill>
              <a:latin typeface="+mn-lt"/>
            </a:rPr>
            <a:t>Charging and fueling infrastructure discretionary</a:t>
          </a:r>
        </a:p>
      </dgm:t>
    </dgm:pt>
    <dgm:pt modelId="{AD8C6646-B134-431E-A9A2-303370147968}" type="parTrans" cxnId="{FA5DBAFA-F8AB-46E9-9161-243D366D231D}">
      <dgm:prSet/>
      <dgm:spPr/>
      <dgm:t>
        <a:bodyPr/>
        <a:lstStyle/>
        <a:p>
          <a:endParaRPr lang="en-US"/>
        </a:p>
      </dgm:t>
    </dgm:pt>
    <dgm:pt modelId="{0980DA4D-C33A-4C6E-8E68-0CE18F44D4AC}" type="sibTrans" cxnId="{FA5DBAFA-F8AB-46E9-9161-243D366D231D}">
      <dgm:prSet/>
      <dgm:spPr/>
      <dgm:t>
        <a:bodyPr/>
        <a:lstStyle/>
        <a:p>
          <a:endParaRPr lang="en-US"/>
        </a:p>
      </dgm:t>
    </dgm:pt>
    <dgm:pt modelId="{75A38BF6-27D2-457E-A8EC-D1C6D5E02EDF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</a:rPr>
            <a:t>$5B</a:t>
          </a:r>
          <a:br>
            <a:rPr lang="en-US" sz="1300" b="1" dirty="0">
              <a:solidFill>
                <a:schemeClr val="tx1"/>
              </a:solidFill>
              <a:latin typeface="+mn-lt"/>
            </a:rPr>
          </a:br>
          <a:r>
            <a:rPr lang="en-US" sz="1300" b="1" dirty="0">
              <a:solidFill>
                <a:schemeClr val="tx1"/>
              </a:solidFill>
              <a:latin typeface="+mn-lt"/>
            </a:rPr>
            <a:t>FAA Terminal Program</a:t>
          </a:r>
        </a:p>
      </dgm:t>
    </dgm:pt>
    <dgm:pt modelId="{BC3A6315-C380-4BA8-8948-7038E4312465}" type="parTrans" cxnId="{9900DE30-39F7-40C1-A324-2A37362AB8D4}">
      <dgm:prSet/>
      <dgm:spPr/>
      <dgm:t>
        <a:bodyPr/>
        <a:lstStyle/>
        <a:p>
          <a:endParaRPr lang="en-US"/>
        </a:p>
      </dgm:t>
    </dgm:pt>
    <dgm:pt modelId="{E9A6DB58-3BA9-44D4-846C-D657DB1506CA}" type="sibTrans" cxnId="{9900DE30-39F7-40C1-A324-2A37362AB8D4}">
      <dgm:prSet/>
      <dgm:spPr/>
      <dgm:t>
        <a:bodyPr/>
        <a:lstStyle/>
        <a:p>
          <a:endParaRPr lang="en-US"/>
        </a:p>
      </dgm:t>
    </dgm:pt>
    <dgm:pt modelId="{E5E81509-2620-4BAC-877A-D7BA0A305E30}" type="pres">
      <dgm:prSet presAssocID="{15D0CB02-4F69-4721-BDF0-95503736033D}" presName="diagram" presStyleCnt="0">
        <dgm:presLayoutVars>
          <dgm:dir/>
          <dgm:resizeHandles val="exact"/>
        </dgm:presLayoutVars>
      </dgm:prSet>
      <dgm:spPr/>
    </dgm:pt>
    <dgm:pt modelId="{C8137A83-7E77-4EC9-B3F2-C1C0D08ED058}" type="pres">
      <dgm:prSet presAssocID="{1896D370-5D2C-4072-BF43-CEE7332FC937}" presName="node" presStyleLbl="node1" presStyleIdx="0" presStyleCnt="15">
        <dgm:presLayoutVars>
          <dgm:bulletEnabled val="1"/>
        </dgm:presLayoutVars>
      </dgm:prSet>
      <dgm:spPr/>
    </dgm:pt>
    <dgm:pt modelId="{949C0BF7-5047-4DFC-817A-85B143055424}" type="pres">
      <dgm:prSet presAssocID="{31503676-F5E5-4384-AF44-528F500327D0}" presName="sibTrans" presStyleCnt="0"/>
      <dgm:spPr/>
    </dgm:pt>
    <dgm:pt modelId="{A3B0F4D8-4F0D-408B-9467-616610708A21}" type="pres">
      <dgm:prSet presAssocID="{A2A08618-FD06-45D1-98E3-85CFF1D502CC}" presName="node" presStyleLbl="node1" presStyleIdx="1" presStyleCnt="15">
        <dgm:presLayoutVars>
          <dgm:bulletEnabled val="1"/>
        </dgm:presLayoutVars>
      </dgm:prSet>
      <dgm:spPr/>
    </dgm:pt>
    <dgm:pt modelId="{1E2C8074-63DC-4B5E-8FB7-4743545EA03A}" type="pres">
      <dgm:prSet presAssocID="{BE6D0AEC-A4C9-4669-812A-76968A7DC308}" presName="sibTrans" presStyleCnt="0"/>
      <dgm:spPr/>
    </dgm:pt>
    <dgm:pt modelId="{B7A049D7-B0E9-4615-8C6C-684B53ADA565}" type="pres">
      <dgm:prSet presAssocID="{E33CE756-1118-4B5B-9369-555337DFDA04}" presName="node" presStyleLbl="node1" presStyleIdx="2" presStyleCnt="15">
        <dgm:presLayoutVars>
          <dgm:bulletEnabled val="1"/>
        </dgm:presLayoutVars>
      </dgm:prSet>
      <dgm:spPr/>
    </dgm:pt>
    <dgm:pt modelId="{9036CA94-26E9-40C7-8975-0C99FCA6625F}" type="pres">
      <dgm:prSet presAssocID="{5235DDCF-E1F2-4F89-B909-AAF1CF4F270B}" presName="sibTrans" presStyleCnt="0"/>
      <dgm:spPr/>
    </dgm:pt>
    <dgm:pt modelId="{7905D36B-DAAD-4745-8B16-3B71BF20C8EE}" type="pres">
      <dgm:prSet presAssocID="{CD221ADA-4E01-4F1E-979A-B2B33AE38842}" presName="node" presStyleLbl="node1" presStyleIdx="3" presStyleCnt="15">
        <dgm:presLayoutVars>
          <dgm:bulletEnabled val="1"/>
        </dgm:presLayoutVars>
      </dgm:prSet>
      <dgm:spPr/>
    </dgm:pt>
    <dgm:pt modelId="{753113C2-7E8F-4DC4-818D-BEC441827D8F}" type="pres">
      <dgm:prSet presAssocID="{F2F8BF68-051C-4406-A06D-6A5F50E324DB}" presName="sibTrans" presStyleCnt="0"/>
      <dgm:spPr/>
    </dgm:pt>
    <dgm:pt modelId="{FE3F7BEF-B716-447A-BC07-A7EBC2BDEB6C}" type="pres">
      <dgm:prSet presAssocID="{E58C0BB4-FCFE-423B-88CF-C2474AF0F2EA}" presName="node" presStyleLbl="node1" presStyleIdx="4" presStyleCnt="15">
        <dgm:presLayoutVars>
          <dgm:bulletEnabled val="1"/>
        </dgm:presLayoutVars>
      </dgm:prSet>
      <dgm:spPr/>
    </dgm:pt>
    <dgm:pt modelId="{2011EC23-31F2-46ED-AFDF-356659023F88}" type="pres">
      <dgm:prSet presAssocID="{4276CD36-0BC9-4694-9DF8-0AA2D13FCE7F}" presName="sibTrans" presStyleCnt="0"/>
      <dgm:spPr/>
    </dgm:pt>
    <dgm:pt modelId="{3EA9DA44-8DE9-4D99-8554-57B3CBD693E5}" type="pres">
      <dgm:prSet presAssocID="{7793F15E-1490-41E8-B140-713EBB7BE618}" presName="node" presStyleLbl="node1" presStyleIdx="5" presStyleCnt="15">
        <dgm:presLayoutVars>
          <dgm:bulletEnabled val="1"/>
        </dgm:presLayoutVars>
      </dgm:prSet>
      <dgm:spPr/>
    </dgm:pt>
    <dgm:pt modelId="{C7FB6517-B7C6-4118-AE64-F6B6F237A8FD}" type="pres">
      <dgm:prSet presAssocID="{9B244964-9675-4262-9715-DBCEB63460A2}" presName="sibTrans" presStyleCnt="0"/>
      <dgm:spPr/>
    </dgm:pt>
    <dgm:pt modelId="{4050A57E-32E0-41BC-9183-4FF4FD22C752}" type="pres">
      <dgm:prSet presAssocID="{1C7BE2D6-F83B-4A43-98B2-0E9CFB5C17DA}" presName="node" presStyleLbl="node1" presStyleIdx="6" presStyleCnt="15">
        <dgm:presLayoutVars>
          <dgm:bulletEnabled val="1"/>
        </dgm:presLayoutVars>
      </dgm:prSet>
      <dgm:spPr/>
    </dgm:pt>
    <dgm:pt modelId="{A2C5FCC3-7DDF-4DF9-A92C-74FCA632B04F}" type="pres">
      <dgm:prSet presAssocID="{E9DA3D65-2D29-473E-AAFC-735F16BEA489}" presName="sibTrans" presStyleCnt="0"/>
      <dgm:spPr/>
    </dgm:pt>
    <dgm:pt modelId="{821FFDD9-E1AB-4F18-9868-EC8D86460377}" type="pres">
      <dgm:prSet presAssocID="{C5A0BF7C-45E2-495E-8FE5-9BB4E0B8F234}" presName="node" presStyleLbl="node1" presStyleIdx="7" presStyleCnt="15">
        <dgm:presLayoutVars>
          <dgm:bulletEnabled val="1"/>
        </dgm:presLayoutVars>
      </dgm:prSet>
      <dgm:spPr/>
    </dgm:pt>
    <dgm:pt modelId="{50032D87-3811-4FE3-B1BA-A08BD7C76267}" type="pres">
      <dgm:prSet presAssocID="{0980DA4D-C33A-4C6E-8E68-0CE18F44D4AC}" presName="sibTrans" presStyleCnt="0"/>
      <dgm:spPr/>
    </dgm:pt>
    <dgm:pt modelId="{9853B1CF-0312-4051-A9C6-E83BA40519AF}" type="pres">
      <dgm:prSet presAssocID="{2037A920-8C6D-42A8-86F5-CAF5FE3C34F1}" presName="node" presStyleLbl="node1" presStyleIdx="8" presStyleCnt="15">
        <dgm:presLayoutVars>
          <dgm:bulletEnabled val="1"/>
        </dgm:presLayoutVars>
      </dgm:prSet>
      <dgm:spPr/>
    </dgm:pt>
    <dgm:pt modelId="{2DE5274D-287B-4142-AEB0-8C4025F4D824}" type="pres">
      <dgm:prSet presAssocID="{A4EEF017-A1A3-4204-AB5C-D328841DEED3}" presName="sibTrans" presStyleCnt="0"/>
      <dgm:spPr/>
    </dgm:pt>
    <dgm:pt modelId="{8B4DD4B2-B66B-4112-949B-7B724F372B51}" type="pres">
      <dgm:prSet presAssocID="{75A38BF6-27D2-457E-A8EC-D1C6D5E02EDF}" presName="node" presStyleLbl="node1" presStyleIdx="9" presStyleCnt="15">
        <dgm:presLayoutVars>
          <dgm:bulletEnabled val="1"/>
        </dgm:presLayoutVars>
      </dgm:prSet>
      <dgm:spPr/>
    </dgm:pt>
    <dgm:pt modelId="{A4309E85-B949-4BB0-8996-1543A5E4F1AB}" type="pres">
      <dgm:prSet presAssocID="{E9A6DB58-3BA9-44D4-846C-D657DB1506CA}" presName="sibTrans" presStyleCnt="0"/>
      <dgm:spPr/>
    </dgm:pt>
    <dgm:pt modelId="{088F77CC-2386-4769-9202-93862A68D433}" type="pres">
      <dgm:prSet presAssocID="{3217632E-A154-4B60-8712-6C8CA7F8BF6D}" presName="node" presStyleLbl="node1" presStyleIdx="10" presStyleCnt="15">
        <dgm:presLayoutVars>
          <dgm:bulletEnabled val="1"/>
        </dgm:presLayoutVars>
      </dgm:prSet>
      <dgm:spPr/>
    </dgm:pt>
    <dgm:pt modelId="{2412E864-8B74-41AC-9A74-15C5AFB03798}" type="pres">
      <dgm:prSet presAssocID="{446924F6-2829-4E2F-A318-94A9C902A23A}" presName="sibTrans" presStyleCnt="0"/>
      <dgm:spPr/>
    </dgm:pt>
    <dgm:pt modelId="{759D0FFF-7409-48AD-B19F-109563EC413E}" type="pres">
      <dgm:prSet presAssocID="{CFE74321-5E7F-4CC3-A331-DCC73A7943C7}" presName="node" presStyleLbl="node1" presStyleIdx="11" presStyleCnt="15">
        <dgm:presLayoutVars>
          <dgm:bulletEnabled val="1"/>
        </dgm:presLayoutVars>
      </dgm:prSet>
      <dgm:spPr/>
    </dgm:pt>
    <dgm:pt modelId="{26BC02EC-6ACC-4D66-BC7A-0D879FCCE91B}" type="pres">
      <dgm:prSet presAssocID="{A473EE0E-EB87-457A-9390-408BC6B39352}" presName="sibTrans" presStyleCnt="0"/>
      <dgm:spPr/>
    </dgm:pt>
    <dgm:pt modelId="{AAA34209-BE4D-470E-97AF-6A83961289E5}" type="pres">
      <dgm:prSet presAssocID="{0959052A-6B24-499E-B15A-B7A781A54AAB}" presName="node" presStyleLbl="node1" presStyleIdx="12" presStyleCnt="15">
        <dgm:presLayoutVars>
          <dgm:bulletEnabled val="1"/>
        </dgm:presLayoutVars>
      </dgm:prSet>
      <dgm:spPr/>
    </dgm:pt>
    <dgm:pt modelId="{D39C92E1-F445-4C87-A95C-25B36F82778B}" type="pres">
      <dgm:prSet presAssocID="{56AE9135-D82E-4DED-B3CD-8808D9C36DA8}" presName="sibTrans" presStyleCnt="0"/>
      <dgm:spPr/>
    </dgm:pt>
    <dgm:pt modelId="{6EFE5A02-7FD2-4D55-BBEE-7C4E5D797C68}" type="pres">
      <dgm:prSet presAssocID="{60BD7C8B-E4D5-4284-8FA5-761F6D3CFC6C}" presName="node" presStyleLbl="node1" presStyleIdx="13" presStyleCnt="15">
        <dgm:presLayoutVars>
          <dgm:bulletEnabled val="1"/>
        </dgm:presLayoutVars>
      </dgm:prSet>
      <dgm:spPr/>
    </dgm:pt>
    <dgm:pt modelId="{546D3DA9-2C67-4A50-A5FE-D4FCB405BFE2}" type="pres">
      <dgm:prSet presAssocID="{BD119292-244B-42A3-9EF1-22114F89E28A}" presName="sibTrans" presStyleCnt="0"/>
      <dgm:spPr/>
    </dgm:pt>
    <dgm:pt modelId="{77FEB05E-B4D8-4811-8B46-0C9B5891ABFE}" type="pres">
      <dgm:prSet presAssocID="{4069CC20-643B-4E3F-98BF-A89D3E9FC052}" presName="node" presStyleLbl="node1" presStyleIdx="14" presStyleCnt="15">
        <dgm:presLayoutVars>
          <dgm:bulletEnabled val="1"/>
        </dgm:presLayoutVars>
      </dgm:prSet>
      <dgm:spPr/>
    </dgm:pt>
  </dgm:ptLst>
  <dgm:cxnLst>
    <dgm:cxn modelId="{AE199300-EF50-4FF4-AAC3-24AAD18CB38D}" type="presOf" srcId="{75A38BF6-27D2-457E-A8EC-D1C6D5E02EDF}" destId="{8B4DD4B2-B66B-4112-949B-7B724F372B51}" srcOrd="0" destOrd="0" presId="urn:microsoft.com/office/officeart/2005/8/layout/default"/>
    <dgm:cxn modelId="{24797A0B-31E3-407B-9E22-494A015754BD}" srcId="{15D0CB02-4F69-4721-BDF0-95503736033D}" destId="{3217632E-A154-4B60-8712-6C8CA7F8BF6D}" srcOrd="10" destOrd="0" parTransId="{996E8212-796B-4376-9804-686B66B96349}" sibTransId="{446924F6-2829-4E2F-A318-94A9C902A23A}"/>
    <dgm:cxn modelId="{CC832D18-97E1-4B68-9109-C928DACD9802}" srcId="{15D0CB02-4F69-4721-BDF0-95503736033D}" destId="{CFE74321-5E7F-4CC3-A331-DCC73A7943C7}" srcOrd="11" destOrd="0" parTransId="{6B541979-B360-4914-9226-538ED8175160}" sibTransId="{A473EE0E-EB87-457A-9390-408BC6B39352}"/>
    <dgm:cxn modelId="{D19B022F-0CF4-41B0-A3C1-4CE60CC5B891}" type="presOf" srcId="{E58C0BB4-FCFE-423B-88CF-C2474AF0F2EA}" destId="{FE3F7BEF-B716-447A-BC07-A7EBC2BDEB6C}" srcOrd="0" destOrd="0" presId="urn:microsoft.com/office/officeart/2005/8/layout/default"/>
    <dgm:cxn modelId="{9900DE30-39F7-40C1-A324-2A37362AB8D4}" srcId="{15D0CB02-4F69-4721-BDF0-95503736033D}" destId="{75A38BF6-27D2-457E-A8EC-D1C6D5E02EDF}" srcOrd="9" destOrd="0" parTransId="{BC3A6315-C380-4BA8-8948-7038E4312465}" sibTransId="{E9A6DB58-3BA9-44D4-846C-D657DB1506CA}"/>
    <dgm:cxn modelId="{0D284736-F61D-4D2A-B832-FF6862E82486}" type="presOf" srcId="{3217632E-A154-4B60-8712-6C8CA7F8BF6D}" destId="{088F77CC-2386-4769-9202-93862A68D433}" srcOrd="0" destOrd="0" presId="urn:microsoft.com/office/officeart/2005/8/layout/default"/>
    <dgm:cxn modelId="{09F9AA37-0758-478D-81E2-DFF8D860FC83}" srcId="{15D0CB02-4F69-4721-BDF0-95503736033D}" destId="{4069CC20-643B-4E3F-98BF-A89D3E9FC052}" srcOrd="14" destOrd="0" parTransId="{B5064B91-7DCF-414E-9F2F-6D7928A2C93A}" sibTransId="{6E94CBE1-83FA-4DE0-87FE-9F38F0A8CF24}"/>
    <dgm:cxn modelId="{05C91061-D85A-4BCB-9112-D36BC9317CAF}" srcId="{15D0CB02-4F69-4721-BDF0-95503736033D}" destId="{7793F15E-1490-41E8-B140-713EBB7BE618}" srcOrd="5" destOrd="0" parTransId="{C9125EC7-8538-401C-B13B-854EC3EAD11A}" sibTransId="{9B244964-9675-4262-9715-DBCEB63460A2}"/>
    <dgm:cxn modelId="{708AD363-DE48-4322-B551-8C1D44D17A23}" type="presOf" srcId="{7793F15E-1490-41E8-B140-713EBB7BE618}" destId="{3EA9DA44-8DE9-4D99-8554-57B3CBD693E5}" srcOrd="0" destOrd="0" presId="urn:microsoft.com/office/officeart/2005/8/layout/default"/>
    <dgm:cxn modelId="{191F1466-7F08-4A90-854F-879FC918B242}" type="presOf" srcId="{0959052A-6B24-499E-B15A-B7A781A54AAB}" destId="{AAA34209-BE4D-470E-97AF-6A83961289E5}" srcOrd="0" destOrd="0" presId="urn:microsoft.com/office/officeart/2005/8/layout/default"/>
    <dgm:cxn modelId="{5F41CE51-D86D-4828-A7BB-832F5B085DD5}" srcId="{15D0CB02-4F69-4721-BDF0-95503736033D}" destId="{1896D370-5D2C-4072-BF43-CEE7332FC937}" srcOrd="0" destOrd="0" parTransId="{A1757001-282A-40F2-8CAF-9385D2390D87}" sibTransId="{31503676-F5E5-4384-AF44-528F500327D0}"/>
    <dgm:cxn modelId="{A6F38184-00A1-4232-A785-DE86BB06629A}" srcId="{E33CE756-1118-4B5B-9369-555337DFDA04}" destId="{86379CD0-0D57-4D19-BF43-916FEE862568}" srcOrd="0" destOrd="0" parTransId="{25E6EFB0-89FE-459F-9075-B752DA107F49}" sibTransId="{F3BA671C-AEE2-4D6B-BB49-C9F931027D2A}"/>
    <dgm:cxn modelId="{E2E9CF89-439D-4124-87EA-FDD8D01FA6F8}" srcId="{15D0CB02-4F69-4721-BDF0-95503736033D}" destId="{60BD7C8B-E4D5-4284-8FA5-761F6D3CFC6C}" srcOrd="13" destOrd="0" parTransId="{E1AA82C1-6E0D-4F72-BC92-94BB130A1990}" sibTransId="{BD119292-244B-42A3-9EF1-22114F89E28A}"/>
    <dgm:cxn modelId="{7821E38B-4926-4191-8D81-AF279B59E406}" type="presOf" srcId="{A2A08618-FD06-45D1-98E3-85CFF1D502CC}" destId="{A3B0F4D8-4F0D-408B-9467-616610708A21}" srcOrd="0" destOrd="0" presId="urn:microsoft.com/office/officeart/2005/8/layout/default"/>
    <dgm:cxn modelId="{9763AB95-64D7-46D5-B86A-73FB90849621}" srcId="{15D0CB02-4F69-4721-BDF0-95503736033D}" destId="{1C7BE2D6-F83B-4A43-98B2-0E9CFB5C17DA}" srcOrd="6" destOrd="0" parTransId="{68A251A4-6C27-488A-9DF1-402D47055BE7}" sibTransId="{E9DA3D65-2D29-473E-AAFC-735F16BEA489}"/>
    <dgm:cxn modelId="{2EA3D299-0914-4A9F-AD10-C8C8BCCC3339}" srcId="{15D0CB02-4F69-4721-BDF0-95503736033D}" destId="{0959052A-6B24-499E-B15A-B7A781A54AAB}" srcOrd="12" destOrd="0" parTransId="{3EBA4B50-2B75-4694-8239-EECBBD3A11FB}" sibTransId="{56AE9135-D82E-4DED-B3CD-8808D9C36DA8}"/>
    <dgm:cxn modelId="{5BDED4A2-4A6A-42C9-BC47-760FC3DCD2B2}" type="presOf" srcId="{E33CE756-1118-4B5B-9369-555337DFDA04}" destId="{B7A049D7-B0E9-4615-8C6C-684B53ADA565}" srcOrd="0" destOrd="0" presId="urn:microsoft.com/office/officeart/2005/8/layout/default"/>
    <dgm:cxn modelId="{936544A6-B160-4CF1-BE78-5CC459BD9AD9}" type="presOf" srcId="{60BD7C8B-E4D5-4284-8FA5-761F6D3CFC6C}" destId="{6EFE5A02-7FD2-4D55-BBEE-7C4E5D797C68}" srcOrd="0" destOrd="0" presId="urn:microsoft.com/office/officeart/2005/8/layout/default"/>
    <dgm:cxn modelId="{36DEB2AA-6EA8-41C7-9A66-1EA901C47C67}" srcId="{15D0CB02-4F69-4721-BDF0-95503736033D}" destId="{2037A920-8C6D-42A8-86F5-CAF5FE3C34F1}" srcOrd="8" destOrd="0" parTransId="{F884F6A2-B55E-4E33-99AF-E27DF216EDDE}" sibTransId="{A4EEF017-A1A3-4204-AB5C-D328841DEED3}"/>
    <dgm:cxn modelId="{50CBBCB7-6E34-4FA2-8600-9FF139BC649B}" srcId="{15D0CB02-4F69-4721-BDF0-95503736033D}" destId="{CD221ADA-4E01-4F1E-979A-B2B33AE38842}" srcOrd="3" destOrd="0" parTransId="{EE9C865C-8D0A-44D6-9F9F-B2DDB06E2282}" sibTransId="{F2F8BF68-051C-4406-A06D-6A5F50E324DB}"/>
    <dgm:cxn modelId="{CCDC63B8-5B87-4A50-9914-2A73F820DA33}" type="presOf" srcId="{C5A0BF7C-45E2-495E-8FE5-9BB4E0B8F234}" destId="{821FFDD9-E1AB-4F18-9868-EC8D86460377}" srcOrd="0" destOrd="0" presId="urn:microsoft.com/office/officeart/2005/8/layout/default"/>
    <dgm:cxn modelId="{1C0D2CCB-00FF-4D89-9B03-FBCFF25481AE}" type="presOf" srcId="{CFE74321-5E7F-4CC3-A331-DCC73A7943C7}" destId="{759D0FFF-7409-48AD-B19F-109563EC413E}" srcOrd="0" destOrd="0" presId="urn:microsoft.com/office/officeart/2005/8/layout/default"/>
    <dgm:cxn modelId="{0C1EABCE-70AA-461E-AD6C-60242741E31C}" type="presOf" srcId="{1C7BE2D6-F83B-4A43-98B2-0E9CFB5C17DA}" destId="{4050A57E-32E0-41BC-9183-4FF4FD22C752}" srcOrd="0" destOrd="0" presId="urn:microsoft.com/office/officeart/2005/8/layout/default"/>
    <dgm:cxn modelId="{9197FBCF-5AE5-4064-8CEA-15F8FAB1D8D1}" type="presOf" srcId="{86379CD0-0D57-4D19-BF43-916FEE862568}" destId="{B7A049D7-B0E9-4615-8C6C-684B53ADA565}" srcOrd="0" destOrd="1" presId="urn:microsoft.com/office/officeart/2005/8/layout/default"/>
    <dgm:cxn modelId="{D9F29FD4-F0F6-4408-A19B-3E2B10447F32}" type="presOf" srcId="{4069CC20-643B-4E3F-98BF-A89D3E9FC052}" destId="{77FEB05E-B4D8-4811-8B46-0C9B5891ABFE}" srcOrd="0" destOrd="0" presId="urn:microsoft.com/office/officeart/2005/8/layout/default"/>
    <dgm:cxn modelId="{91483ED6-AE7F-4725-9F68-D103705F919D}" type="presOf" srcId="{CD221ADA-4E01-4F1E-979A-B2B33AE38842}" destId="{7905D36B-DAAD-4745-8B16-3B71BF20C8EE}" srcOrd="0" destOrd="0" presId="urn:microsoft.com/office/officeart/2005/8/layout/default"/>
    <dgm:cxn modelId="{08D4E0D6-8E03-4296-B21A-1E9DA045CCAB}" srcId="{15D0CB02-4F69-4721-BDF0-95503736033D}" destId="{E33CE756-1118-4B5B-9369-555337DFDA04}" srcOrd="2" destOrd="0" parTransId="{5E6333B0-C10C-4DFA-84A3-146C7CBC0CC4}" sibTransId="{5235DDCF-E1F2-4F89-B909-AAF1CF4F270B}"/>
    <dgm:cxn modelId="{C5287ADE-F08D-4363-97AD-3A2CC684934B}" srcId="{15D0CB02-4F69-4721-BDF0-95503736033D}" destId="{E58C0BB4-FCFE-423B-88CF-C2474AF0F2EA}" srcOrd="4" destOrd="0" parTransId="{A2953140-7985-4ED7-9993-06060EE37502}" sibTransId="{4276CD36-0BC9-4694-9DF8-0AA2D13FCE7F}"/>
    <dgm:cxn modelId="{BCC253F1-4633-4BC5-AEBE-829BA3F5691B}" type="presOf" srcId="{2037A920-8C6D-42A8-86F5-CAF5FE3C34F1}" destId="{9853B1CF-0312-4051-A9C6-E83BA40519AF}" srcOrd="0" destOrd="0" presId="urn:microsoft.com/office/officeart/2005/8/layout/default"/>
    <dgm:cxn modelId="{FA5DBAFA-F8AB-46E9-9161-243D366D231D}" srcId="{15D0CB02-4F69-4721-BDF0-95503736033D}" destId="{C5A0BF7C-45E2-495E-8FE5-9BB4E0B8F234}" srcOrd="7" destOrd="0" parTransId="{AD8C6646-B134-431E-A9A2-303370147968}" sibTransId="{0980DA4D-C33A-4C6E-8E68-0CE18F44D4AC}"/>
    <dgm:cxn modelId="{D22BC2FC-292A-426C-83D9-6B56C42397DA}" srcId="{15D0CB02-4F69-4721-BDF0-95503736033D}" destId="{A2A08618-FD06-45D1-98E3-85CFF1D502CC}" srcOrd="1" destOrd="0" parTransId="{8DEB7CCE-8AC6-499A-AF3E-F875AB995C60}" sibTransId="{BE6D0AEC-A4C9-4669-812A-76968A7DC308}"/>
    <dgm:cxn modelId="{845BE3FC-CE3E-453A-837C-37E2E04633AE}" type="presOf" srcId="{1896D370-5D2C-4072-BF43-CEE7332FC937}" destId="{C8137A83-7E77-4EC9-B3F2-C1C0D08ED058}" srcOrd="0" destOrd="0" presId="urn:microsoft.com/office/officeart/2005/8/layout/default"/>
    <dgm:cxn modelId="{67A9F5FC-C7AF-45F5-B974-86330106F859}" type="presOf" srcId="{15D0CB02-4F69-4721-BDF0-95503736033D}" destId="{E5E81509-2620-4BAC-877A-D7BA0A305E30}" srcOrd="0" destOrd="0" presId="urn:microsoft.com/office/officeart/2005/8/layout/default"/>
    <dgm:cxn modelId="{CC72C90D-2676-443E-B09B-D51501BC7D71}" type="presParOf" srcId="{E5E81509-2620-4BAC-877A-D7BA0A305E30}" destId="{C8137A83-7E77-4EC9-B3F2-C1C0D08ED058}" srcOrd="0" destOrd="0" presId="urn:microsoft.com/office/officeart/2005/8/layout/default"/>
    <dgm:cxn modelId="{C9ACE625-B359-4DCA-8D59-601D87E1D44F}" type="presParOf" srcId="{E5E81509-2620-4BAC-877A-D7BA0A305E30}" destId="{949C0BF7-5047-4DFC-817A-85B143055424}" srcOrd="1" destOrd="0" presId="urn:microsoft.com/office/officeart/2005/8/layout/default"/>
    <dgm:cxn modelId="{35F76AEE-8472-441A-A11E-C15CD0A95F9A}" type="presParOf" srcId="{E5E81509-2620-4BAC-877A-D7BA0A305E30}" destId="{A3B0F4D8-4F0D-408B-9467-616610708A21}" srcOrd="2" destOrd="0" presId="urn:microsoft.com/office/officeart/2005/8/layout/default"/>
    <dgm:cxn modelId="{D67828A2-FB1E-4CE8-934F-221EEB28396B}" type="presParOf" srcId="{E5E81509-2620-4BAC-877A-D7BA0A305E30}" destId="{1E2C8074-63DC-4B5E-8FB7-4743545EA03A}" srcOrd="3" destOrd="0" presId="urn:microsoft.com/office/officeart/2005/8/layout/default"/>
    <dgm:cxn modelId="{37E876B8-594C-4D37-B7C7-7C9D3C0B035D}" type="presParOf" srcId="{E5E81509-2620-4BAC-877A-D7BA0A305E30}" destId="{B7A049D7-B0E9-4615-8C6C-684B53ADA565}" srcOrd="4" destOrd="0" presId="urn:microsoft.com/office/officeart/2005/8/layout/default"/>
    <dgm:cxn modelId="{279BC708-3E07-4E43-8972-F7651F913A2B}" type="presParOf" srcId="{E5E81509-2620-4BAC-877A-D7BA0A305E30}" destId="{9036CA94-26E9-40C7-8975-0C99FCA6625F}" srcOrd="5" destOrd="0" presId="urn:microsoft.com/office/officeart/2005/8/layout/default"/>
    <dgm:cxn modelId="{5D0F2B76-AC01-4279-8AF0-E7CD0375C23C}" type="presParOf" srcId="{E5E81509-2620-4BAC-877A-D7BA0A305E30}" destId="{7905D36B-DAAD-4745-8B16-3B71BF20C8EE}" srcOrd="6" destOrd="0" presId="urn:microsoft.com/office/officeart/2005/8/layout/default"/>
    <dgm:cxn modelId="{4A0407F7-1C9D-400E-BA06-CFB7444CF99B}" type="presParOf" srcId="{E5E81509-2620-4BAC-877A-D7BA0A305E30}" destId="{753113C2-7E8F-4DC4-818D-BEC441827D8F}" srcOrd="7" destOrd="0" presId="urn:microsoft.com/office/officeart/2005/8/layout/default"/>
    <dgm:cxn modelId="{3D4863E4-5429-4DC2-91C4-2D1F1EB4042D}" type="presParOf" srcId="{E5E81509-2620-4BAC-877A-D7BA0A305E30}" destId="{FE3F7BEF-B716-447A-BC07-A7EBC2BDEB6C}" srcOrd="8" destOrd="0" presId="urn:microsoft.com/office/officeart/2005/8/layout/default"/>
    <dgm:cxn modelId="{8319370C-7208-4581-8B6E-2C7C208EFC17}" type="presParOf" srcId="{E5E81509-2620-4BAC-877A-D7BA0A305E30}" destId="{2011EC23-31F2-46ED-AFDF-356659023F88}" srcOrd="9" destOrd="0" presId="urn:microsoft.com/office/officeart/2005/8/layout/default"/>
    <dgm:cxn modelId="{10DEE63A-C2BF-47AB-B90B-F89C6A0EA879}" type="presParOf" srcId="{E5E81509-2620-4BAC-877A-D7BA0A305E30}" destId="{3EA9DA44-8DE9-4D99-8554-57B3CBD693E5}" srcOrd="10" destOrd="0" presId="urn:microsoft.com/office/officeart/2005/8/layout/default"/>
    <dgm:cxn modelId="{8605B9C8-A4CC-4732-9313-AB2B8CA1C578}" type="presParOf" srcId="{E5E81509-2620-4BAC-877A-D7BA0A305E30}" destId="{C7FB6517-B7C6-4118-AE64-F6B6F237A8FD}" srcOrd="11" destOrd="0" presId="urn:microsoft.com/office/officeart/2005/8/layout/default"/>
    <dgm:cxn modelId="{905C04D6-4054-4E29-9AC1-9ED3FC776BA4}" type="presParOf" srcId="{E5E81509-2620-4BAC-877A-D7BA0A305E30}" destId="{4050A57E-32E0-41BC-9183-4FF4FD22C752}" srcOrd="12" destOrd="0" presId="urn:microsoft.com/office/officeart/2005/8/layout/default"/>
    <dgm:cxn modelId="{B832D514-9732-4A4A-B6E7-BCF43F42FA4A}" type="presParOf" srcId="{E5E81509-2620-4BAC-877A-D7BA0A305E30}" destId="{A2C5FCC3-7DDF-4DF9-A92C-74FCA632B04F}" srcOrd="13" destOrd="0" presId="urn:microsoft.com/office/officeart/2005/8/layout/default"/>
    <dgm:cxn modelId="{4B49A099-4CF9-407D-87E2-7E0E2B552EC4}" type="presParOf" srcId="{E5E81509-2620-4BAC-877A-D7BA0A305E30}" destId="{821FFDD9-E1AB-4F18-9868-EC8D86460377}" srcOrd="14" destOrd="0" presId="urn:microsoft.com/office/officeart/2005/8/layout/default"/>
    <dgm:cxn modelId="{E5074BFA-38B3-4B5A-B5A2-323A8A5F2800}" type="presParOf" srcId="{E5E81509-2620-4BAC-877A-D7BA0A305E30}" destId="{50032D87-3811-4FE3-B1BA-A08BD7C76267}" srcOrd="15" destOrd="0" presId="urn:microsoft.com/office/officeart/2005/8/layout/default"/>
    <dgm:cxn modelId="{95010A1E-9562-4236-8A15-C5B437786E54}" type="presParOf" srcId="{E5E81509-2620-4BAC-877A-D7BA0A305E30}" destId="{9853B1CF-0312-4051-A9C6-E83BA40519AF}" srcOrd="16" destOrd="0" presId="urn:microsoft.com/office/officeart/2005/8/layout/default"/>
    <dgm:cxn modelId="{19FD8CA2-6223-4502-B902-F8180C09A358}" type="presParOf" srcId="{E5E81509-2620-4BAC-877A-D7BA0A305E30}" destId="{2DE5274D-287B-4142-AEB0-8C4025F4D824}" srcOrd="17" destOrd="0" presId="urn:microsoft.com/office/officeart/2005/8/layout/default"/>
    <dgm:cxn modelId="{0A784E7B-251A-496F-ADD1-A6B9020F43DE}" type="presParOf" srcId="{E5E81509-2620-4BAC-877A-D7BA0A305E30}" destId="{8B4DD4B2-B66B-4112-949B-7B724F372B51}" srcOrd="18" destOrd="0" presId="urn:microsoft.com/office/officeart/2005/8/layout/default"/>
    <dgm:cxn modelId="{F52C478C-16A5-4BC9-95F8-7809A42B4235}" type="presParOf" srcId="{E5E81509-2620-4BAC-877A-D7BA0A305E30}" destId="{A4309E85-B949-4BB0-8996-1543A5E4F1AB}" srcOrd="19" destOrd="0" presId="urn:microsoft.com/office/officeart/2005/8/layout/default"/>
    <dgm:cxn modelId="{4B01F9FC-9225-49E7-B8F5-C042E7A56A86}" type="presParOf" srcId="{E5E81509-2620-4BAC-877A-D7BA0A305E30}" destId="{088F77CC-2386-4769-9202-93862A68D433}" srcOrd="20" destOrd="0" presId="urn:microsoft.com/office/officeart/2005/8/layout/default"/>
    <dgm:cxn modelId="{4FF1A1DF-6790-493C-AFAF-794ED37B6760}" type="presParOf" srcId="{E5E81509-2620-4BAC-877A-D7BA0A305E30}" destId="{2412E864-8B74-41AC-9A74-15C5AFB03798}" srcOrd="21" destOrd="0" presId="urn:microsoft.com/office/officeart/2005/8/layout/default"/>
    <dgm:cxn modelId="{A06A25F0-15F6-486B-AC00-BA2518765F98}" type="presParOf" srcId="{E5E81509-2620-4BAC-877A-D7BA0A305E30}" destId="{759D0FFF-7409-48AD-B19F-109563EC413E}" srcOrd="22" destOrd="0" presId="urn:microsoft.com/office/officeart/2005/8/layout/default"/>
    <dgm:cxn modelId="{40C0880E-E22F-4AA3-B9E6-72A43D275391}" type="presParOf" srcId="{E5E81509-2620-4BAC-877A-D7BA0A305E30}" destId="{26BC02EC-6ACC-4D66-BC7A-0D879FCCE91B}" srcOrd="23" destOrd="0" presId="urn:microsoft.com/office/officeart/2005/8/layout/default"/>
    <dgm:cxn modelId="{71D10621-2C64-4391-B286-60071ED075B9}" type="presParOf" srcId="{E5E81509-2620-4BAC-877A-D7BA0A305E30}" destId="{AAA34209-BE4D-470E-97AF-6A83961289E5}" srcOrd="24" destOrd="0" presId="urn:microsoft.com/office/officeart/2005/8/layout/default"/>
    <dgm:cxn modelId="{27C26742-9910-4A13-8E34-C5618E8A5E1C}" type="presParOf" srcId="{E5E81509-2620-4BAC-877A-D7BA0A305E30}" destId="{D39C92E1-F445-4C87-A95C-25B36F82778B}" srcOrd="25" destOrd="0" presId="urn:microsoft.com/office/officeart/2005/8/layout/default"/>
    <dgm:cxn modelId="{B6278B83-AF5F-4000-996C-700295BE1AF5}" type="presParOf" srcId="{E5E81509-2620-4BAC-877A-D7BA0A305E30}" destId="{6EFE5A02-7FD2-4D55-BBEE-7C4E5D797C68}" srcOrd="26" destOrd="0" presId="urn:microsoft.com/office/officeart/2005/8/layout/default"/>
    <dgm:cxn modelId="{FBC1AAB0-D2F0-4087-89D6-2BD1709EDBCB}" type="presParOf" srcId="{E5E81509-2620-4BAC-877A-D7BA0A305E30}" destId="{546D3DA9-2C67-4A50-A5FE-D4FCB405BFE2}" srcOrd="27" destOrd="0" presId="urn:microsoft.com/office/officeart/2005/8/layout/default"/>
    <dgm:cxn modelId="{B0EA61A6-987F-482B-86CA-560E85BF386E}" type="presParOf" srcId="{E5E81509-2620-4BAC-877A-D7BA0A305E30}" destId="{77FEB05E-B4D8-4811-8B46-0C9B5891ABFE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37A83-7E77-4EC9-B3F2-C1C0D08ED058}">
      <dsp:nvSpPr>
        <dsp:cNvPr id="0" name=""/>
        <dsp:cNvSpPr/>
      </dsp:nvSpPr>
      <dsp:spPr>
        <a:xfrm>
          <a:off x="3797" y="330370"/>
          <a:ext cx="2056190" cy="123371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 $6B </a:t>
          </a:r>
          <a:br>
            <a:rPr lang="en-US" sz="2000" b="1" kern="1200" dirty="0">
              <a:solidFill>
                <a:schemeClr val="tx1"/>
              </a:solidFill>
              <a:latin typeface="+mn-lt"/>
            </a:rPr>
          </a:br>
          <a:r>
            <a:rPr lang="en-US" sz="1300" b="1" kern="1200" dirty="0">
              <a:solidFill>
                <a:schemeClr val="tx1"/>
              </a:solidFill>
              <a:latin typeface="+mn-lt"/>
            </a:rPr>
            <a:t>Safe Streets for All</a:t>
          </a:r>
        </a:p>
      </dsp:txBody>
      <dsp:txXfrm>
        <a:off x="3797" y="330370"/>
        <a:ext cx="2056190" cy="1233714"/>
      </dsp:txXfrm>
    </dsp:sp>
    <dsp:sp modelId="{A3B0F4D8-4F0D-408B-9467-616610708A21}">
      <dsp:nvSpPr>
        <dsp:cNvPr id="0" name=""/>
        <dsp:cNvSpPr/>
      </dsp:nvSpPr>
      <dsp:spPr>
        <a:xfrm>
          <a:off x="2265607" y="330370"/>
          <a:ext cx="2056190" cy="12337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$15B</a:t>
          </a:r>
          <a:r>
            <a:rPr lang="en-US" sz="1300" b="1" kern="1200" dirty="0">
              <a:solidFill>
                <a:schemeClr val="tx1"/>
              </a:solidFill>
              <a:latin typeface="+mn-lt"/>
            </a:rPr>
            <a:t> </a:t>
          </a:r>
          <a:br>
            <a:rPr lang="en-US" sz="1300" b="1" kern="1200" dirty="0">
              <a:solidFill>
                <a:schemeClr val="tx1"/>
              </a:solidFill>
              <a:latin typeface="+mn-lt"/>
            </a:rPr>
          </a:br>
          <a:r>
            <a:rPr lang="en-US" sz="1300" b="1" kern="1200" dirty="0">
              <a:solidFill>
                <a:schemeClr val="tx1"/>
              </a:solidFill>
              <a:latin typeface="+mn-lt"/>
            </a:rPr>
            <a:t>Rebuilding American Infrastructure with Sustainability and Equity (RAISE)</a:t>
          </a:r>
        </a:p>
      </dsp:txBody>
      <dsp:txXfrm>
        <a:off x="2265607" y="330370"/>
        <a:ext cx="2056190" cy="1233714"/>
      </dsp:txXfrm>
    </dsp:sp>
    <dsp:sp modelId="{B7A049D7-B0E9-4615-8C6C-684B53ADA565}">
      <dsp:nvSpPr>
        <dsp:cNvPr id="0" name=""/>
        <dsp:cNvSpPr/>
      </dsp:nvSpPr>
      <dsp:spPr>
        <a:xfrm>
          <a:off x="4527416" y="330370"/>
          <a:ext cx="2056190" cy="12337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$14B</a:t>
          </a:r>
          <a:br>
            <a:rPr lang="en-US" sz="2000" b="1" kern="1200" dirty="0">
              <a:solidFill>
                <a:schemeClr val="tx1"/>
              </a:solidFill>
              <a:latin typeface="+mn-lt"/>
            </a:rPr>
          </a:br>
          <a:r>
            <a:rPr lang="en-US" sz="1300" b="1" kern="1200" dirty="0">
              <a:solidFill>
                <a:schemeClr val="tx1"/>
              </a:solidFill>
              <a:latin typeface="+mn-lt"/>
            </a:rPr>
            <a:t>Infrastructure for Rebuilding America (INFRA)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chemeClr val="tx1"/>
              </a:solidFill>
              <a:latin typeface="+mn-lt"/>
            </a:rPr>
            <a:t>Raises cap 30% multi model projects</a:t>
          </a:r>
        </a:p>
      </dsp:txBody>
      <dsp:txXfrm>
        <a:off x="4527416" y="330370"/>
        <a:ext cx="2056190" cy="1233714"/>
      </dsp:txXfrm>
    </dsp:sp>
    <dsp:sp modelId="{7905D36B-DAAD-4745-8B16-3B71BF20C8EE}">
      <dsp:nvSpPr>
        <dsp:cNvPr id="0" name=""/>
        <dsp:cNvSpPr/>
      </dsp:nvSpPr>
      <dsp:spPr>
        <a:xfrm>
          <a:off x="6789225" y="330370"/>
          <a:ext cx="2056190" cy="12337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$5.6B</a:t>
          </a:r>
          <a:br>
            <a:rPr lang="en-US" sz="1300" b="1" kern="1200" dirty="0">
              <a:solidFill>
                <a:schemeClr val="tx1"/>
              </a:solidFill>
              <a:latin typeface="+mn-lt"/>
            </a:rPr>
          </a:br>
          <a:r>
            <a:rPr lang="en-US" sz="1300" b="1" kern="1200" dirty="0">
              <a:solidFill>
                <a:schemeClr val="tx1"/>
              </a:solidFill>
              <a:latin typeface="+mn-lt"/>
            </a:rPr>
            <a:t>FTA Low and No Emission Bus Programs</a:t>
          </a:r>
        </a:p>
      </dsp:txBody>
      <dsp:txXfrm>
        <a:off x="6789225" y="330370"/>
        <a:ext cx="2056190" cy="1233714"/>
      </dsp:txXfrm>
    </dsp:sp>
    <dsp:sp modelId="{FE3F7BEF-B716-447A-BC07-A7EBC2BDEB6C}">
      <dsp:nvSpPr>
        <dsp:cNvPr id="0" name=""/>
        <dsp:cNvSpPr/>
      </dsp:nvSpPr>
      <dsp:spPr>
        <a:xfrm>
          <a:off x="9051034" y="330370"/>
          <a:ext cx="2056190" cy="12337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$2.0B</a:t>
          </a:r>
          <a:br>
            <a:rPr lang="en-US" sz="1300" b="1" kern="1200" dirty="0">
              <a:solidFill>
                <a:schemeClr val="tx1"/>
              </a:solidFill>
              <a:latin typeface="+mn-lt"/>
            </a:rPr>
          </a:br>
          <a:r>
            <a:rPr lang="en-US" sz="1300" b="1" kern="1200" dirty="0">
              <a:solidFill>
                <a:schemeClr val="tx1"/>
              </a:solidFill>
              <a:latin typeface="+mn-lt"/>
            </a:rPr>
            <a:t>FTA Buses + Bus Facilities Competitive Program</a:t>
          </a:r>
        </a:p>
      </dsp:txBody>
      <dsp:txXfrm>
        <a:off x="9051034" y="330370"/>
        <a:ext cx="2056190" cy="1233714"/>
      </dsp:txXfrm>
    </dsp:sp>
    <dsp:sp modelId="{3EA9DA44-8DE9-4D99-8554-57B3CBD693E5}">
      <dsp:nvSpPr>
        <dsp:cNvPr id="0" name=""/>
        <dsp:cNvSpPr/>
      </dsp:nvSpPr>
      <dsp:spPr>
        <a:xfrm>
          <a:off x="3797" y="1769703"/>
          <a:ext cx="2056190" cy="123371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$1.75B</a:t>
          </a:r>
          <a:br>
            <a:rPr lang="en-US" sz="1300" b="1" kern="1200" dirty="0">
              <a:solidFill>
                <a:schemeClr val="tx1"/>
              </a:solidFill>
              <a:latin typeface="+mn-lt"/>
            </a:rPr>
          </a:br>
          <a:r>
            <a:rPr lang="en-US" sz="1300" b="1" kern="1200" dirty="0">
              <a:solidFill>
                <a:schemeClr val="tx1"/>
              </a:solidFill>
              <a:latin typeface="+mn-lt"/>
            </a:rPr>
            <a:t>FTA All Station Accessibility Program</a:t>
          </a:r>
        </a:p>
      </dsp:txBody>
      <dsp:txXfrm>
        <a:off x="3797" y="1769703"/>
        <a:ext cx="2056190" cy="1233714"/>
      </dsp:txXfrm>
    </dsp:sp>
    <dsp:sp modelId="{4050A57E-32E0-41BC-9183-4FF4FD22C752}">
      <dsp:nvSpPr>
        <dsp:cNvPr id="0" name=""/>
        <dsp:cNvSpPr/>
      </dsp:nvSpPr>
      <dsp:spPr>
        <a:xfrm>
          <a:off x="2265607" y="1769703"/>
          <a:ext cx="2056190" cy="12337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$23B</a:t>
          </a:r>
          <a:br>
            <a:rPr lang="en-US" sz="1300" b="1" kern="1200" dirty="0">
              <a:solidFill>
                <a:schemeClr val="tx1"/>
              </a:solidFill>
              <a:latin typeface="+mn-lt"/>
            </a:rPr>
          </a:br>
          <a:r>
            <a:rPr lang="en-US" sz="1300" b="1" kern="1200" dirty="0">
              <a:solidFill>
                <a:schemeClr val="tx1"/>
              </a:solidFill>
              <a:latin typeface="+mn-lt"/>
            </a:rPr>
            <a:t>Capital Investment Grants Program</a:t>
          </a:r>
        </a:p>
      </dsp:txBody>
      <dsp:txXfrm>
        <a:off x="2265607" y="1769703"/>
        <a:ext cx="2056190" cy="1233714"/>
      </dsp:txXfrm>
    </dsp:sp>
    <dsp:sp modelId="{821FFDD9-E1AB-4F18-9868-EC8D86460377}">
      <dsp:nvSpPr>
        <dsp:cNvPr id="0" name=""/>
        <dsp:cNvSpPr/>
      </dsp:nvSpPr>
      <dsp:spPr>
        <a:xfrm>
          <a:off x="4527416" y="1769703"/>
          <a:ext cx="2056190" cy="123371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$2.5B</a:t>
          </a:r>
          <a:br>
            <a:rPr lang="en-US" sz="1300" b="1" kern="1200" dirty="0">
              <a:solidFill>
                <a:schemeClr val="tx1"/>
              </a:solidFill>
              <a:latin typeface="+mn-lt"/>
            </a:rPr>
          </a:br>
          <a:r>
            <a:rPr lang="en-US" sz="1300" b="1" kern="1200" dirty="0">
              <a:solidFill>
                <a:schemeClr val="tx1"/>
              </a:solidFill>
              <a:latin typeface="+mn-lt"/>
            </a:rPr>
            <a:t>Charging and fueling infrastructure discretionary</a:t>
          </a:r>
        </a:p>
      </dsp:txBody>
      <dsp:txXfrm>
        <a:off x="4527416" y="1769703"/>
        <a:ext cx="2056190" cy="1233714"/>
      </dsp:txXfrm>
    </dsp:sp>
    <dsp:sp modelId="{9853B1CF-0312-4051-A9C6-E83BA40519AF}">
      <dsp:nvSpPr>
        <dsp:cNvPr id="0" name=""/>
        <dsp:cNvSpPr/>
      </dsp:nvSpPr>
      <dsp:spPr>
        <a:xfrm>
          <a:off x="6789225" y="1769703"/>
          <a:ext cx="2056190" cy="123371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$15B</a:t>
          </a:r>
          <a:br>
            <a:rPr lang="en-US" sz="1300" b="1" kern="1200" dirty="0">
              <a:solidFill>
                <a:schemeClr val="tx1"/>
              </a:solidFill>
              <a:latin typeface="+mn-lt"/>
            </a:rPr>
          </a:br>
          <a:r>
            <a:rPr lang="en-US" sz="1300" b="1" kern="1200" dirty="0">
              <a:solidFill>
                <a:schemeClr val="tx1"/>
              </a:solidFill>
              <a:latin typeface="+mn-lt"/>
            </a:rPr>
            <a:t>MEGA Projects</a:t>
          </a:r>
        </a:p>
      </dsp:txBody>
      <dsp:txXfrm>
        <a:off x="6789225" y="1769703"/>
        <a:ext cx="2056190" cy="1233714"/>
      </dsp:txXfrm>
    </dsp:sp>
    <dsp:sp modelId="{8B4DD4B2-B66B-4112-949B-7B724F372B51}">
      <dsp:nvSpPr>
        <dsp:cNvPr id="0" name=""/>
        <dsp:cNvSpPr/>
      </dsp:nvSpPr>
      <dsp:spPr>
        <a:xfrm>
          <a:off x="9051034" y="1769703"/>
          <a:ext cx="2056190" cy="123371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$5B</a:t>
          </a:r>
          <a:br>
            <a:rPr lang="en-US" sz="1300" b="1" kern="1200" dirty="0">
              <a:solidFill>
                <a:schemeClr val="tx1"/>
              </a:solidFill>
              <a:latin typeface="+mn-lt"/>
            </a:rPr>
          </a:br>
          <a:r>
            <a:rPr lang="en-US" sz="1300" b="1" kern="1200" dirty="0">
              <a:solidFill>
                <a:schemeClr val="tx1"/>
              </a:solidFill>
              <a:latin typeface="+mn-lt"/>
            </a:rPr>
            <a:t>FAA Terminal Program</a:t>
          </a:r>
        </a:p>
      </dsp:txBody>
      <dsp:txXfrm>
        <a:off x="9051034" y="1769703"/>
        <a:ext cx="2056190" cy="1233714"/>
      </dsp:txXfrm>
    </dsp:sp>
    <dsp:sp modelId="{088F77CC-2386-4769-9202-93862A68D433}">
      <dsp:nvSpPr>
        <dsp:cNvPr id="0" name=""/>
        <dsp:cNvSpPr/>
      </dsp:nvSpPr>
      <dsp:spPr>
        <a:xfrm>
          <a:off x="3797" y="3209037"/>
          <a:ext cx="2056190" cy="123371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$8.7B</a:t>
          </a:r>
          <a:br>
            <a:rPr lang="en-US" sz="1200" b="1" kern="1200" dirty="0">
              <a:solidFill>
                <a:schemeClr val="tx1"/>
              </a:solidFill>
              <a:latin typeface="+mn-lt"/>
            </a:rPr>
          </a:br>
          <a:r>
            <a:rPr lang="en-US" sz="1200" b="1" kern="1200" dirty="0">
              <a:solidFill>
                <a:schemeClr val="tx1"/>
              </a:solidFill>
              <a:latin typeface="+mn-lt"/>
            </a:rPr>
            <a:t>Promoting Resilient Operations for Transformative, Efficient and Cost-saving Transportation (PROTECT) Program</a:t>
          </a:r>
        </a:p>
      </dsp:txBody>
      <dsp:txXfrm>
        <a:off x="3797" y="3209037"/>
        <a:ext cx="2056190" cy="1233714"/>
      </dsp:txXfrm>
    </dsp:sp>
    <dsp:sp modelId="{759D0FFF-7409-48AD-B19F-109563EC413E}">
      <dsp:nvSpPr>
        <dsp:cNvPr id="0" name=""/>
        <dsp:cNvSpPr/>
      </dsp:nvSpPr>
      <dsp:spPr>
        <a:xfrm>
          <a:off x="2265607" y="3209037"/>
          <a:ext cx="2056190" cy="123371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$12.5B</a:t>
          </a:r>
          <a:br>
            <a:rPr lang="en-US" sz="1500" b="1" kern="1200" dirty="0">
              <a:solidFill>
                <a:schemeClr val="tx1"/>
              </a:solidFill>
              <a:latin typeface="+mn-lt"/>
            </a:rPr>
          </a:br>
          <a:r>
            <a:rPr lang="en-US" sz="1500" b="1" kern="1200" dirty="0">
              <a:solidFill>
                <a:schemeClr val="tx1"/>
              </a:solidFill>
              <a:latin typeface="+mn-lt"/>
            </a:rPr>
            <a:t>FHWA Bridges</a:t>
          </a:r>
        </a:p>
      </dsp:txBody>
      <dsp:txXfrm>
        <a:off x="2265607" y="3209037"/>
        <a:ext cx="2056190" cy="1233714"/>
      </dsp:txXfrm>
    </dsp:sp>
    <dsp:sp modelId="{AAA34209-BE4D-470E-97AF-6A83961289E5}">
      <dsp:nvSpPr>
        <dsp:cNvPr id="0" name=""/>
        <dsp:cNvSpPr/>
      </dsp:nvSpPr>
      <dsp:spPr>
        <a:xfrm>
          <a:off x="4527416" y="3209037"/>
          <a:ext cx="2056190" cy="123371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$1B</a:t>
          </a:r>
          <a:br>
            <a:rPr lang="en-US" sz="1500" b="1" kern="1200" dirty="0">
              <a:solidFill>
                <a:schemeClr val="tx1"/>
              </a:solidFill>
              <a:latin typeface="+mn-lt"/>
            </a:rPr>
          </a:br>
          <a:r>
            <a:rPr lang="en-US" sz="1500" b="1" kern="1200" dirty="0">
              <a:solidFill>
                <a:schemeClr val="tx1"/>
              </a:solidFill>
              <a:latin typeface="+mn-lt"/>
            </a:rPr>
            <a:t>Reconnecting Communities Pilot Program</a:t>
          </a:r>
        </a:p>
      </dsp:txBody>
      <dsp:txXfrm>
        <a:off x="4527416" y="3209037"/>
        <a:ext cx="2056190" cy="1233714"/>
      </dsp:txXfrm>
    </dsp:sp>
    <dsp:sp modelId="{6EFE5A02-7FD2-4D55-BBEE-7C4E5D797C68}">
      <dsp:nvSpPr>
        <dsp:cNvPr id="0" name=""/>
        <dsp:cNvSpPr/>
      </dsp:nvSpPr>
      <dsp:spPr>
        <a:xfrm>
          <a:off x="6789225" y="3209037"/>
          <a:ext cx="2056190" cy="123371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$1B</a:t>
          </a:r>
          <a:br>
            <a:rPr lang="en-US" sz="1500" b="1" kern="1200" dirty="0">
              <a:solidFill>
                <a:schemeClr val="tx1"/>
              </a:solidFill>
              <a:latin typeface="+mn-lt"/>
            </a:rPr>
          </a:br>
          <a:r>
            <a:rPr lang="en-US" sz="1500" b="1" kern="1200" dirty="0">
              <a:solidFill>
                <a:schemeClr val="tx1"/>
              </a:solidFill>
              <a:latin typeface="+mn-lt"/>
            </a:rPr>
            <a:t>Strengthening Mobility and Revolutionizing Transportation (SMART) Program</a:t>
          </a:r>
        </a:p>
      </dsp:txBody>
      <dsp:txXfrm>
        <a:off x="6789225" y="3209037"/>
        <a:ext cx="2056190" cy="1233714"/>
      </dsp:txXfrm>
    </dsp:sp>
    <dsp:sp modelId="{77FEB05E-B4D8-4811-8B46-0C9B5891ABFE}">
      <dsp:nvSpPr>
        <dsp:cNvPr id="0" name=""/>
        <dsp:cNvSpPr/>
      </dsp:nvSpPr>
      <dsp:spPr>
        <a:xfrm>
          <a:off x="9051034" y="3209037"/>
          <a:ext cx="2056190" cy="123371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$2B</a:t>
          </a:r>
          <a:br>
            <a:rPr lang="en-US" sz="1500" b="1" kern="1200" dirty="0">
              <a:solidFill>
                <a:schemeClr val="tx1"/>
              </a:solidFill>
              <a:latin typeface="+mn-lt"/>
            </a:rPr>
          </a:br>
          <a:r>
            <a:rPr lang="en-US" sz="1500" b="1" kern="1200" dirty="0">
              <a:solidFill>
                <a:schemeClr val="tx1"/>
              </a:solidFill>
              <a:latin typeface="+mn-lt"/>
            </a:rPr>
            <a:t>Rural Surface transportation Program</a:t>
          </a:r>
        </a:p>
      </dsp:txBody>
      <dsp:txXfrm>
        <a:off x="9051034" y="3209037"/>
        <a:ext cx="2056190" cy="1233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B6866A-3934-4153-9182-34A12EBFD3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5D73F-8D39-4737-9863-F6BEE87A31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DEBCF-E782-4E27-9F9D-E17837DDB18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6084B-5EF7-4742-8563-29A51DBA3D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F8F59-3BBF-4F48-B96E-ADEEC2CFD9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F7AA8-9A5D-4AC2-8ABF-E7FFBE89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6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EDC4F-F08F-4838-BFF5-DE7FD442B6F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E4981-C3A2-443C-BAFE-43B781E8B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7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6175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7942360fb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107942360f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001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EBBC-2EC6-4616-9DB7-82318953DD6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7A92-9FC5-489D-A7FF-912BACC3A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5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EBBC-2EC6-4616-9DB7-82318953DD6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7A92-9FC5-489D-A7FF-912BACC3A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6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EBBC-2EC6-4616-9DB7-82318953DD6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7A92-9FC5-489D-A7FF-912BACC3A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6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9b24b9c893_0_9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9b24b9c893_0_9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9b24b9c893_0_9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1745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9b24b9c893_0_13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9b24b9c893_0_139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6" name="Google Shape;16;g9b24b9c893_0_139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568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g9b24b9c893_0_139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" name="Google Shape;18;g9b24b9c893_0_139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g9b24b9c893_0_139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4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568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g9b24b9c893_0_139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" name="Google Shape;21;g9b24b9c893_0_139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g9b24b9c893_0_139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2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568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g9b24b9c893_0_139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61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4" name="Google Shape;24;g9b24b9c893_0_139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g9b24b9c893_0_139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g9b24b9c893_0_13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5784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9b24b9c893_0_1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9b24b9c893_0_1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g9b24b9c893_0_1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g9b24b9c893_0_1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g9b24b9c893_0_1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92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9b24b9c893_0_1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9b24b9c893_0_1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743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9b24b9c893_0_10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g9b24b9c893_0_10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8539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9b24b9c893_0_10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9b24b9c893_0_10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g9b24b9c893_0_10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5380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b24b9c893_0_10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9b24b9c893_0_10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g9b24b9c893_0_10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g9b24b9c893_0_10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461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b24b9c893_0_11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7" name="Google Shape;57;g9b24b9c893_0_11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8" name="Google Shape;58;g9b24b9c893_0_1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002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EBBC-2EC6-4616-9DB7-82318953DD6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7A92-9FC5-489D-A7FF-912BACC3A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20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b24b9c893_0_12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61" name="Google Shape;61;g9b24b9c893_0_1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369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b24b9c893_0_12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9b24b9c893_0_12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65" name="Google Shape;65;g9b24b9c893_0_12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g9b24b9c893_0_12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g9b24b9c893_0_1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5384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b24b9c893_0_13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70" name="Google Shape;70;g9b24b9c893_0_1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824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b24b9c893_0_13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" name="Google Shape;73;g9b24b9c893_0_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g9b24b9c893_0_1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326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b24b9c893_0_13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138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EBBC-2EC6-4616-9DB7-82318953DD6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7A92-9FC5-489D-A7FF-912BACC3A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90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" name="Google Shape;56;p1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0013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64" name="Google Shape;6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6725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" name="Google Shape;70;p16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71" name="Google Shape;71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9142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" name="Google Shape;78;p17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79" name="Google Shape;79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307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EBBC-2EC6-4616-9DB7-82318953DD6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7A92-9FC5-489D-A7FF-912BACC3A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45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" name="Google Shape;87;p18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88" name="Google Shape;88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8921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4" name="Google Shape;94;p19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95" name="Google Shape;95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891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0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102" name="Google Shape;102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1726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" name="Google Shape;108;p21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09" name="Google Shape;109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4298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5434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3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120" name="Google Shape;120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2" name="Google Shape;122;p23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754" lvl="2" indent="-3979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339" lvl="3" indent="-3979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924" lvl="4" indent="-3979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509" lvl="5" indent="-3979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263" lvl="8" indent="-3979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2858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3133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1097280" y="1845733"/>
            <a:ext cx="10058400" cy="4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37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EBBC-2EC6-4616-9DB7-82318953DD6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7A92-9FC5-489D-A7FF-912BACC3A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2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EBBC-2EC6-4616-9DB7-82318953DD6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7A92-9FC5-489D-A7FF-912BACC3A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9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EBBC-2EC6-4616-9DB7-82318953DD6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7A92-9FC5-489D-A7FF-912BACC3A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EBBC-2EC6-4616-9DB7-82318953DD6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7A92-9FC5-489D-A7FF-912BACC3A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6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EBBC-2EC6-4616-9DB7-82318953DD6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7A92-9FC5-489D-A7FF-912BACC3A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7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EBBC-2EC6-4616-9DB7-82318953DD6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7A92-9FC5-489D-A7FF-912BACC3A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4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EBBC-2EC6-4616-9DB7-82318953DD6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37A92-9FC5-489D-A7FF-912BACC3A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9b24b9c893_0_9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9b24b9c893_0_9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9b24b9c893_0_9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5289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90082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ortation.gov/sites/dot.gov/files/2021-11/Bipartisan_Infrastructure_Law_Colorado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transportation.gov/sites/dot.gov/files/2021-11/Bipartisan_Infrastructure_Law_Colorado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AF4"/>
            </a:gs>
            <a:gs pos="74000">
              <a:srgbClr val="FED8A8"/>
            </a:gs>
            <a:gs pos="83000">
              <a:srgbClr val="FED8A8"/>
            </a:gs>
            <a:gs pos="100000">
              <a:srgbClr val="FFE5C5"/>
            </a:gs>
          </a:gsLst>
          <a:lin ang="54000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98" y="1240346"/>
            <a:ext cx="10905068" cy="190838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 txBox="1"/>
          <p:nvPr/>
        </p:nvSpPr>
        <p:spPr>
          <a:xfrm>
            <a:off x="794657" y="4813257"/>
            <a:ext cx="11080004" cy="26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Impacts from the Infrastructure Bill on Colorado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Dec. 14, 2021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en-US" sz="3700" b="1" i="1" u="none" strike="noStrike" kern="0" cap="none" spc="0" normalizeH="0" baseline="0" noProof="0" dirty="0">
              <a:ln>
                <a:noFill/>
              </a:ln>
              <a:solidFill>
                <a:srgbClr val="1A1A5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83;p1"/>
          <p:cNvCxnSpPr/>
          <p:nvPr/>
        </p:nvCxnSpPr>
        <p:spPr>
          <a:xfrm rot="10800000" flipH="1">
            <a:off x="225" y="3927100"/>
            <a:ext cx="11758200" cy="10800"/>
          </a:xfrm>
          <a:prstGeom prst="straightConnector1">
            <a:avLst/>
          </a:prstGeom>
          <a:noFill/>
          <a:ln w="76200" cap="rnd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87CECE3-A4B7-6841-97A6-A2DD3893D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3" y="5587082"/>
            <a:ext cx="3294095" cy="18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6986-C6FA-4A24-B460-06A94F8F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 Speakers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0ADAB-7FF3-4454-81AA-99308D12B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989"/>
            <a:ext cx="10038806" cy="4038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Rebecca White, Division Director, CDOT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Bill Van Meter, 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Assistant General Manager of Planning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RTD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Jen Hillhouse, 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Director of Transportation Planning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DOTI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James Starling, PE, Chief of Construction and Infrastructure Officer, DEN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Moderator: W. Celeste Stragand, Head of Government Partnerships, TPE/EC, Ford Motor Company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2E2C3-9753-4D65-A01E-9ECE9E4E653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17" y="4734978"/>
            <a:ext cx="1642752" cy="1783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71A90B-3E83-4B08-BBC2-3A2DFBE2C66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239" y="4759960"/>
            <a:ext cx="1666851" cy="1670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B99D14-96B2-40FA-BC96-37539416C1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0" b="19807"/>
          <a:stretch/>
        </p:blipFill>
        <p:spPr>
          <a:xfrm>
            <a:off x="6991237" y="4759960"/>
            <a:ext cx="1758123" cy="1758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F38A1C-5A13-461D-8611-9FBE1420C08B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10" y="4720309"/>
            <a:ext cx="1802200" cy="1797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E24F92-A2C3-4E19-8E84-8E077671F3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9" b="20170"/>
          <a:stretch/>
        </p:blipFill>
        <p:spPr>
          <a:xfrm>
            <a:off x="8958267" y="4753995"/>
            <a:ext cx="1687962" cy="176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9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9A0ECE-6F5B-4D45-B471-A9052AE7F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04" y="565573"/>
            <a:ext cx="10149511" cy="57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1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9F67BB-77C8-431E-B75E-0AF84B500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386" y="561763"/>
            <a:ext cx="5232706" cy="57344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AA62A0-0A87-46CC-ADCF-86DECCB8B2CC}"/>
              </a:ext>
            </a:extLst>
          </p:cNvPr>
          <p:cNvSpPr txBox="1"/>
          <p:nvPr/>
        </p:nvSpPr>
        <p:spPr>
          <a:xfrm>
            <a:off x="6448910" y="374638"/>
            <a:ext cx="5323840" cy="593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50" b="1" dirty="0">
                <a:latin typeface="Arial" panose="020B0604020202020204" pitchFamily="34" charset="0"/>
                <a:cs typeface="Arial" panose="020B0604020202020204" pitchFamily="34" charset="0"/>
              </a:rPr>
              <a:t>$432M</a:t>
            </a: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 to airports in Colorado for infrastructure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50" b="1" dirty="0">
                <a:latin typeface="Arial" panose="020B0604020202020204" pitchFamily="34" charset="0"/>
                <a:cs typeface="Arial" panose="020B0604020202020204" pitchFamily="34" charset="0"/>
              </a:rPr>
              <a:t>$4B</a:t>
            </a: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 for highways and bridges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50" b="1" dirty="0">
                <a:latin typeface="Arial" panose="020B0604020202020204" pitchFamily="34" charset="0"/>
                <a:cs typeface="Arial" panose="020B0604020202020204" pitchFamily="34" charset="0"/>
              </a:rPr>
              <a:t>$86M</a:t>
            </a: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 to reduce transportation-related emissions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50" b="1" dirty="0">
                <a:latin typeface="Arial" panose="020B0604020202020204" pitchFamily="34" charset="0"/>
                <a:cs typeface="Arial" panose="020B0604020202020204" pitchFamily="34" charset="0"/>
              </a:rPr>
              <a:t>$98M</a:t>
            </a: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 to increase transportation system resiliency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50" b="1" dirty="0">
                <a:latin typeface="Arial" panose="020B0604020202020204" pitchFamily="34" charset="0"/>
                <a:cs typeface="Arial" panose="020B0604020202020204" pitchFamily="34" charset="0"/>
              </a:rPr>
              <a:t>$950M</a:t>
            </a: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 for public transit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50" b="1" dirty="0">
                <a:latin typeface="Arial" panose="020B0604020202020204" pitchFamily="34" charset="0"/>
                <a:cs typeface="Arial" panose="020B0604020202020204" pitchFamily="34" charset="0"/>
              </a:rPr>
              <a:t>$33M</a:t>
            </a: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 in 402 formula funding or highway safety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50" b="1" dirty="0">
                <a:latin typeface="Arial" panose="020B0604020202020204" pitchFamily="34" charset="0"/>
                <a:cs typeface="Arial" panose="020B0604020202020204" pitchFamily="34" charset="0"/>
              </a:rPr>
              <a:t>$57M</a:t>
            </a: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 to support expansion of EV charging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50" b="1" dirty="0">
                <a:latin typeface="Arial" panose="020B0604020202020204" pitchFamily="34" charset="0"/>
                <a:cs typeface="Arial" panose="020B0604020202020204" pitchFamily="34" charset="0"/>
              </a:rPr>
              <a:t>$35M</a:t>
            </a: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 to protect against wildfires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50" b="1" dirty="0">
                <a:latin typeface="Arial" panose="020B0604020202020204" pitchFamily="34" charset="0"/>
                <a:cs typeface="Arial" panose="020B0604020202020204" pitchFamily="34" charset="0"/>
              </a:rPr>
              <a:t>$16M</a:t>
            </a: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 to protect against cyberattacks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50" b="1" dirty="0">
                <a:latin typeface="Arial" panose="020B0604020202020204" pitchFamily="34" charset="0"/>
                <a:cs typeface="Arial" panose="020B0604020202020204" pitchFamily="34" charset="0"/>
              </a:rPr>
              <a:t>$3.5B</a:t>
            </a: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 national investment in weatherization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1E893B-7137-418E-9475-8CA23A71479B}"/>
              </a:ext>
            </a:extLst>
          </p:cNvPr>
          <p:cNvSpPr txBox="1"/>
          <p:nvPr/>
        </p:nvSpPr>
        <p:spPr>
          <a:xfrm>
            <a:off x="510386" y="6421829"/>
            <a:ext cx="102267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</a:t>
            </a:r>
            <a:r>
              <a:rPr lang="en-US" sz="14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Bipartisan Infrastructure Law Will Deliver for Colorado (transportation.gov)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110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F0193-033C-4841-9C04-984F4883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19" y="478465"/>
            <a:ext cx="2833577" cy="13563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3DF85C-3782-4DC7-8D4D-8306343519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002221"/>
              </p:ext>
            </p:extLst>
          </p:nvPr>
        </p:nvGraphicFramePr>
        <p:xfrm>
          <a:off x="659219" y="1606413"/>
          <a:ext cx="11111023" cy="4773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532DA23-1924-4ED5-AED1-3A5083904DD5}"/>
              </a:ext>
            </a:extLst>
          </p:cNvPr>
          <p:cNvGrpSpPr/>
          <p:nvPr/>
        </p:nvGrpSpPr>
        <p:grpSpPr>
          <a:xfrm>
            <a:off x="9505506" y="884377"/>
            <a:ext cx="2174296" cy="646331"/>
            <a:chOff x="7230139" y="586666"/>
            <a:chExt cx="2174296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FD8A05F-642E-4037-8D7F-0BF7CC4BC65D}"/>
                </a:ext>
              </a:extLst>
            </p:cNvPr>
            <p:cNvSpPr/>
            <p:nvPr/>
          </p:nvSpPr>
          <p:spPr>
            <a:xfrm>
              <a:off x="7230139" y="622301"/>
              <a:ext cx="255181" cy="26749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7387B4-06AB-4E32-91EC-2B154809C3E2}"/>
                </a:ext>
              </a:extLst>
            </p:cNvPr>
            <p:cNvSpPr/>
            <p:nvPr/>
          </p:nvSpPr>
          <p:spPr>
            <a:xfrm>
              <a:off x="7230139" y="965501"/>
              <a:ext cx="255182" cy="26749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16DBC5-B71C-4404-93D9-A1BDC3370841}"/>
                </a:ext>
              </a:extLst>
            </p:cNvPr>
            <p:cNvSpPr txBox="1"/>
            <p:nvPr/>
          </p:nvSpPr>
          <p:spPr>
            <a:xfrm>
              <a:off x="7485320" y="586666"/>
              <a:ext cx="19191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New funding </a:t>
              </a:r>
            </a:p>
            <a:p>
              <a:r>
                <a:rPr lang="en-US" dirty="0"/>
                <a:t>Expanded funding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8A3D29C-DAED-4DE0-95AD-FE6AD931AEE2}"/>
              </a:ext>
            </a:extLst>
          </p:cNvPr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E9C62D-A753-4FC2-B203-DC47DF60B850}"/>
              </a:ext>
            </a:extLst>
          </p:cNvPr>
          <p:cNvSpPr txBox="1"/>
          <p:nvPr/>
        </p:nvSpPr>
        <p:spPr>
          <a:xfrm>
            <a:off x="659219" y="6194869"/>
            <a:ext cx="10409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The Bipartisan Infrastructure Law Will Deliver for Colorado (transportation.gov)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8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8817" y="1"/>
            <a:ext cx="12097721" cy="6804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299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</TotalTime>
  <Words>318</Words>
  <Application>Microsoft Office PowerPoint</Application>
  <PresentationFormat>Widescreen</PresentationFormat>
  <Paragraphs>40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Lato</vt:lpstr>
      <vt:lpstr>Noto Sans Symbols</vt:lpstr>
      <vt:lpstr>Raleway</vt:lpstr>
      <vt:lpstr>Office Theme</vt:lpstr>
      <vt:lpstr>Simple Light</vt:lpstr>
      <vt:lpstr>Streamline</vt:lpstr>
      <vt:lpstr>PowerPoint Presentation</vt:lpstr>
      <vt:lpstr>Guest Speakers</vt:lpstr>
      <vt:lpstr>PowerPoint Presentation</vt:lpstr>
      <vt:lpstr>PowerPoint Presentation</vt:lpstr>
      <vt:lpstr>Grants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from the Infrastructure Bill on Colorado</dc:title>
  <dc:creator>Kaess, Min</dc:creator>
  <cp:lastModifiedBy>Celeste</cp:lastModifiedBy>
  <cp:revision>21</cp:revision>
  <dcterms:created xsi:type="dcterms:W3CDTF">2021-11-23T14:48:41Z</dcterms:created>
  <dcterms:modified xsi:type="dcterms:W3CDTF">2021-12-14T20:31:21Z</dcterms:modified>
</cp:coreProperties>
</file>