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60" r:id="rId5"/>
    <p:sldId id="261" r:id="rId6"/>
    <p:sldId id="263" r:id="rId7"/>
    <p:sldId id="264" r:id="rId8"/>
    <p:sldId id="265" r:id="rId9"/>
    <p:sldId id="271" r:id="rId10"/>
    <p:sldId id="266" r:id="rId11"/>
    <p:sldId id="278" r:id="rId12"/>
    <p:sldId id="279" r:id="rId13"/>
    <p:sldId id="267" r:id="rId14"/>
    <p:sldId id="280" r:id="rId15"/>
    <p:sldId id="268" r:id="rId16"/>
    <p:sldId id="281" r:id="rId17"/>
    <p:sldId id="269" r:id="rId18"/>
    <p:sldId id="282" r:id="rId19"/>
    <p:sldId id="270" r:id="rId20"/>
    <p:sldId id="272" r:id="rId21"/>
    <p:sldId id="273" r:id="rId22"/>
    <p:sldId id="274" r:id="rId23"/>
    <p:sldId id="275" r:id="rId24"/>
    <p:sldId id="276" r:id="rId25"/>
    <p:sldId id="27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F6C290-571F-48E1-8471-DB00115C6919}" v="113" dt="2021-06-09T16:31:19.7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7" autoAdjust="0"/>
    <p:restoredTop sz="72868" autoAdjust="0"/>
  </p:normalViewPr>
  <p:slideViewPr>
    <p:cSldViewPr snapToGrid="0">
      <p:cViewPr varScale="1">
        <p:scale>
          <a:sx n="74" d="100"/>
          <a:sy n="74" d="100"/>
        </p:scale>
        <p:origin x="639"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448EA9-7103-462B-BDF8-D8CE983782E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C0A989E-2DD1-4FAA-B91C-2D8147AC05AF}">
      <dgm:prSet phldrT="[Text]"/>
      <dgm:spPr/>
      <dgm:t>
        <a:bodyPr/>
        <a:lstStyle/>
        <a:p>
          <a:r>
            <a:rPr lang="en-US" dirty="0">
              <a:latin typeface="Montserrat" panose="00000500000000000000" pitchFamily="2" charset="0"/>
            </a:rPr>
            <a:t>Vision</a:t>
          </a:r>
        </a:p>
      </dgm:t>
    </dgm:pt>
    <dgm:pt modelId="{7E8CD959-FA37-4C1C-8E49-213AF05E2453}" type="parTrans" cxnId="{2701C53C-1447-41A8-BA85-7B48F21D2B50}">
      <dgm:prSet/>
      <dgm:spPr/>
      <dgm:t>
        <a:bodyPr/>
        <a:lstStyle/>
        <a:p>
          <a:endParaRPr lang="en-US"/>
        </a:p>
      </dgm:t>
    </dgm:pt>
    <dgm:pt modelId="{6FC4978F-D13F-425B-8962-6265842AF750}" type="sibTrans" cxnId="{2701C53C-1447-41A8-BA85-7B48F21D2B50}">
      <dgm:prSet/>
      <dgm:spPr/>
      <dgm:t>
        <a:bodyPr/>
        <a:lstStyle/>
        <a:p>
          <a:endParaRPr lang="en-US"/>
        </a:p>
      </dgm:t>
    </dgm:pt>
    <dgm:pt modelId="{1CC3B318-C8FC-48AB-9AB1-ED2EDF13C3CE}">
      <dgm:prSet phldrT="[Text]"/>
      <dgm:spPr/>
      <dgm:t>
        <a:bodyPr/>
        <a:lstStyle/>
        <a:p>
          <a:r>
            <a:rPr lang="en-US" dirty="0">
              <a:latin typeface="Montserrat" panose="00000500000000000000" pitchFamily="2" charset="0"/>
            </a:rPr>
            <a:t>Equity and access for women in transportation</a:t>
          </a:r>
        </a:p>
      </dgm:t>
    </dgm:pt>
    <dgm:pt modelId="{323EDA95-A0B8-479F-B866-E308138E518C}" type="parTrans" cxnId="{1B84EF7F-9DEF-4F75-967D-FEAD74F1C602}">
      <dgm:prSet/>
      <dgm:spPr/>
      <dgm:t>
        <a:bodyPr/>
        <a:lstStyle/>
        <a:p>
          <a:endParaRPr lang="en-US"/>
        </a:p>
      </dgm:t>
    </dgm:pt>
    <dgm:pt modelId="{BE690C8C-6F5B-408C-AED0-860B8385B8FA}" type="sibTrans" cxnId="{1B84EF7F-9DEF-4F75-967D-FEAD74F1C602}">
      <dgm:prSet/>
      <dgm:spPr/>
      <dgm:t>
        <a:bodyPr/>
        <a:lstStyle/>
        <a:p>
          <a:endParaRPr lang="en-US"/>
        </a:p>
      </dgm:t>
    </dgm:pt>
    <dgm:pt modelId="{52675EE3-DB43-46E0-9A4A-9EC2406CF94C}">
      <dgm:prSet phldrT="[Text]"/>
      <dgm:spPr/>
      <dgm:t>
        <a:bodyPr/>
        <a:lstStyle/>
        <a:p>
          <a:r>
            <a:rPr lang="en-US" dirty="0">
              <a:latin typeface="Montserrat" panose="00000500000000000000" pitchFamily="2" charset="0"/>
            </a:rPr>
            <a:t>Mission</a:t>
          </a:r>
        </a:p>
      </dgm:t>
    </dgm:pt>
    <dgm:pt modelId="{B1767201-E480-4A63-9529-835E544452E2}" type="parTrans" cxnId="{B7483D82-213A-4EBD-A81E-A3F16ECF3C3C}">
      <dgm:prSet/>
      <dgm:spPr/>
      <dgm:t>
        <a:bodyPr/>
        <a:lstStyle/>
        <a:p>
          <a:endParaRPr lang="en-US"/>
        </a:p>
      </dgm:t>
    </dgm:pt>
    <dgm:pt modelId="{61AC38C8-21FF-4B6D-A67C-17ECAC682238}" type="sibTrans" cxnId="{B7483D82-213A-4EBD-A81E-A3F16ECF3C3C}">
      <dgm:prSet/>
      <dgm:spPr/>
      <dgm:t>
        <a:bodyPr/>
        <a:lstStyle/>
        <a:p>
          <a:endParaRPr lang="en-US"/>
        </a:p>
      </dgm:t>
    </dgm:pt>
    <dgm:pt modelId="{83134330-C58C-441B-A29D-78A8B3D7A1FB}">
      <dgm:prSet phldrT="[Text]"/>
      <dgm:spPr/>
      <dgm:t>
        <a:bodyPr/>
        <a:lstStyle/>
        <a:p>
          <a:r>
            <a:rPr lang="en-US" dirty="0">
              <a:latin typeface="Montserrat" panose="00000500000000000000" pitchFamily="2" charset="0"/>
            </a:rPr>
            <a:t>WTS attracts, sustains, connects, and advances women’s careers to strengthen the transportation industry</a:t>
          </a:r>
        </a:p>
      </dgm:t>
    </dgm:pt>
    <dgm:pt modelId="{659DBEE9-BC79-4E4E-AE58-4E7F16F05DD3}" type="parTrans" cxnId="{376B2A2D-D86A-4610-9356-1B86108BB1A6}">
      <dgm:prSet/>
      <dgm:spPr/>
      <dgm:t>
        <a:bodyPr/>
        <a:lstStyle/>
        <a:p>
          <a:endParaRPr lang="en-US"/>
        </a:p>
      </dgm:t>
    </dgm:pt>
    <dgm:pt modelId="{E4DFC122-1B6A-4643-A4E1-CFEF970B9D42}" type="sibTrans" cxnId="{376B2A2D-D86A-4610-9356-1B86108BB1A6}">
      <dgm:prSet/>
      <dgm:spPr/>
      <dgm:t>
        <a:bodyPr/>
        <a:lstStyle/>
        <a:p>
          <a:endParaRPr lang="en-US"/>
        </a:p>
      </dgm:t>
    </dgm:pt>
    <dgm:pt modelId="{1CC550EC-F2BC-45B9-B061-7EF74A74704A}" type="pres">
      <dgm:prSet presAssocID="{6B448EA9-7103-462B-BDF8-D8CE983782E4}" presName="Name0" presStyleCnt="0">
        <dgm:presLayoutVars>
          <dgm:dir/>
          <dgm:animLvl val="lvl"/>
          <dgm:resizeHandles val="exact"/>
        </dgm:presLayoutVars>
      </dgm:prSet>
      <dgm:spPr/>
    </dgm:pt>
    <dgm:pt modelId="{26B02500-26E3-4D07-A096-42A9D04AC5E7}" type="pres">
      <dgm:prSet presAssocID="{2C0A989E-2DD1-4FAA-B91C-2D8147AC05AF}" presName="linNode" presStyleCnt="0"/>
      <dgm:spPr/>
    </dgm:pt>
    <dgm:pt modelId="{F6F485D4-512C-45E1-8006-2174FB922BE9}" type="pres">
      <dgm:prSet presAssocID="{2C0A989E-2DD1-4FAA-B91C-2D8147AC05AF}" presName="parentText" presStyleLbl="node1" presStyleIdx="0" presStyleCnt="2">
        <dgm:presLayoutVars>
          <dgm:chMax val="1"/>
          <dgm:bulletEnabled val="1"/>
        </dgm:presLayoutVars>
      </dgm:prSet>
      <dgm:spPr/>
    </dgm:pt>
    <dgm:pt modelId="{9F52B91A-F441-4089-A2AF-D2DEF6EDFB43}" type="pres">
      <dgm:prSet presAssocID="{2C0A989E-2DD1-4FAA-B91C-2D8147AC05AF}" presName="descendantText" presStyleLbl="alignAccFollowNode1" presStyleIdx="0" presStyleCnt="2">
        <dgm:presLayoutVars>
          <dgm:bulletEnabled val="1"/>
        </dgm:presLayoutVars>
      </dgm:prSet>
      <dgm:spPr/>
    </dgm:pt>
    <dgm:pt modelId="{4ABF2836-3E9E-4C1D-9631-86D86C8E926A}" type="pres">
      <dgm:prSet presAssocID="{6FC4978F-D13F-425B-8962-6265842AF750}" presName="sp" presStyleCnt="0"/>
      <dgm:spPr/>
    </dgm:pt>
    <dgm:pt modelId="{21412A4A-2D7D-4F63-9AD6-880FAD71D3E8}" type="pres">
      <dgm:prSet presAssocID="{52675EE3-DB43-46E0-9A4A-9EC2406CF94C}" presName="linNode" presStyleCnt="0"/>
      <dgm:spPr/>
    </dgm:pt>
    <dgm:pt modelId="{FAE2EA07-BDC0-433A-8CB2-32DECBAC1FBB}" type="pres">
      <dgm:prSet presAssocID="{52675EE3-DB43-46E0-9A4A-9EC2406CF94C}" presName="parentText" presStyleLbl="node1" presStyleIdx="1" presStyleCnt="2">
        <dgm:presLayoutVars>
          <dgm:chMax val="1"/>
          <dgm:bulletEnabled val="1"/>
        </dgm:presLayoutVars>
      </dgm:prSet>
      <dgm:spPr/>
    </dgm:pt>
    <dgm:pt modelId="{983F5EE1-2BBF-4271-A198-94414EA00095}" type="pres">
      <dgm:prSet presAssocID="{52675EE3-DB43-46E0-9A4A-9EC2406CF94C}" presName="descendantText" presStyleLbl="alignAccFollowNode1" presStyleIdx="1" presStyleCnt="2">
        <dgm:presLayoutVars>
          <dgm:bulletEnabled val="1"/>
        </dgm:presLayoutVars>
      </dgm:prSet>
      <dgm:spPr/>
    </dgm:pt>
  </dgm:ptLst>
  <dgm:cxnLst>
    <dgm:cxn modelId="{376B2A2D-D86A-4610-9356-1B86108BB1A6}" srcId="{52675EE3-DB43-46E0-9A4A-9EC2406CF94C}" destId="{83134330-C58C-441B-A29D-78A8B3D7A1FB}" srcOrd="0" destOrd="0" parTransId="{659DBEE9-BC79-4E4E-AE58-4E7F16F05DD3}" sibTransId="{E4DFC122-1B6A-4643-A4E1-CFEF970B9D42}"/>
    <dgm:cxn modelId="{DD39DC37-1C3B-42BC-9C49-565525B8BBC3}" type="presOf" srcId="{2C0A989E-2DD1-4FAA-B91C-2D8147AC05AF}" destId="{F6F485D4-512C-45E1-8006-2174FB922BE9}" srcOrd="0" destOrd="0" presId="urn:microsoft.com/office/officeart/2005/8/layout/vList5"/>
    <dgm:cxn modelId="{B42D383A-C700-4937-B146-BC36DC490656}" type="presOf" srcId="{52675EE3-DB43-46E0-9A4A-9EC2406CF94C}" destId="{FAE2EA07-BDC0-433A-8CB2-32DECBAC1FBB}" srcOrd="0" destOrd="0" presId="urn:microsoft.com/office/officeart/2005/8/layout/vList5"/>
    <dgm:cxn modelId="{2701C53C-1447-41A8-BA85-7B48F21D2B50}" srcId="{6B448EA9-7103-462B-BDF8-D8CE983782E4}" destId="{2C0A989E-2DD1-4FAA-B91C-2D8147AC05AF}" srcOrd="0" destOrd="0" parTransId="{7E8CD959-FA37-4C1C-8E49-213AF05E2453}" sibTransId="{6FC4978F-D13F-425B-8962-6265842AF750}"/>
    <dgm:cxn modelId="{7A050840-6EB0-4DBF-8610-2CCFB891B5F1}" type="presOf" srcId="{6B448EA9-7103-462B-BDF8-D8CE983782E4}" destId="{1CC550EC-F2BC-45B9-B061-7EF74A74704A}" srcOrd="0" destOrd="0" presId="urn:microsoft.com/office/officeart/2005/8/layout/vList5"/>
    <dgm:cxn modelId="{1B84EF7F-9DEF-4F75-967D-FEAD74F1C602}" srcId="{2C0A989E-2DD1-4FAA-B91C-2D8147AC05AF}" destId="{1CC3B318-C8FC-48AB-9AB1-ED2EDF13C3CE}" srcOrd="0" destOrd="0" parTransId="{323EDA95-A0B8-479F-B866-E308138E518C}" sibTransId="{BE690C8C-6F5B-408C-AED0-860B8385B8FA}"/>
    <dgm:cxn modelId="{B7483D82-213A-4EBD-A81E-A3F16ECF3C3C}" srcId="{6B448EA9-7103-462B-BDF8-D8CE983782E4}" destId="{52675EE3-DB43-46E0-9A4A-9EC2406CF94C}" srcOrd="1" destOrd="0" parTransId="{B1767201-E480-4A63-9529-835E544452E2}" sibTransId="{61AC38C8-21FF-4B6D-A67C-17ECAC682238}"/>
    <dgm:cxn modelId="{D657B7A9-0201-448A-B08B-54A12358781A}" type="presOf" srcId="{1CC3B318-C8FC-48AB-9AB1-ED2EDF13C3CE}" destId="{9F52B91A-F441-4089-A2AF-D2DEF6EDFB43}" srcOrd="0" destOrd="0" presId="urn:microsoft.com/office/officeart/2005/8/layout/vList5"/>
    <dgm:cxn modelId="{8891DEFC-FC9C-4EDD-BFF3-275A94F1CDBA}" type="presOf" srcId="{83134330-C58C-441B-A29D-78A8B3D7A1FB}" destId="{983F5EE1-2BBF-4271-A198-94414EA00095}" srcOrd="0" destOrd="0" presId="urn:microsoft.com/office/officeart/2005/8/layout/vList5"/>
    <dgm:cxn modelId="{ECF43947-6D9E-4A27-A485-CA750360359D}" type="presParOf" srcId="{1CC550EC-F2BC-45B9-B061-7EF74A74704A}" destId="{26B02500-26E3-4D07-A096-42A9D04AC5E7}" srcOrd="0" destOrd="0" presId="urn:microsoft.com/office/officeart/2005/8/layout/vList5"/>
    <dgm:cxn modelId="{2BF284D0-DAE2-47C3-B478-4C92E27FB57C}" type="presParOf" srcId="{26B02500-26E3-4D07-A096-42A9D04AC5E7}" destId="{F6F485D4-512C-45E1-8006-2174FB922BE9}" srcOrd="0" destOrd="0" presId="urn:microsoft.com/office/officeart/2005/8/layout/vList5"/>
    <dgm:cxn modelId="{5BF9DD97-E156-46EC-A591-406B341D4FA6}" type="presParOf" srcId="{26B02500-26E3-4D07-A096-42A9D04AC5E7}" destId="{9F52B91A-F441-4089-A2AF-D2DEF6EDFB43}" srcOrd="1" destOrd="0" presId="urn:microsoft.com/office/officeart/2005/8/layout/vList5"/>
    <dgm:cxn modelId="{868F3EA0-B094-49A4-AD2E-262F065E35A2}" type="presParOf" srcId="{1CC550EC-F2BC-45B9-B061-7EF74A74704A}" destId="{4ABF2836-3E9E-4C1D-9631-86D86C8E926A}" srcOrd="1" destOrd="0" presId="urn:microsoft.com/office/officeart/2005/8/layout/vList5"/>
    <dgm:cxn modelId="{A00602C3-7F3B-418E-8D5E-F7CF28A9D5BA}" type="presParOf" srcId="{1CC550EC-F2BC-45B9-B061-7EF74A74704A}" destId="{21412A4A-2D7D-4F63-9AD6-880FAD71D3E8}" srcOrd="2" destOrd="0" presId="urn:microsoft.com/office/officeart/2005/8/layout/vList5"/>
    <dgm:cxn modelId="{170A9279-36AF-450A-B2ED-72C12291CAE1}" type="presParOf" srcId="{21412A4A-2D7D-4F63-9AD6-880FAD71D3E8}" destId="{FAE2EA07-BDC0-433A-8CB2-32DECBAC1FBB}" srcOrd="0" destOrd="0" presId="urn:microsoft.com/office/officeart/2005/8/layout/vList5"/>
    <dgm:cxn modelId="{546A27CE-ABC3-41EF-83DE-A2C678B5729B}" type="presParOf" srcId="{21412A4A-2D7D-4F63-9AD6-880FAD71D3E8}" destId="{983F5EE1-2BBF-4271-A198-94414EA00095}"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0F45C6E-D72A-4F4D-9527-4CD2CC54249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793C4481-AD57-4E3D-B3D0-351BFBF6814C}">
      <dgm:prSet phldrT="[Text]" custT="1"/>
      <dgm:spPr/>
      <dgm:t>
        <a:bodyPr/>
        <a:lstStyle/>
        <a:p>
          <a:r>
            <a:rPr lang="en-US" sz="1600" dirty="0">
              <a:latin typeface="Montserrat" panose="00000500000000000000" pitchFamily="2" charset="0"/>
            </a:rPr>
            <a:t>Organizational Excellence</a:t>
          </a:r>
        </a:p>
      </dgm:t>
    </dgm:pt>
    <dgm:pt modelId="{021A7775-A306-4CD2-810D-684FC863F4D1}" type="parTrans" cxnId="{811D4668-8546-4AC0-885B-6A3FE44BC418}">
      <dgm:prSet/>
      <dgm:spPr/>
      <dgm:t>
        <a:bodyPr/>
        <a:lstStyle/>
        <a:p>
          <a:endParaRPr lang="en-US"/>
        </a:p>
      </dgm:t>
    </dgm:pt>
    <dgm:pt modelId="{20FD410B-1A62-4FC0-8376-351C6C601E55}" type="sibTrans" cxnId="{811D4668-8546-4AC0-885B-6A3FE44BC418}">
      <dgm:prSet/>
      <dgm:spPr/>
      <dgm:t>
        <a:bodyPr/>
        <a:lstStyle/>
        <a:p>
          <a:endParaRPr lang="en-US"/>
        </a:p>
      </dgm:t>
    </dgm:pt>
    <dgm:pt modelId="{BD1BAB11-A198-4415-B353-263F58DA51F5}">
      <dgm:prSet phldrT="[Text]" custT="1"/>
      <dgm:spPr/>
      <dgm:t>
        <a:bodyPr/>
        <a:lstStyle/>
        <a:p>
          <a:r>
            <a:rPr lang="en-US" sz="1600" dirty="0">
              <a:latin typeface="Montserrat" panose="00000500000000000000" pitchFamily="2" charset="0"/>
            </a:rPr>
            <a:t>Member and Organization Engagement </a:t>
          </a:r>
        </a:p>
      </dgm:t>
    </dgm:pt>
    <dgm:pt modelId="{672A5463-0717-4324-80E8-A42C0EBABCB8}" type="parTrans" cxnId="{197D6D49-D419-4AF1-B8FB-F958DCFB9558}">
      <dgm:prSet/>
      <dgm:spPr/>
      <dgm:t>
        <a:bodyPr/>
        <a:lstStyle/>
        <a:p>
          <a:endParaRPr lang="en-US"/>
        </a:p>
      </dgm:t>
    </dgm:pt>
    <dgm:pt modelId="{7C05155F-D134-4EFA-8EE3-39801BD78875}" type="sibTrans" cxnId="{197D6D49-D419-4AF1-B8FB-F958DCFB9558}">
      <dgm:prSet/>
      <dgm:spPr/>
      <dgm:t>
        <a:bodyPr/>
        <a:lstStyle/>
        <a:p>
          <a:endParaRPr lang="en-US"/>
        </a:p>
      </dgm:t>
    </dgm:pt>
    <dgm:pt modelId="{14CC38A9-8BB4-4CDE-AB0D-C00EF3C505E4}">
      <dgm:prSet phldrT="[Text]" custT="1"/>
      <dgm:spPr/>
      <dgm:t>
        <a:bodyPr/>
        <a:lstStyle/>
        <a:p>
          <a:r>
            <a:rPr lang="en-US" sz="1600" dirty="0">
              <a:latin typeface="Montserrat" panose="00000500000000000000" pitchFamily="2" charset="0"/>
            </a:rPr>
            <a:t>Access, Equity, and Opportunity</a:t>
          </a:r>
        </a:p>
      </dgm:t>
    </dgm:pt>
    <dgm:pt modelId="{02D6AB27-9FEE-4B7F-8BB0-8A7F2F02EA5A}" type="parTrans" cxnId="{2EEF72C7-4EB4-4BEC-ABE5-8C47A42B6DF7}">
      <dgm:prSet/>
      <dgm:spPr/>
      <dgm:t>
        <a:bodyPr/>
        <a:lstStyle/>
        <a:p>
          <a:endParaRPr lang="en-US"/>
        </a:p>
      </dgm:t>
    </dgm:pt>
    <dgm:pt modelId="{24067029-AC42-4227-BCA9-85076299CD27}" type="sibTrans" cxnId="{2EEF72C7-4EB4-4BEC-ABE5-8C47A42B6DF7}">
      <dgm:prSet/>
      <dgm:spPr/>
      <dgm:t>
        <a:bodyPr/>
        <a:lstStyle/>
        <a:p>
          <a:endParaRPr lang="en-US"/>
        </a:p>
      </dgm:t>
    </dgm:pt>
    <dgm:pt modelId="{1E9EEA3B-8D08-4441-BCB3-27C2837DB3C5}">
      <dgm:prSet phldrT="[Text]" custT="1"/>
      <dgm:spPr/>
      <dgm:t>
        <a:bodyPr/>
        <a:lstStyle/>
        <a:p>
          <a:r>
            <a:rPr lang="en-US" sz="1600" dirty="0">
              <a:latin typeface="Montserrat" panose="00000500000000000000" pitchFamily="2" charset="0"/>
            </a:rPr>
            <a:t>Educations, Programming, Training, and Advocacy </a:t>
          </a:r>
        </a:p>
      </dgm:t>
    </dgm:pt>
    <dgm:pt modelId="{C93D3F28-0F29-4A73-8E45-081D4C948A97}" type="parTrans" cxnId="{66D4A0BC-6EFC-4575-813F-B58FBCDCFB50}">
      <dgm:prSet/>
      <dgm:spPr/>
      <dgm:t>
        <a:bodyPr/>
        <a:lstStyle/>
        <a:p>
          <a:endParaRPr lang="en-US"/>
        </a:p>
      </dgm:t>
    </dgm:pt>
    <dgm:pt modelId="{219A28D6-59C7-40F1-8240-FB47DBD20550}" type="sibTrans" cxnId="{66D4A0BC-6EFC-4575-813F-B58FBCDCFB50}">
      <dgm:prSet/>
      <dgm:spPr/>
      <dgm:t>
        <a:bodyPr/>
        <a:lstStyle/>
        <a:p>
          <a:endParaRPr lang="en-US"/>
        </a:p>
      </dgm:t>
    </dgm:pt>
    <dgm:pt modelId="{9AEAAD99-A4B1-4821-930F-24E44284DD7D}">
      <dgm:prSet phldrT="[Text]" custT="1"/>
      <dgm:spPr/>
      <dgm:t>
        <a:bodyPr/>
        <a:lstStyle/>
        <a:p>
          <a:r>
            <a:rPr lang="en-US" sz="1600" dirty="0">
              <a:latin typeface="Montserrat" panose="00000500000000000000" pitchFamily="2" charset="0"/>
            </a:rPr>
            <a:t>Data-Informed</a:t>
          </a:r>
        </a:p>
      </dgm:t>
    </dgm:pt>
    <dgm:pt modelId="{0A913C91-C9D8-4B43-904B-F2D91B160A70}" type="parTrans" cxnId="{25B3B2C8-4C52-4D52-BB70-281C1E52754E}">
      <dgm:prSet/>
      <dgm:spPr/>
      <dgm:t>
        <a:bodyPr/>
        <a:lstStyle/>
        <a:p>
          <a:endParaRPr lang="en-US"/>
        </a:p>
      </dgm:t>
    </dgm:pt>
    <dgm:pt modelId="{27940FA2-3F14-4023-B17C-23DDD3470C4E}" type="sibTrans" cxnId="{25B3B2C8-4C52-4D52-BB70-281C1E52754E}">
      <dgm:prSet/>
      <dgm:spPr/>
      <dgm:t>
        <a:bodyPr/>
        <a:lstStyle/>
        <a:p>
          <a:endParaRPr lang="en-US"/>
        </a:p>
      </dgm:t>
    </dgm:pt>
    <dgm:pt modelId="{0B653941-5628-4811-BED6-CB894FF16A77}" type="pres">
      <dgm:prSet presAssocID="{80F45C6E-D72A-4F4D-9527-4CD2CC542495}" presName="linear" presStyleCnt="0">
        <dgm:presLayoutVars>
          <dgm:dir/>
          <dgm:animLvl val="lvl"/>
          <dgm:resizeHandles val="exact"/>
        </dgm:presLayoutVars>
      </dgm:prSet>
      <dgm:spPr/>
    </dgm:pt>
    <dgm:pt modelId="{3CEC1F41-D046-40CA-B915-731F6D836D96}" type="pres">
      <dgm:prSet presAssocID="{793C4481-AD57-4E3D-B3D0-351BFBF6814C}" presName="parentLin" presStyleCnt="0"/>
      <dgm:spPr/>
    </dgm:pt>
    <dgm:pt modelId="{2E72E7D9-571B-40B7-889F-08F099E1E56B}" type="pres">
      <dgm:prSet presAssocID="{793C4481-AD57-4E3D-B3D0-351BFBF6814C}" presName="parentLeftMargin" presStyleLbl="node1" presStyleIdx="0" presStyleCnt="5"/>
      <dgm:spPr/>
    </dgm:pt>
    <dgm:pt modelId="{EC8DE41C-8085-4F05-A0ED-5BF2F4E5593A}" type="pres">
      <dgm:prSet presAssocID="{793C4481-AD57-4E3D-B3D0-351BFBF6814C}" presName="parentText" presStyleLbl="node1" presStyleIdx="0" presStyleCnt="5">
        <dgm:presLayoutVars>
          <dgm:chMax val="0"/>
          <dgm:bulletEnabled val="1"/>
        </dgm:presLayoutVars>
      </dgm:prSet>
      <dgm:spPr/>
    </dgm:pt>
    <dgm:pt modelId="{376EEAF2-B178-48D7-A534-460D3BB6CB8F}" type="pres">
      <dgm:prSet presAssocID="{793C4481-AD57-4E3D-B3D0-351BFBF6814C}" presName="negativeSpace" presStyleCnt="0"/>
      <dgm:spPr/>
    </dgm:pt>
    <dgm:pt modelId="{4CD4901C-77BC-43FE-B318-B267868F21E7}" type="pres">
      <dgm:prSet presAssocID="{793C4481-AD57-4E3D-B3D0-351BFBF6814C}" presName="childText" presStyleLbl="conFgAcc1" presStyleIdx="0" presStyleCnt="5">
        <dgm:presLayoutVars>
          <dgm:bulletEnabled val="1"/>
        </dgm:presLayoutVars>
      </dgm:prSet>
      <dgm:spPr/>
    </dgm:pt>
    <dgm:pt modelId="{08F0D088-77AC-4AEF-9126-56E4AC8EB12E}" type="pres">
      <dgm:prSet presAssocID="{20FD410B-1A62-4FC0-8376-351C6C601E55}" presName="spaceBetweenRectangles" presStyleCnt="0"/>
      <dgm:spPr/>
    </dgm:pt>
    <dgm:pt modelId="{32F92D09-0661-4882-BFDF-BF898B8AB1C2}" type="pres">
      <dgm:prSet presAssocID="{BD1BAB11-A198-4415-B353-263F58DA51F5}" presName="parentLin" presStyleCnt="0"/>
      <dgm:spPr/>
    </dgm:pt>
    <dgm:pt modelId="{9300531B-F655-4583-8B3F-56EECF0931C3}" type="pres">
      <dgm:prSet presAssocID="{BD1BAB11-A198-4415-B353-263F58DA51F5}" presName="parentLeftMargin" presStyleLbl="node1" presStyleIdx="0" presStyleCnt="5"/>
      <dgm:spPr/>
    </dgm:pt>
    <dgm:pt modelId="{DDD090F6-3AED-4C9F-B601-3F2A7DDFF2A2}" type="pres">
      <dgm:prSet presAssocID="{BD1BAB11-A198-4415-B353-263F58DA51F5}" presName="parentText" presStyleLbl="node1" presStyleIdx="1" presStyleCnt="5">
        <dgm:presLayoutVars>
          <dgm:chMax val="0"/>
          <dgm:bulletEnabled val="1"/>
        </dgm:presLayoutVars>
      </dgm:prSet>
      <dgm:spPr/>
    </dgm:pt>
    <dgm:pt modelId="{7E2FAF11-35A3-4DDA-BE13-ABDD26B9A346}" type="pres">
      <dgm:prSet presAssocID="{BD1BAB11-A198-4415-B353-263F58DA51F5}" presName="negativeSpace" presStyleCnt="0"/>
      <dgm:spPr/>
    </dgm:pt>
    <dgm:pt modelId="{26382DFD-73E1-4E0A-91A1-8BDC12CA1620}" type="pres">
      <dgm:prSet presAssocID="{BD1BAB11-A198-4415-B353-263F58DA51F5}" presName="childText" presStyleLbl="conFgAcc1" presStyleIdx="1" presStyleCnt="5">
        <dgm:presLayoutVars>
          <dgm:bulletEnabled val="1"/>
        </dgm:presLayoutVars>
      </dgm:prSet>
      <dgm:spPr/>
    </dgm:pt>
    <dgm:pt modelId="{E79E3A90-8C74-4034-B61D-421B78482D34}" type="pres">
      <dgm:prSet presAssocID="{7C05155F-D134-4EFA-8EE3-39801BD78875}" presName="spaceBetweenRectangles" presStyleCnt="0"/>
      <dgm:spPr/>
    </dgm:pt>
    <dgm:pt modelId="{DF91AF77-AD9A-4476-8EB0-0074BCBFEB8B}" type="pres">
      <dgm:prSet presAssocID="{14CC38A9-8BB4-4CDE-AB0D-C00EF3C505E4}" presName="parentLin" presStyleCnt="0"/>
      <dgm:spPr/>
    </dgm:pt>
    <dgm:pt modelId="{C9D2A448-7524-4FA6-9D9B-934778C3F2F3}" type="pres">
      <dgm:prSet presAssocID="{14CC38A9-8BB4-4CDE-AB0D-C00EF3C505E4}" presName="parentLeftMargin" presStyleLbl="node1" presStyleIdx="1" presStyleCnt="5"/>
      <dgm:spPr/>
    </dgm:pt>
    <dgm:pt modelId="{69B18904-60DA-44B9-B1C8-6A85F78CC25E}" type="pres">
      <dgm:prSet presAssocID="{14CC38A9-8BB4-4CDE-AB0D-C00EF3C505E4}" presName="parentText" presStyleLbl="node1" presStyleIdx="2" presStyleCnt="5">
        <dgm:presLayoutVars>
          <dgm:chMax val="0"/>
          <dgm:bulletEnabled val="1"/>
        </dgm:presLayoutVars>
      </dgm:prSet>
      <dgm:spPr/>
    </dgm:pt>
    <dgm:pt modelId="{4E48966F-0998-4E12-99CA-715A115C0034}" type="pres">
      <dgm:prSet presAssocID="{14CC38A9-8BB4-4CDE-AB0D-C00EF3C505E4}" presName="negativeSpace" presStyleCnt="0"/>
      <dgm:spPr/>
    </dgm:pt>
    <dgm:pt modelId="{A46A4F08-D04E-4A9E-A5E1-0C1568D13A7E}" type="pres">
      <dgm:prSet presAssocID="{14CC38A9-8BB4-4CDE-AB0D-C00EF3C505E4}" presName="childText" presStyleLbl="conFgAcc1" presStyleIdx="2" presStyleCnt="5">
        <dgm:presLayoutVars>
          <dgm:bulletEnabled val="1"/>
        </dgm:presLayoutVars>
      </dgm:prSet>
      <dgm:spPr/>
    </dgm:pt>
    <dgm:pt modelId="{E59E6377-0CE1-452C-AED1-D3BEA4584168}" type="pres">
      <dgm:prSet presAssocID="{24067029-AC42-4227-BCA9-85076299CD27}" presName="spaceBetweenRectangles" presStyleCnt="0"/>
      <dgm:spPr/>
    </dgm:pt>
    <dgm:pt modelId="{347DDD78-A8E9-4580-8AB3-52C2A2204736}" type="pres">
      <dgm:prSet presAssocID="{1E9EEA3B-8D08-4441-BCB3-27C2837DB3C5}" presName="parentLin" presStyleCnt="0"/>
      <dgm:spPr/>
    </dgm:pt>
    <dgm:pt modelId="{5F557FB9-ED20-42FC-8C57-37429D6A8BF9}" type="pres">
      <dgm:prSet presAssocID="{1E9EEA3B-8D08-4441-BCB3-27C2837DB3C5}" presName="parentLeftMargin" presStyleLbl="node1" presStyleIdx="2" presStyleCnt="5"/>
      <dgm:spPr/>
    </dgm:pt>
    <dgm:pt modelId="{05B3BB9D-5848-4ACD-A20C-8BCEF9097107}" type="pres">
      <dgm:prSet presAssocID="{1E9EEA3B-8D08-4441-BCB3-27C2837DB3C5}" presName="parentText" presStyleLbl="node1" presStyleIdx="3" presStyleCnt="5">
        <dgm:presLayoutVars>
          <dgm:chMax val="0"/>
          <dgm:bulletEnabled val="1"/>
        </dgm:presLayoutVars>
      </dgm:prSet>
      <dgm:spPr/>
    </dgm:pt>
    <dgm:pt modelId="{70341A1F-C888-46D8-972A-AFCBF8463422}" type="pres">
      <dgm:prSet presAssocID="{1E9EEA3B-8D08-4441-BCB3-27C2837DB3C5}" presName="negativeSpace" presStyleCnt="0"/>
      <dgm:spPr/>
    </dgm:pt>
    <dgm:pt modelId="{BBE48B68-5685-4206-8E3B-3EEE7F90C74E}" type="pres">
      <dgm:prSet presAssocID="{1E9EEA3B-8D08-4441-BCB3-27C2837DB3C5}" presName="childText" presStyleLbl="conFgAcc1" presStyleIdx="3" presStyleCnt="5">
        <dgm:presLayoutVars>
          <dgm:bulletEnabled val="1"/>
        </dgm:presLayoutVars>
      </dgm:prSet>
      <dgm:spPr/>
    </dgm:pt>
    <dgm:pt modelId="{74DCB5A2-5CE2-4611-B052-DD4261BB8DC7}" type="pres">
      <dgm:prSet presAssocID="{219A28D6-59C7-40F1-8240-FB47DBD20550}" presName="spaceBetweenRectangles" presStyleCnt="0"/>
      <dgm:spPr/>
    </dgm:pt>
    <dgm:pt modelId="{BBEE6AA8-1EE5-4D64-BD6A-95DCABB33158}" type="pres">
      <dgm:prSet presAssocID="{9AEAAD99-A4B1-4821-930F-24E44284DD7D}" presName="parentLin" presStyleCnt="0"/>
      <dgm:spPr/>
    </dgm:pt>
    <dgm:pt modelId="{0766B38E-88FA-47E4-BF7C-382EE30A7539}" type="pres">
      <dgm:prSet presAssocID="{9AEAAD99-A4B1-4821-930F-24E44284DD7D}" presName="parentLeftMargin" presStyleLbl="node1" presStyleIdx="3" presStyleCnt="5"/>
      <dgm:spPr/>
    </dgm:pt>
    <dgm:pt modelId="{D395AD87-1224-4F37-AB9D-2A7970878423}" type="pres">
      <dgm:prSet presAssocID="{9AEAAD99-A4B1-4821-930F-24E44284DD7D}" presName="parentText" presStyleLbl="node1" presStyleIdx="4" presStyleCnt="5">
        <dgm:presLayoutVars>
          <dgm:chMax val="0"/>
          <dgm:bulletEnabled val="1"/>
        </dgm:presLayoutVars>
      </dgm:prSet>
      <dgm:spPr/>
    </dgm:pt>
    <dgm:pt modelId="{C99F59F2-38E9-4706-966B-D6326884C799}" type="pres">
      <dgm:prSet presAssocID="{9AEAAD99-A4B1-4821-930F-24E44284DD7D}" presName="negativeSpace" presStyleCnt="0"/>
      <dgm:spPr/>
    </dgm:pt>
    <dgm:pt modelId="{1751242D-2A9A-4AB9-99E7-10D72B89A6D0}" type="pres">
      <dgm:prSet presAssocID="{9AEAAD99-A4B1-4821-930F-24E44284DD7D}" presName="childText" presStyleLbl="conFgAcc1" presStyleIdx="4" presStyleCnt="5">
        <dgm:presLayoutVars>
          <dgm:bulletEnabled val="1"/>
        </dgm:presLayoutVars>
      </dgm:prSet>
      <dgm:spPr/>
    </dgm:pt>
  </dgm:ptLst>
  <dgm:cxnLst>
    <dgm:cxn modelId="{C3ECB105-02B7-4A81-ABC2-A739EA141468}" type="presOf" srcId="{BD1BAB11-A198-4415-B353-263F58DA51F5}" destId="{9300531B-F655-4583-8B3F-56EECF0931C3}" srcOrd="0" destOrd="0" presId="urn:microsoft.com/office/officeart/2005/8/layout/list1"/>
    <dgm:cxn modelId="{16E82C26-51F1-405A-9E57-4D2763BDA7A5}" type="presOf" srcId="{9AEAAD99-A4B1-4821-930F-24E44284DD7D}" destId="{0766B38E-88FA-47E4-BF7C-382EE30A7539}" srcOrd="0" destOrd="0" presId="urn:microsoft.com/office/officeart/2005/8/layout/list1"/>
    <dgm:cxn modelId="{7AC95A26-F51E-43BF-B456-CE22CD845DF0}" type="presOf" srcId="{793C4481-AD57-4E3D-B3D0-351BFBF6814C}" destId="{EC8DE41C-8085-4F05-A0ED-5BF2F4E5593A}" srcOrd="1" destOrd="0" presId="urn:microsoft.com/office/officeart/2005/8/layout/list1"/>
    <dgm:cxn modelId="{060A3634-907F-4BB1-BD00-2E8B4DEC5DF2}" type="presOf" srcId="{9AEAAD99-A4B1-4821-930F-24E44284DD7D}" destId="{D395AD87-1224-4F37-AB9D-2A7970878423}" srcOrd="1" destOrd="0" presId="urn:microsoft.com/office/officeart/2005/8/layout/list1"/>
    <dgm:cxn modelId="{E421B847-E791-44FB-BF06-B1FC03097E96}" type="presOf" srcId="{1E9EEA3B-8D08-4441-BCB3-27C2837DB3C5}" destId="{05B3BB9D-5848-4ACD-A20C-8BCEF9097107}" srcOrd="1" destOrd="0" presId="urn:microsoft.com/office/officeart/2005/8/layout/list1"/>
    <dgm:cxn modelId="{811D4668-8546-4AC0-885B-6A3FE44BC418}" srcId="{80F45C6E-D72A-4F4D-9527-4CD2CC542495}" destId="{793C4481-AD57-4E3D-B3D0-351BFBF6814C}" srcOrd="0" destOrd="0" parTransId="{021A7775-A306-4CD2-810D-684FC863F4D1}" sibTransId="{20FD410B-1A62-4FC0-8376-351C6C601E55}"/>
    <dgm:cxn modelId="{197D6D49-D419-4AF1-B8FB-F958DCFB9558}" srcId="{80F45C6E-D72A-4F4D-9527-4CD2CC542495}" destId="{BD1BAB11-A198-4415-B353-263F58DA51F5}" srcOrd="1" destOrd="0" parTransId="{672A5463-0717-4324-80E8-A42C0EBABCB8}" sibTransId="{7C05155F-D134-4EFA-8EE3-39801BD78875}"/>
    <dgm:cxn modelId="{320AA474-9124-4A2B-BD4E-8613A35C7291}" type="presOf" srcId="{14CC38A9-8BB4-4CDE-AB0D-C00EF3C505E4}" destId="{C9D2A448-7524-4FA6-9D9B-934778C3F2F3}" srcOrd="0" destOrd="0" presId="urn:microsoft.com/office/officeart/2005/8/layout/list1"/>
    <dgm:cxn modelId="{19053C7C-C962-4666-9F70-CC4381630BBB}" type="presOf" srcId="{793C4481-AD57-4E3D-B3D0-351BFBF6814C}" destId="{2E72E7D9-571B-40B7-889F-08F099E1E56B}" srcOrd="0" destOrd="0" presId="urn:microsoft.com/office/officeart/2005/8/layout/list1"/>
    <dgm:cxn modelId="{CA590EA1-A6F3-4FCC-B75A-8BC388191058}" type="presOf" srcId="{14CC38A9-8BB4-4CDE-AB0D-C00EF3C505E4}" destId="{69B18904-60DA-44B9-B1C8-6A85F78CC25E}" srcOrd="1" destOrd="0" presId="urn:microsoft.com/office/officeart/2005/8/layout/list1"/>
    <dgm:cxn modelId="{7F9CEBB3-F6CE-41C4-9218-AAD30B61F637}" type="presOf" srcId="{BD1BAB11-A198-4415-B353-263F58DA51F5}" destId="{DDD090F6-3AED-4C9F-B601-3F2A7DDFF2A2}" srcOrd="1" destOrd="0" presId="urn:microsoft.com/office/officeart/2005/8/layout/list1"/>
    <dgm:cxn modelId="{5F59FDB8-8972-48AF-8D6C-F7B30E9C7C3B}" type="presOf" srcId="{80F45C6E-D72A-4F4D-9527-4CD2CC542495}" destId="{0B653941-5628-4811-BED6-CB894FF16A77}" srcOrd="0" destOrd="0" presId="urn:microsoft.com/office/officeart/2005/8/layout/list1"/>
    <dgm:cxn modelId="{66D4A0BC-6EFC-4575-813F-B58FBCDCFB50}" srcId="{80F45C6E-D72A-4F4D-9527-4CD2CC542495}" destId="{1E9EEA3B-8D08-4441-BCB3-27C2837DB3C5}" srcOrd="3" destOrd="0" parTransId="{C93D3F28-0F29-4A73-8E45-081D4C948A97}" sibTransId="{219A28D6-59C7-40F1-8240-FB47DBD20550}"/>
    <dgm:cxn modelId="{2EEF72C7-4EB4-4BEC-ABE5-8C47A42B6DF7}" srcId="{80F45C6E-D72A-4F4D-9527-4CD2CC542495}" destId="{14CC38A9-8BB4-4CDE-AB0D-C00EF3C505E4}" srcOrd="2" destOrd="0" parTransId="{02D6AB27-9FEE-4B7F-8BB0-8A7F2F02EA5A}" sibTransId="{24067029-AC42-4227-BCA9-85076299CD27}"/>
    <dgm:cxn modelId="{25B3B2C8-4C52-4D52-BB70-281C1E52754E}" srcId="{80F45C6E-D72A-4F4D-9527-4CD2CC542495}" destId="{9AEAAD99-A4B1-4821-930F-24E44284DD7D}" srcOrd="4" destOrd="0" parTransId="{0A913C91-C9D8-4B43-904B-F2D91B160A70}" sibTransId="{27940FA2-3F14-4023-B17C-23DDD3470C4E}"/>
    <dgm:cxn modelId="{3EF24FD9-9D0F-4ACA-A4B6-93B2E0B122DD}" type="presOf" srcId="{1E9EEA3B-8D08-4441-BCB3-27C2837DB3C5}" destId="{5F557FB9-ED20-42FC-8C57-37429D6A8BF9}" srcOrd="0" destOrd="0" presId="urn:microsoft.com/office/officeart/2005/8/layout/list1"/>
    <dgm:cxn modelId="{CB320BA3-92AB-4028-9A43-4555544D8525}" type="presParOf" srcId="{0B653941-5628-4811-BED6-CB894FF16A77}" destId="{3CEC1F41-D046-40CA-B915-731F6D836D96}" srcOrd="0" destOrd="0" presId="urn:microsoft.com/office/officeart/2005/8/layout/list1"/>
    <dgm:cxn modelId="{45051DC2-7570-4170-935B-0D649864C5D2}" type="presParOf" srcId="{3CEC1F41-D046-40CA-B915-731F6D836D96}" destId="{2E72E7D9-571B-40B7-889F-08F099E1E56B}" srcOrd="0" destOrd="0" presId="urn:microsoft.com/office/officeart/2005/8/layout/list1"/>
    <dgm:cxn modelId="{CB890E9C-FE0A-4203-9D3C-732E3421C735}" type="presParOf" srcId="{3CEC1F41-D046-40CA-B915-731F6D836D96}" destId="{EC8DE41C-8085-4F05-A0ED-5BF2F4E5593A}" srcOrd="1" destOrd="0" presId="urn:microsoft.com/office/officeart/2005/8/layout/list1"/>
    <dgm:cxn modelId="{9AA965D0-55EC-4044-98C3-6F4AE77ACDC3}" type="presParOf" srcId="{0B653941-5628-4811-BED6-CB894FF16A77}" destId="{376EEAF2-B178-48D7-A534-460D3BB6CB8F}" srcOrd="1" destOrd="0" presId="urn:microsoft.com/office/officeart/2005/8/layout/list1"/>
    <dgm:cxn modelId="{E7EAC2EC-5D98-489D-8633-AFACC689E1F2}" type="presParOf" srcId="{0B653941-5628-4811-BED6-CB894FF16A77}" destId="{4CD4901C-77BC-43FE-B318-B267868F21E7}" srcOrd="2" destOrd="0" presId="urn:microsoft.com/office/officeart/2005/8/layout/list1"/>
    <dgm:cxn modelId="{43953124-DB3F-4FD5-80E8-B877719FAE9C}" type="presParOf" srcId="{0B653941-5628-4811-BED6-CB894FF16A77}" destId="{08F0D088-77AC-4AEF-9126-56E4AC8EB12E}" srcOrd="3" destOrd="0" presId="urn:microsoft.com/office/officeart/2005/8/layout/list1"/>
    <dgm:cxn modelId="{32B98635-3A4C-4297-9ED1-4B33CA9651BB}" type="presParOf" srcId="{0B653941-5628-4811-BED6-CB894FF16A77}" destId="{32F92D09-0661-4882-BFDF-BF898B8AB1C2}" srcOrd="4" destOrd="0" presId="urn:microsoft.com/office/officeart/2005/8/layout/list1"/>
    <dgm:cxn modelId="{DC246C4B-1501-41C7-A7AB-0A7711023A52}" type="presParOf" srcId="{32F92D09-0661-4882-BFDF-BF898B8AB1C2}" destId="{9300531B-F655-4583-8B3F-56EECF0931C3}" srcOrd="0" destOrd="0" presId="urn:microsoft.com/office/officeart/2005/8/layout/list1"/>
    <dgm:cxn modelId="{44737F0B-E3FA-47F7-A0F4-71EAF1FAA4C0}" type="presParOf" srcId="{32F92D09-0661-4882-BFDF-BF898B8AB1C2}" destId="{DDD090F6-3AED-4C9F-B601-3F2A7DDFF2A2}" srcOrd="1" destOrd="0" presId="urn:microsoft.com/office/officeart/2005/8/layout/list1"/>
    <dgm:cxn modelId="{06ECBE50-DB89-4502-9E32-E76196D16E17}" type="presParOf" srcId="{0B653941-5628-4811-BED6-CB894FF16A77}" destId="{7E2FAF11-35A3-4DDA-BE13-ABDD26B9A346}" srcOrd="5" destOrd="0" presId="urn:microsoft.com/office/officeart/2005/8/layout/list1"/>
    <dgm:cxn modelId="{51FC0F0F-618A-48A1-96AA-2B6DFEB9B446}" type="presParOf" srcId="{0B653941-5628-4811-BED6-CB894FF16A77}" destId="{26382DFD-73E1-4E0A-91A1-8BDC12CA1620}" srcOrd="6" destOrd="0" presId="urn:microsoft.com/office/officeart/2005/8/layout/list1"/>
    <dgm:cxn modelId="{DCB24A75-E0F2-4BE6-A5FD-027BAC6EB45A}" type="presParOf" srcId="{0B653941-5628-4811-BED6-CB894FF16A77}" destId="{E79E3A90-8C74-4034-B61D-421B78482D34}" srcOrd="7" destOrd="0" presId="urn:microsoft.com/office/officeart/2005/8/layout/list1"/>
    <dgm:cxn modelId="{A660088C-8374-4E65-8D73-74EAE40F9D86}" type="presParOf" srcId="{0B653941-5628-4811-BED6-CB894FF16A77}" destId="{DF91AF77-AD9A-4476-8EB0-0074BCBFEB8B}" srcOrd="8" destOrd="0" presId="urn:microsoft.com/office/officeart/2005/8/layout/list1"/>
    <dgm:cxn modelId="{19936890-9F2F-48C6-8387-F45D20B1861F}" type="presParOf" srcId="{DF91AF77-AD9A-4476-8EB0-0074BCBFEB8B}" destId="{C9D2A448-7524-4FA6-9D9B-934778C3F2F3}" srcOrd="0" destOrd="0" presId="urn:microsoft.com/office/officeart/2005/8/layout/list1"/>
    <dgm:cxn modelId="{21B9E0B8-F2AE-4153-9FF1-B112BAB6E5FC}" type="presParOf" srcId="{DF91AF77-AD9A-4476-8EB0-0074BCBFEB8B}" destId="{69B18904-60DA-44B9-B1C8-6A85F78CC25E}" srcOrd="1" destOrd="0" presId="urn:microsoft.com/office/officeart/2005/8/layout/list1"/>
    <dgm:cxn modelId="{50C79D2A-429A-4507-BC8B-3755722C9708}" type="presParOf" srcId="{0B653941-5628-4811-BED6-CB894FF16A77}" destId="{4E48966F-0998-4E12-99CA-715A115C0034}" srcOrd="9" destOrd="0" presId="urn:microsoft.com/office/officeart/2005/8/layout/list1"/>
    <dgm:cxn modelId="{83817E32-3EAB-4F82-B1C8-833CA7473922}" type="presParOf" srcId="{0B653941-5628-4811-BED6-CB894FF16A77}" destId="{A46A4F08-D04E-4A9E-A5E1-0C1568D13A7E}" srcOrd="10" destOrd="0" presId="urn:microsoft.com/office/officeart/2005/8/layout/list1"/>
    <dgm:cxn modelId="{1DD8AC95-CEB2-4797-A00C-2C2B87952B13}" type="presParOf" srcId="{0B653941-5628-4811-BED6-CB894FF16A77}" destId="{E59E6377-0CE1-452C-AED1-D3BEA4584168}" srcOrd="11" destOrd="0" presId="urn:microsoft.com/office/officeart/2005/8/layout/list1"/>
    <dgm:cxn modelId="{8B0E9167-0CD6-4C14-B2CB-58D4C917F92D}" type="presParOf" srcId="{0B653941-5628-4811-BED6-CB894FF16A77}" destId="{347DDD78-A8E9-4580-8AB3-52C2A2204736}" srcOrd="12" destOrd="0" presId="urn:microsoft.com/office/officeart/2005/8/layout/list1"/>
    <dgm:cxn modelId="{94750858-5A0E-471D-B7B2-BEF4F5BBB585}" type="presParOf" srcId="{347DDD78-A8E9-4580-8AB3-52C2A2204736}" destId="{5F557FB9-ED20-42FC-8C57-37429D6A8BF9}" srcOrd="0" destOrd="0" presId="urn:microsoft.com/office/officeart/2005/8/layout/list1"/>
    <dgm:cxn modelId="{0BD14A17-0FD4-4550-A9DD-689230FF42CB}" type="presParOf" srcId="{347DDD78-A8E9-4580-8AB3-52C2A2204736}" destId="{05B3BB9D-5848-4ACD-A20C-8BCEF9097107}" srcOrd="1" destOrd="0" presId="urn:microsoft.com/office/officeart/2005/8/layout/list1"/>
    <dgm:cxn modelId="{DCF50C52-05A6-4603-B550-4815C2A96722}" type="presParOf" srcId="{0B653941-5628-4811-BED6-CB894FF16A77}" destId="{70341A1F-C888-46D8-972A-AFCBF8463422}" srcOrd="13" destOrd="0" presId="urn:microsoft.com/office/officeart/2005/8/layout/list1"/>
    <dgm:cxn modelId="{32972033-E7F7-439C-BB5B-ADBECABCE10F}" type="presParOf" srcId="{0B653941-5628-4811-BED6-CB894FF16A77}" destId="{BBE48B68-5685-4206-8E3B-3EEE7F90C74E}" srcOrd="14" destOrd="0" presId="urn:microsoft.com/office/officeart/2005/8/layout/list1"/>
    <dgm:cxn modelId="{DFF080BD-0EEE-489C-A53E-EF8C6674E395}" type="presParOf" srcId="{0B653941-5628-4811-BED6-CB894FF16A77}" destId="{74DCB5A2-5CE2-4611-B052-DD4261BB8DC7}" srcOrd="15" destOrd="0" presId="urn:microsoft.com/office/officeart/2005/8/layout/list1"/>
    <dgm:cxn modelId="{B15828BA-AB2E-4634-89DA-68011751938B}" type="presParOf" srcId="{0B653941-5628-4811-BED6-CB894FF16A77}" destId="{BBEE6AA8-1EE5-4D64-BD6A-95DCABB33158}" srcOrd="16" destOrd="0" presId="urn:microsoft.com/office/officeart/2005/8/layout/list1"/>
    <dgm:cxn modelId="{866006F6-16B5-4B57-86E9-4F73D0F4DA89}" type="presParOf" srcId="{BBEE6AA8-1EE5-4D64-BD6A-95DCABB33158}" destId="{0766B38E-88FA-47E4-BF7C-382EE30A7539}" srcOrd="0" destOrd="0" presId="urn:microsoft.com/office/officeart/2005/8/layout/list1"/>
    <dgm:cxn modelId="{8F7296E8-0E4D-4C99-A285-CA37E5860625}" type="presParOf" srcId="{BBEE6AA8-1EE5-4D64-BD6A-95DCABB33158}" destId="{D395AD87-1224-4F37-AB9D-2A7970878423}" srcOrd="1" destOrd="0" presId="urn:microsoft.com/office/officeart/2005/8/layout/list1"/>
    <dgm:cxn modelId="{799DEE26-98DA-4BE3-A62E-90C06D4C29F7}" type="presParOf" srcId="{0B653941-5628-4811-BED6-CB894FF16A77}" destId="{C99F59F2-38E9-4706-966B-D6326884C799}" srcOrd="17" destOrd="0" presId="urn:microsoft.com/office/officeart/2005/8/layout/list1"/>
    <dgm:cxn modelId="{6BB1B430-F6F5-4612-B802-893C6BB1E52F}" type="presParOf" srcId="{0B653941-5628-4811-BED6-CB894FF16A77}" destId="{1751242D-2A9A-4AB9-99E7-10D72B89A6D0}"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2460D2-54D4-45FD-8757-C1EDF1E0B6D1}"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82F6F16B-9165-435E-901F-12B105550040}">
      <dgm:prSet phldrT="[Text]" custT="1"/>
      <dgm:spPr/>
      <dgm:t>
        <a:bodyPr/>
        <a:lstStyle/>
        <a:p>
          <a:r>
            <a:rPr lang="en-US" sz="1800">
              <a:latin typeface="Montserrat" panose="00000500000000000000" pitchFamily="2" charset="0"/>
            </a:rPr>
            <a:t>Member and Organization Engagement</a:t>
          </a:r>
        </a:p>
      </dgm:t>
    </dgm:pt>
    <dgm:pt modelId="{053D0D62-5167-42B7-82EE-86BD0AA5C0E4}" type="parTrans" cxnId="{11F4BD81-20E5-45B7-87D7-B72C943D1BC6}">
      <dgm:prSet/>
      <dgm:spPr/>
      <dgm:t>
        <a:bodyPr/>
        <a:lstStyle/>
        <a:p>
          <a:endParaRPr lang="en-US" sz="1600">
            <a:latin typeface="Montserrat" panose="00000500000000000000" pitchFamily="2" charset="0"/>
          </a:endParaRPr>
        </a:p>
      </dgm:t>
    </dgm:pt>
    <dgm:pt modelId="{129FBE5B-1FF3-483A-86EC-91A447D0B891}" type="sibTrans" cxnId="{11F4BD81-20E5-45B7-87D7-B72C943D1BC6}">
      <dgm:prSet/>
      <dgm:spPr/>
      <dgm:t>
        <a:bodyPr/>
        <a:lstStyle/>
        <a:p>
          <a:endParaRPr lang="en-US" sz="1600">
            <a:latin typeface="Montserrat" panose="00000500000000000000" pitchFamily="2" charset="0"/>
          </a:endParaRPr>
        </a:p>
      </dgm:t>
    </dgm:pt>
    <dgm:pt modelId="{A5DE2D53-486E-4D97-8B78-CD27EE48334B}">
      <dgm:prSet phldrT="[Text]" custT="1"/>
      <dgm:spPr/>
      <dgm:t>
        <a:bodyPr/>
        <a:lstStyle/>
        <a:p>
          <a:r>
            <a:rPr lang="en-US" sz="1800">
              <a:latin typeface="Montserrat" panose="00000500000000000000" pitchFamily="2" charset="0"/>
            </a:rPr>
            <a:t>Access, Equity, and Opportunity </a:t>
          </a:r>
        </a:p>
      </dgm:t>
    </dgm:pt>
    <dgm:pt modelId="{CF074A38-3C1F-490B-93BB-F527B1BA110C}" type="parTrans" cxnId="{36051718-F08A-409C-8BC0-E1AF09199244}">
      <dgm:prSet/>
      <dgm:spPr/>
      <dgm:t>
        <a:bodyPr/>
        <a:lstStyle/>
        <a:p>
          <a:endParaRPr lang="en-US" sz="1600">
            <a:latin typeface="Montserrat" panose="00000500000000000000" pitchFamily="2" charset="0"/>
          </a:endParaRPr>
        </a:p>
      </dgm:t>
    </dgm:pt>
    <dgm:pt modelId="{3CF5FA6D-079C-4EEF-8402-9472EE3A400E}" type="sibTrans" cxnId="{36051718-F08A-409C-8BC0-E1AF09199244}">
      <dgm:prSet/>
      <dgm:spPr/>
      <dgm:t>
        <a:bodyPr/>
        <a:lstStyle/>
        <a:p>
          <a:endParaRPr lang="en-US" sz="1600">
            <a:latin typeface="Montserrat" panose="00000500000000000000" pitchFamily="2" charset="0"/>
          </a:endParaRPr>
        </a:p>
      </dgm:t>
    </dgm:pt>
    <dgm:pt modelId="{290AE1F2-E9EA-40D4-9813-D8524D3F55A3}">
      <dgm:prSet phldrT="[Text]" custT="1"/>
      <dgm:spPr/>
      <dgm:t>
        <a:bodyPr/>
        <a:lstStyle/>
        <a:p>
          <a:r>
            <a:rPr lang="en-US" sz="1200" dirty="0">
              <a:latin typeface="Montserrat" panose="00000500000000000000" pitchFamily="2" charset="0"/>
            </a:rPr>
            <a:t>Optimize data analytics including member insights to proactively support business objectives and decision making to stay agile and relevant. Gather and showcase data-rich research and experience that clarifies the current and desired state of women in transportation. </a:t>
          </a:r>
        </a:p>
      </dgm:t>
    </dgm:pt>
    <dgm:pt modelId="{6CAC7CA0-D163-405F-89A9-C17A782AC72E}" type="parTrans" cxnId="{0F170854-AC5E-49C5-8275-A436413972AA}">
      <dgm:prSet/>
      <dgm:spPr/>
      <dgm:t>
        <a:bodyPr/>
        <a:lstStyle/>
        <a:p>
          <a:endParaRPr lang="en-US"/>
        </a:p>
      </dgm:t>
    </dgm:pt>
    <dgm:pt modelId="{C2610DD9-C9A6-41B0-8BEE-B81008064EB7}" type="sibTrans" cxnId="{0F170854-AC5E-49C5-8275-A436413972AA}">
      <dgm:prSet/>
      <dgm:spPr/>
      <dgm:t>
        <a:bodyPr/>
        <a:lstStyle/>
        <a:p>
          <a:endParaRPr lang="en-US"/>
        </a:p>
      </dgm:t>
    </dgm:pt>
    <dgm:pt modelId="{CE36D515-C7C3-463C-A440-EE7DEF3DCF23}">
      <dgm:prSet phldrT="[Text]" custT="1"/>
      <dgm:spPr/>
      <dgm:t>
        <a:bodyPr/>
        <a:lstStyle/>
        <a:p>
          <a:r>
            <a:rPr lang="en-US" sz="1800">
              <a:latin typeface="Montserrat" panose="00000500000000000000" pitchFamily="2" charset="0"/>
            </a:rPr>
            <a:t>Data-Informed </a:t>
          </a:r>
        </a:p>
      </dgm:t>
    </dgm:pt>
    <dgm:pt modelId="{08F4BA78-CB58-4F7E-85EF-310DA4457E67}" type="parTrans" cxnId="{225F12E4-C26F-4A77-9DB3-CE90466D3FBC}">
      <dgm:prSet/>
      <dgm:spPr/>
      <dgm:t>
        <a:bodyPr/>
        <a:lstStyle/>
        <a:p>
          <a:endParaRPr lang="en-US"/>
        </a:p>
      </dgm:t>
    </dgm:pt>
    <dgm:pt modelId="{0C717855-6285-4E2D-AD56-7045EEFDE57B}" type="sibTrans" cxnId="{225F12E4-C26F-4A77-9DB3-CE90466D3FBC}">
      <dgm:prSet/>
      <dgm:spPr/>
      <dgm:t>
        <a:bodyPr/>
        <a:lstStyle/>
        <a:p>
          <a:endParaRPr lang="en-US"/>
        </a:p>
      </dgm:t>
    </dgm:pt>
    <dgm:pt modelId="{717B023D-B8CC-40B3-8E8D-D2BB0A0552BA}">
      <dgm:prSet phldrT="[Text]" custT="1"/>
      <dgm:spPr/>
      <dgm:t>
        <a:bodyPr/>
        <a:lstStyle/>
        <a:p>
          <a:r>
            <a:rPr lang="en-US" sz="1200" dirty="0">
              <a:latin typeface="Montserrat" panose="00000500000000000000" pitchFamily="2" charset="0"/>
            </a:rPr>
            <a:t>Provide relevant and timely education, training and programming to WTS members and stakeholders that builds personal and professional knowledge and growth at all career levels and for all communities, especially those that are underrepresented. Through advocacy initiatives, drive conversation and education that supports women and strives for a safe, efficient, equitable, and sustainable transportation system. </a:t>
          </a:r>
        </a:p>
      </dgm:t>
    </dgm:pt>
    <dgm:pt modelId="{5793911D-29E6-4714-B505-5E2E222E2A19}" type="parTrans" cxnId="{6CCE5A1B-D64D-4973-87BD-E6AD32CD6327}">
      <dgm:prSet/>
      <dgm:spPr/>
      <dgm:t>
        <a:bodyPr/>
        <a:lstStyle/>
        <a:p>
          <a:endParaRPr lang="en-US"/>
        </a:p>
      </dgm:t>
    </dgm:pt>
    <dgm:pt modelId="{D9913DEA-C06A-49C5-B87D-DD843CD3A741}" type="sibTrans" cxnId="{6CCE5A1B-D64D-4973-87BD-E6AD32CD6327}">
      <dgm:prSet/>
      <dgm:spPr/>
      <dgm:t>
        <a:bodyPr/>
        <a:lstStyle/>
        <a:p>
          <a:endParaRPr lang="en-US"/>
        </a:p>
      </dgm:t>
    </dgm:pt>
    <dgm:pt modelId="{7B94793E-97B9-40D8-A395-7B32640AA678}">
      <dgm:prSet phldrT="[Text]" custT="1"/>
      <dgm:spPr/>
      <dgm:t>
        <a:bodyPr/>
        <a:lstStyle/>
        <a:p>
          <a:pPr marL="112713" indent="-112713">
            <a:tabLst/>
          </a:pPr>
          <a:r>
            <a:rPr lang="en-US" sz="1200" dirty="0">
              <a:latin typeface="Montserrat" panose="00000500000000000000" pitchFamily="2" charset="0"/>
            </a:rPr>
            <a:t>Engage and expand membership through member-focused approach to delivering exceptional and valuable experiences.  Strengthen collaboration within internal WTS entities through transparent communications, increased connection points, and joint commitment to achieving the WTS mission. </a:t>
          </a:r>
        </a:p>
      </dgm:t>
    </dgm:pt>
    <dgm:pt modelId="{5D03C307-CA7C-4CC3-98E8-B9F1D6B006EC}" type="parTrans" cxnId="{A0F14DD9-1017-429D-A50D-5A80783767A8}">
      <dgm:prSet/>
      <dgm:spPr/>
      <dgm:t>
        <a:bodyPr/>
        <a:lstStyle/>
        <a:p>
          <a:endParaRPr lang="en-US"/>
        </a:p>
      </dgm:t>
    </dgm:pt>
    <dgm:pt modelId="{B71C9462-9442-499C-AE69-962AE91354BA}" type="sibTrans" cxnId="{A0F14DD9-1017-429D-A50D-5A80783767A8}">
      <dgm:prSet/>
      <dgm:spPr/>
      <dgm:t>
        <a:bodyPr/>
        <a:lstStyle/>
        <a:p>
          <a:endParaRPr lang="en-US"/>
        </a:p>
      </dgm:t>
    </dgm:pt>
    <dgm:pt modelId="{2D7DF759-B18B-4A67-81E9-2EA003E43551}">
      <dgm:prSet phldrT="[Text]" custT="1"/>
      <dgm:spPr/>
      <dgm:t>
        <a:bodyPr/>
        <a:lstStyle/>
        <a:p>
          <a:r>
            <a:rPr lang="en-US" sz="1200" dirty="0"/>
            <a:t>Create an inviting, safe, and supportive environment for people from diverse backgrounds through improved access to WTS benefits, equitable opportunities, and buy-in at all levels of the organization. Through measurable objectives provide access and opportunity to develop a future workforce that can tackle the challenges and opportunities of a complex, diverse, and globalized society.</a:t>
          </a:r>
          <a:endParaRPr lang="en-US" sz="1200" dirty="0">
            <a:latin typeface="Montserrat" panose="00000500000000000000" pitchFamily="2" charset="0"/>
          </a:endParaRPr>
        </a:p>
      </dgm:t>
    </dgm:pt>
    <dgm:pt modelId="{FF0D38B3-D25D-41B5-A71F-8232273BFAF6}" type="parTrans" cxnId="{7D733E2D-4606-439E-8A6D-A8C1F587DA5A}">
      <dgm:prSet/>
      <dgm:spPr/>
      <dgm:t>
        <a:bodyPr/>
        <a:lstStyle/>
        <a:p>
          <a:endParaRPr lang="en-US"/>
        </a:p>
      </dgm:t>
    </dgm:pt>
    <dgm:pt modelId="{E3C2A796-CDA5-4E16-ACE0-DFCC16E30FF5}" type="sibTrans" cxnId="{7D733E2D-4606-439E-8A6D-A8C1F587DA5A}">
      <dgm:prSet/>
      <dgm:spPr/>
      <dgm:t>
        <a:bodyPr/>
        <a:lstStyle/>
        <a:p>
          <a:endParaRPr lang="en-US"/>
        </a:p>
      </dgm:t>
    </dgm:pt>
    <dgm:pt modelId="{89D023FD-01C2-464E-8B21-2D13067E61A1}">
      <dgm:prSet phldrT="[Text]" custT="1"/>
      <dgm:spPr/>
      <dgm:t>
        <a:bodyPr/>
        <a:lstStyle/>
        <a:p>
          <a:r>
            <a:rPr lang="en-US" sz="1800">
              <a:latin typeface="Montserrat" panose="00000500000000000000" pitchFamily="2" charset="0"/>
            </a:rPr>
            <a:t>Education, Programming, Training, and Advocacy </a:t>
          </a:r>
        </a:p>
      </dgm:t>
    </dgm:pt>
    <dgm:pt modelId="{C24E94ED-3DE4-4EFD-A900-42CC7573974A}" type="parTrans" cxnId="{341ABC30-F861-467B-BBA2-B80DDB464A7E}">
      <dgm:prSet/>
      <dgm:spPr/>
      <dgm:t>
        <a:bodyPr/>
        <a:lstStyle/>
        <a:p>
          <a:endParaRPr lang="en-US"/>
        </a:p>
      </dgm:t>
    </dgm:pt>
    <dgm:pt modelId="{09071E66-E521-457C-8582-154B1BD600BD}" type="sibTrans" cxnId="{341ABC30-F861-467B-BBA2-B80DDB464A7E}">
      <dgm:prSet/>
      <dgm:spPr/>
      <dgm:t>
        <a:bodyPr/>
        <a:lstStyle/>
        <a:p>
          <a:endParaRPr lang="en-US"/>
        </a:p>
      </dgm:t>
    </dgm:pt>
    <dgm:pt modelId="{DB87E538-CEB9-402B-8107-293580D72AE3}">
      <dgm:prSet phldrT="[Text]" custT="1"/>
      <dgm:spPr/>
      <dgm:t>
        <a:bodyPr/>
        <a:lstStyle/>
        <a:p>
          <a:r>
            <a:rPr lang="en-US" sz="1800" dirty="0">
              <a:latin typeface="Montserrat" panose="00000500000000000000" pitchFamily="2" charset="0"/>
            </a:rPr>
            <a:t>Organizational Excellence</a:t>
          </a:r>
        </a:p>
      </dgm:t>
    </dgm:pt>
    <dgm:pt modelId="{715EF14B-4774-4D00-9BCE-9FB7AD69BDA8}" type="parTrans" cxnId="{BF13B600-9963-45D9-BE74-9D79B11E15AE}">
      <dgm:prSet/>
      <dgm:spPr/>
      <dgm:t>
        <a:bodyPr/>
        <a:lstStyle/>
        <a:p>
          <a:endParaRPr lang="en-US"/>
        </a:p>
      </dgm:t>
    </dgm:pt>
    <dgm:pt modelId="{637BCA81-173D-45B5-96C8-638A750BA81D}" type="sibTrans" cxnId="{BF13B600-9963-45D9-BE74-9D79B11E15AE}">
      <dgm:prSet/>
      <dgm:spPr/>
      <dgm:t>
        <a:bodyPr/>
        <a:lstStyle/>
        <a:p>
          <a:endParaRPr lang="en-US"/>
        </a:p>
      </dgm:t>
    </dgm:pt>
    <dgm:pt modelId="{CCC6CD6C-734D-403C-9065-7BE8A5C28BCF}">
      <dgm:prSet phldrT="[Text]" custT="1"/>
      <dgm:spPr/>
      <dgm:t>
        <a:bodyPr/>
        <a:lstStyle/>
        <a:p>
          <a:r>
            <a:rPr lang="en-US" sz="1200" dirty="0">
              <a:latin typeface="Montserrat" panose="00000500000000000000" pitchFamily="2" charset="0"/>
            </a:rPr>
            <a:t>Under a One WTS model, align all entities with WTS culture through a sustainable, strategic, and optimized business plan built on sound management practices. Through intentional collaboration, effective communications, and strategic capacity building expand WTS’ influence throughout the transportation sector. </a:t>
          </a:r>
        </a:p>
      </dgm:t>
    </dgm:pt>
    <dgm:pt modelId="{CA7E3D02-B9DD-44B8-A030-3011D3B628E0}" type="parTrans" cxnId="{AC8C8B49-23A2-4A81-B008-1AF736EAEF5A}">
      <dgm:prSet/>
      <dgm:spPr/>
      <dgm:t>
        <a:bodyPr/>
        <a:lstStyle/>
        <a:p>
          <a:endParaRPr lang="en-US"/>
        </a:p>
      </dgm:t>
    </dgm:pt>
    <dgm:pt modelId="{7A2DA3B9-51B2-478D-BC7A-32B2EAA0A311}" type="sibTrans" cxnId="{AC8C8B49-23A2-4A81-B008-1AF736EAEF5A}">
      <dgm:prSet/>
      <dgm:spPr/>
      <dgm:t>
        <a:bodyPr/>
        <a:lstStyle/>
        <a:p>
          <a:endParaRPr lang="en-US"/>
        </a:p>
      </dgm:t>
    </dgm:pt>
    <dgm:pt modelId="{DEA789C0-7BA0-497B-8574-88363AD981DD}" type="pres">
      <dgm:prSet presAssocID="{B92460D2-54D4-45FD-8757-C1EDF1E0B6D1}" presName="Name0" presStyleCnt="0">
        <dgm:presLayoutVars>
          <dgm:dir/>
          <dgm:animLvl val="lvl"/>
          <dgm:resizeHandles val="exact"/>
        </dgm:presLayoutVars>
      </dgm:prSet>
      <dgm:spPr/>
    </dgm:pt>
    <dgm:pt modelId="{BF32DE2F-E72F-45A8-9D0B-7283C2A95F06}" type="pres">
      <dgm:prSet presAssocID="{DB87E538-CEB9-402B-8107-293580D72AE3}" presName="linNode" presStyleCnt="0"/>
      <dgm:spPr/>
    </dgm:pt>
    <dgm:pt modelId="{05E641CB-D16A-4816-A7C6-7E5E55EB964B}" type="pres">
      <dgm:prSet presAssocID="{DB87E538-CEB9-402B-8107-293580D72AE3}" presName="parTx" presStyleLbl="revTx" presStyleIdx="0" presStyleCnt="5">
        <dgm:presLayoutVars>
          <dgm:chMax val="1"/>
          <dgm:bulletEnabled val="1"/>
        </dgm:presLayoutVars>
      </dgm:prSet>
      <dgm:spPr/>
    </dgm:pt>
    <dgm:pt modelId="{2A696C23-BC81-44BE-B1AF-D45DA1452D01}" type="pres">
      <dgm:prSet presAssocID="{DB87E538-CEB9-402B-8107-293580D72AE3}" presName="bracket" presStyleLbl="parChTrans1D1" presStyleIdx="0" presStyleCnt="5"/>
      <dgm:spPr/>
    </dgm:pt>
    <dgm:pt modelId="{98CCD97C-F9C0-4150-ACC1-38E9C494F3FE}" type="pres">
      <dgm:prSet presAssocID="{DB87E538-CEB9-402B-8107-293580D72AE3}" presName="spH" presStyleCnt="0"/>
      <dgm:spPr/>
    </dgm:pt>
    <dgm:pt modelId="{DC99146E-BF98-4DBE-90A6-3340F1884B67}" type="pres">
      <dgm:prSet presAssocID="{DB87E538-CEB9-402B-8107-293580D72AE3}" presName="desTx" presStyleLbl="node1" presStyleIdx="0" presStyleCnt="5" custScaleX="99598">
        <dgm:presLayoutVars>
          <dgm:bulletEnabled val="1"/>
        </dgm:presLayoutVars>
      </dgm:prSet>
      <dgm:spPr/>
    </dgm:pt>
    <dgm:pt modelId="{8ADBB106-A3A1-4F01-8147-74AC95798F0F}" type="pres">
      <dgm:prSet presAssocID="{637BCA81-173D-45B5-96C8-638A750BA81D}" presName="spV" presStyleCnt="0"/>
      <dgm:spPr/>
    </dgm:pt>
    <dgm:pt modelId="{F32183A1-B8CF-4664-B132-44605C69810F}" type="pres">
      <dgm:prSet presAssocID="{82F6F16B-9165-435E-901F-12B105550040}" presName="linNode" presStyleCnt="0"/>
      <dgm:spPr/>
    </dgm:pt>
    <dgm:pt modelId="{6C266F3B-C24F-42C5-ABC2-410EB4064235}" type="pres">
      <dgm:prSet presAssocID="{82F6F16B-9165-435E-901F-12B105550040}" presName="parTx" presStyleLbl="revTx" presStyleIdx="1" presStyleCnt="5">
        <dgm:presLayoutVars>
          <dgm:chMax val="1"/>
          <dgm:bulletEnabled val="1"/>
        </dgm:presLayoutVars>
      </dgm:prSet>
      <dgm:spPr/>
    </dgm:pt>
    <dgm:pt modelId="{514C9C8C-4C83-474D-86FC-5978EBB247C7}" type="pres">
      <dgm:prSet presAssocID="{82F6F16B-9165-435E-901F-12B105550040}" presName="bracket" presStyleLbl="parChTrans1D1" presStyleIdx="1" presStyleCnt="5"/>
      <dgm:spPr/>
    </dgm:pt>
    <dgm:pt modelId="{0ABC268C-CC44-4A63-BA43-EBB40B5522BE}" type="pres">
      <dgm:prSet presAssocID="{82F6F16B-9165-435E-901F-12B105550040}" presName="spH" presStyleCnt="0"/>
      <dgm:spPr/>
    </dgm:pt>
    <dgm:pt modelId="{803B6540-D361-4A68-8CAA-60D2E1980239}" type="pres">
      <dgm:prSet presAssocID="{82F6F16B-9165-435E-901F-12B105550040}" presName="desTx" presStyleLbl="node1" presStyleIdx="1" presStyleCnt="5" custScaleX="99918" custLinFactNeighborX="23377" custLinFactNeighborY="1053">
        <dgm:presLayoutVars>
          <dgm:bulletEnabled val="1"/>
        </dgm:presLayoutVars>
      </dgm:prSet>
      <dgm:spPr/>
    </dgm:pt>
    <dgm:pt modelId="{938F3E55-F41B-49A9-9904-1F319AAF3A1C}" type="pres">
      <dgm:prSet presAssocID="{129FBE5B-1FF3-483A-86EC-91A447D0B891}" presName="spV" presStyleCnt="0"/>
      <dgm:spPr/>
    </dgm:pt>
    <dgm:pt modelId="{CEB7B79B-C39C-4B92-964D-815084DE8D3E}" type="pres">
      <dgm:prSet presAssocID="{A5DE2D53-486E-4D97-8B78-CD27EE48334B}" presName="linNode" presStyleCnt="0"/>
      <dgm:spPr/>
    </dgm:pt>
    <dgm:pt modelId="{5BA7809A-782A-4399-AADF-7CCEDAF2457A}" type="pres">
      <dgm:prSet presAssocID="{A5DE2D53-486E-4D97-8B78-CD27EE48334B}" presName="parTx" presStyleLbl="revTx" presStyleIdx="2" presStyleCnt="5">
        <dgm:presLayoutVars>
          <dgm:chMax val="1"/>
          <dgm:bulletEnabled val="1"/>
        </dgm:presLayoutVars>
      </dgm:prSet>
      <dgm:spPr/>
    </dgm:pt>
    <dgm:pt modelId="{C43BD696-EC68-40F8-9715-3E70452E0E76}" type="pres">
      <dgm:prSet presAssocID="{A5DE2D53-486E-4D97-8B78-CD27EE48334B}" presName="bracket" presStyleLbl="parChTrans1D1" presStyleIdx="2" presStyleCnt="5"/>
      <dgm:spPr/>
    </dgm:pt>
    <dgm:pt modelId="{2D41165F-945B-401E-9357-4EDEA59FD94F}" type="pres">
      <dgm:prSet presAssocID="{A5DE2D53-486E-4D97-8B78-CD27EE48334B}" presName="spH" presStyleCnt="0"/>
      <dgm:spPr/>
    </dgm:pt>
    <dgm:pt modelId="{C9ACF89E-DF6D-4DE4-876E-87CDC3BC4F5C}" type="pres">
      <dgm:prSet presAssocID="{A5DE2D53-486E-4D97-8B78-CD27EE48334B}" presName="desTx" presStyleLbl="node1" presStyleIdx="2" presStyleCnt="5">
        <dgm:presLayoutVars>
          <dgm:bulletEnabled val="1"/>
        </dgm:presLayoutVars>
      </dgm:prSet>
      <dgm:spPr/>
    </dgm:pt>
    <dgm:pt modelId="{3A722F16-87C3-4464-B3C9-8C7826DB1D5B}" type="pres">
      <dgm:prSet presAssocID="{3CF5FA6D-079C-4EEF-8402-9472EE3A400E}" presName="spV" presStyleCnt="0"/>
      <dgm:spPr/>
    </dgm:pt>
    <dgm:pt modelId="{F6D4AF88-6524-42FB-9AC8-38B7760E8679}" type="pres">
      <dgm:prSet presAssocID="{89D023FD-01C2-464E-8B21-2D13067E61A1}" presName="linNode" presStyleCnt="0"/>
      <dgm:spPr/>
    </dgm:pt>
    <dgm:pt modelId="{1491D88C-8068-41F0-AFBD-C0B25589E300}" type="pres">
      <dgm:prSet presAssocID="{89D023FD-01C2-464E-8B21-2D13067E61A1}" presName="parTx" presStyleLbl="revTx" presStyleIdx="3" presStyleCnt="5">
        <dgm:presLayoutVars>
          <dgm:chMax val="1"/>
          <dgm:bulletEnabled val="1"/>
        </dgm:presLayoutVars>
      </dgm:prSet>
      <dgm:spPr/>
    </dgm:pt>
    <dgm:pt modelId="{6DF6CE8B-1A92-46BD-BBE7-58C92ADAAF4A}" type="pres">
      <dgm:prSet presAssocID="{89D023FD-01C2-464E-8B21-2D13067E61A1}" presName="bracket" presStyleLbl="parChTrans1D1" presStyleIdx="3" presStyleCnt="5"/>
      <dgm:spPr/>
    </dgm:pt>
    <dgm:pt modelId="{B6907A84-16C7-4337-A699-A75761EA28E3}" type="pres">
      <dgm:prSet presAssocID="{89D023FD-01C2-464E-8B21-2D13067E61A1}" presName="spH" presStyleCnt="0"/>
      <dgm:spPr/>
    </dgm:pt>
    <dgm:pt modelId="{9D1C2778-4748-430F-AC36-9518ACB6E1AA}" type="pres">
      <dgm:prSet presAssocID="{89D023FD-01C2-464E-8B21-2D13067E61A1}" presName="desTx" presStyleLbl="node1" presStyleIdx="3" presStyleCnt="5">
        <dgm:presLayoutVars>
          <dgm:bulletEnabled val="1"/>
        </dgm:presLayoutVars>
      </dgm:prSet>
      <dgm:spPr/>
    </dgm:pt>
    <dgm:pt modelId="{972F3116-4FEB-4424-9EC7-47C019086491}" type="pres">
      <dgm:prSet presAssocID="{09071E66-E521-457C-8582-154B1BD600BD}" presName="spV" presStyleCnt="0"/>
      <dgm:spPr/>
    </dgm:pt>
    <dgm:pt modelId="{19399113-030F-45B1-8DD2-83723EB7D50A}" type="pres">
      <dgm:prSet presAssocID="{CE36D515-C7C3-463C-A440-EE7DEF3DCF23}" presName="linNode" presStyleCnt="0"/>
      <dgm:spPr/>
    </dgm:pt>
    <dgm:pt modelId="{7E6AFD07-35B3-4974-9970-CDE8366CD6CB}" type="pres">
      <dgm:prSet presAssocID="{CE36D515-C7C3-463C-A440-EE7DEF3DCF23}" presName="parTx" presStyleLbl="revTx" presStyleIdx="4" presStyleCnt="5">
        <dgm:presLayoutVars>
          <dgm:chMax val="1"/>
          <dgm:bulletEnabled val="1"/>
        </dgm:presLayoutVars>
      </dgm:prSet>
      <dgm:spPr/>
    </dgm:pt>
    <dgm:pt modelId="{92DCFCC7-03D0-42CA-81E6-A1E678CD15C0}" type="pres">
      <dgm:prSet presAssocID="{CE36D515-C7C3-463C-A440-EE7DEF3DCF23}" presName="bracket" presStyleLbl="parChTrans1D1" presStyleIdx="4" presStyleCnt="5"/>
      <dgm:spPr/>
    </dgm:pt>
    <dgm:pt modelId="{1F8A69AC-52C8-4BAB-8BF4-6D05E3891F3C}" type="pres">
      <dgm:prSet presAssocID="{CE36D515-C7C3-463C-A440-EE7DEF3DCF23}" presName="spH" presStyleCnt="0"/>
      <dgm:spPr/>
    </dgm:pt>
    <dgm:pt modelId="{48EC7ED8-9714-42F8-A5C2-488088020D63}" type="pres">
      <dgm:prSet presAssocID="{CE36D515-C7C3-463C-A440-EE7DEF3DCF23}" presName="desTx" presStyleLbl="node1" presStyleIdx="4" presStyleCnt="5">
        <dgm:presLayoutVars>
          <dgm:bulletEnabled val="1"/>
        </dgm:presLayoutVars>
      </dgm:prSet>
      <dgm:spPr/>
    </dgm:pt>
  </dgm:ptLst>
  <dgm:cxnLst>
    <dgm:cxn modelId="{BF13B600-9963-45D9-BE74-9D79B11E15AE}" srcId="{B92460D2-54D4-45FD-8757-C1EDF1E0B6D1}" destId="{DB87E538-CEB9-402B-8107-293580D72AE3}" srcOrd="0" destOrd="0" parTransId="{715EF14B-4774-4D00-9BCE-9FB7AD69BDA8}" sibTransId="{637BCA81-173D-45B5-96C8-638A750BA81D}"/>
    <dgm:cxn modelId="{36051718-F08A-409C-8BC0-E1AF09199244}" srcId="{B92460D2-54D4-45FD-8757-C1EDF1E0B6D1}" destId="{A5DE2D53-486E-4D97-8B78-CD27EE48334B}" srcOrd="2" destOrd="0" parTransId="{CF074A38-3C1F-490B-93BB-F527B1BA110C}" sibTransId="{3CF5FA6D-079C-4EEF-8402-9472EE3A400E}"/>
    <dgm:cxn modelId="{6CCE5A1B-D64D-4973-87BD-E6AD32CD6327}" srcId="{89D023FD-01C2-464E-8B21-2D13067E61A1}" destId="{717B023D-B8CC-40B3-8E8D-D2BB0A0552BA}" srcOrd="0" destOrd="0" parTransId="{5793911D-29E6-4714-B505-5E2E222E2A19}" sibTransId="{D9913DEA-C06A-49C5-B87D-DD843CD3A741}"/>
    <dgm:cxn modelId="{7F99E61F-D011-45F2-96F6-BBFBD62F5778}" type="presOf" srcId="{717B023D-B8CC-40B3-8E8D-D2BB0A0552BA}" destId="{9D1C2778-4748-430F-AC36-9518ACB6E1AA}" srcOrd="0" destOrd="0" presId="urn:diagrams.loki3.com/BracketList"/>
    <dgm:cxn modelId="{92414424-B51F-45A3-A1AE-4686E2542217}" type="presOf" srcId="{89D023FD-01C2-464E-8B21-2D13067E61A1}" destId="{1491D88C-8068-41F0-AFBD-C0B25589E300}" srcOrd="0" destOrd="0" presId="urn:diagrams.loki3.com/BracketList"/>
    <dgm:cxn modelId="{7D733E2D-4606-439E-8A6D-A8C1F587DA5A}" srcId="{A5DE2D53-486E-4D97-8B78-CD27EE48334B}" destId="{2D7DF759-B18B-4A67-81E9-2EA003E43551}" srcOrd="0" destOrd="0" parTransId="{FF0D38B3-D25D-41B5-A71F-8232273BFAF6}" sibTransId="{E3C2A796-CDA5-4E16-ACE0-DFCC16E30FF5}"/>
    <dgm:cxn modelId="{341ABC30-F861-467B-BBA2-B80DDB464A7E}" srcId="{B92460D2-54D4-45FD-8757-C1EDF1E0B6D1}" destId="{89D023FD-01C2-464E-8B21-2D13067E61A1}" srcOrd="3" destOrd="0" parTransId="{C24E94ED-3DE4-4EFD-A900-42CC7573974A}" sibTransId="{09071E66-E521-457C-8582-154B1BD600BD}"/>
    <dgm:cxn modelId="{B5682932-2B2F-46EA-9CF1-C0EA6F2ABF72}" type="presOf" srcId="{82F6F16B-9165-435E-901F-12B105550040}" destId="{6C266F3B-C24F-42C5-ABC2-410EB4064235}" srcOrd="0" destOrd="0" presId="urn:diagrams.loki3.com/BracketList"/>
    <dgm:cxn modelId="{AC8C8B49-23A2-4A81-B008-1AF736EAEF5A}" srcId="{DB87E538-CEB9-402B-8107-293580D72AE3}" destId="{CCC6CD6C-734D-403C-9065-7BE8A5C28BCF}" srcOrd="0" destOrd="0" parTransId="{CA7E3D02-B9DD-44B8-A030-3011D3B628E0}" sibTransId="{7A2DA3B9-51B2-478D-BC7A-32B2EAA0A311}"/>
    <dgm:cxn modelId="{D9D4A872-6D51-43B2-BAEB-8CCC96BF6C86}" type="presOf" srcId="{CCC6CD6C-734D-403C-9065-7BE8A5C28BCF}" destId="{DC99146E-BF98-4DBE-90A6-3340F1884B67}" srcOrd="0" destOrd="0" presId="urn:diagrams.loki3.com/BracketList"/>
    <dgm:cxn modelId="{0F170854-AC5E-49C5-8275-A436413972AA}" srcId="{CE36D515-C7C3-463C-A440-EE7DEF3DCF23}" destId="{290AE1F2-E9EA-40D4-9813-D8524D3F55A3}" srcOrd="0" destOrd="0" parTransId="{6CAC7CA0-D163-405F-89A9-C17A782AC72E}" sibTransId="{C2610DD9-C9A6-41B0-8BEE-B81008064EB7}"/>
    <dgm:cxn modelId="{11F4BD81-20E5-45B7-87D7-B72C943D1BC6}" srcId="{B92460D2-54D4-45FD-8757-C1EDF1E0B6D1}" destId="{82F6F16B-9165-435E-901F-12B105550040}" srcOrd="1" destOrd="0" parTransId="{053D0D62-5167-42B7-82EE-86BD0AA5C0E4}" sibTransId="{129FBE5B-1FF3-483A-86EC-91A447D0B891}"/>
    <dgm:cxn modelId="{E4984891-9B60-4EA7-9BD1-4CBE19815596}" type="presOf" srcId="{7B94793E-97B9-40D8-A395-7B32640AA678}" destId="{803B6540-D361-4A68-8CAA-60D2E1980239}" srcOrd="0" destOrd="0" presId="urn:diagrams.loki3.com/BracketList"/>
    <dgm:cxn modelId="{2D4D22B9-8CCB-4409-9AF1-6F200FE97AE5}" type="presOf" srcId="{B92460D2-54D4-45FD-8757-C1EDF1E0B6D1}" destId="{DEA789C0-7BA0-497B-8574-88363AD981DD}" srcOrd="0" destOrd="0" presId="urn:diagrams.loki3.com/BracketList"/>
    <dgm:cxn modelId="{B40C4ABA-5B6C-4097-BD3E-9031C7B11071}" type="presOf" srcId="{DB87E538-CEB9-402B-8107-293580D72AE3}" destId="{05E641CB-D16A-4816-A7C6-7E5E55EB964B}" srcOrd="0" destOrd="0" presId="urn:diagrams.loki3.com/BracketList"/>
    <dgm:cxn modelId="{B48B20C8-AEFB-4460-8CA3-61FF5E859D70}" type="presOf" srcId="{CE36D515-C7C3-463C-A440-EE7DEF3DCF23}" destId="{7E6AFD07-35B3-4974-9970-CDE8366CD6CB}" srcOrd="0" destOrd="0" presId="urn:diagrams.loki3.com/BracketList"/>
    <dgm:cxn modelId="{59D86DD7-F22D-47D1-B584-8EEFADDFD6AD}" type="presOf" srcId="{290AE1F2-E9EA-40D4-9813-D8524D3F55A3}" destId="{48EC7ED8-9714-42F8-A5C2-488088020D63}" srcOrd="0" destOrd="0" presId="urn:diagrams.loki3.com/BracketList"/>
    <dgm:cxn modelId="{A0F14DD9-1017-429D-A50D-5A80783767A8}" srcId="{82F6F16B-9165-435E-901F-12B105550040}" destId="{7B94793E-97B9-40D8-A395-7B32640AA678}" srcOrd="0" destOrd="0" parTransId="{5D03C307-CA7C-4CC3-98E8-B9F1D6B006EC}" sibTransId="{B71C9462-9442-499C-AE69-962AE91354BA}"/>
    <dgm:cxn modelId="{CF5FFCDD-3D82-4FB1-831F-2F4AB1F2D9C9}" type="presOf" srcId="{A5DE2D53-486E-4D97-8B78-CD27EE48334B}" destId="{5BA7809A-782A-4399-AADF-7CCEDAF2457A}" srcOrd="0" destOrd="0" presId="urn:diagrams.loki3.com/BracketList"/>
    <dgm:cxn modelId="{225F12E4-C26F-4A77-9DB3-CE90466D3FBC}" srcId="{B92460D2-54D4-45FD-8757-C1EDF1E0B6D1}" destId="{CE36D515-C7C3-463C-A440-EE7DEF3DCF23}" srcOrd="4" destOrd="0" parTransId="{08F4BA78-CB58-4F7E-85EF-310DA4457E67}" sibTransId="{0C717855-6285-4E2D-AD56-7045EEFDE57B}"/>
    <dgm:cxn modelId="{B7C10BFC-5B4C-44F7-BDCE-3DB781A2FF42}" type="presOf" srcId="{2D7DF759-B18B-4A67-81E9-2EA003E43551}" destId="{C9ACF89E-DF6D-4DE4-876E-87CDC3BC4F5C}" srcOrd="0" destOrd="0" presId="urn:diagrams.loki3.com/BracketList"/>
    <dgm:cxn modelId="{EE92C4A4-8DFA-4045-9686-2E8ADCB0C0EE}" type="presParOf" srcId="{DEA789C0-7BA0-497B-8574-88363AD981DD}" destId="{BF32DE2F-E72F-45A8-9D0B-7283C2A95F06}" srcOrd="0" destOrd="0" presId="urn:diagrams.loki3.com/BracketList"/>
    <dgm:cxn modelId="{762755AE-9CA9-449D-9978-D6F2E3B57BBA}" type="presParOf" srcId="{BF32DE2F-E72F-45A8-9D0B-7283C2A95F06}" destId="{05E641CB-D16A-4816-A7C6-7E5E55EB964B}" srcOrd="0" destOrd="0" presId="urn:diagrams.loki3.com/BracketList"/>
    <dgm:cxn modelId="{3A22E56F-FDE6-46AA-9350-6B870B47AEC5}" type="presParOf" srcId="{BF32DE2F-E72F-45A8-9D0B-7283C2A95F06}" destId="{2A696C23-BC81-44BE-B1AF-D45DA1452D01}" srcOrd="1" destOrd="0" presId="urn:diagrams.loki3.com/BracketList"/>
    <dgm:cxn modelId="{FF570549-BC5D-42A6-AD46-C81E317B5C60}" type="presParOf" srcId="{BF32DE2F-E72F-45A8-9D0B-7283C2A95F06}" destId="{98CCD97C-F9C0-4150-ACC1-38E9C494F3FE}" srcOrd="2" destOrd="0" presId="urn:diagrams.loki3.com/BracketList"/>
    <dgm:cxn modelId="{23C3F726-043F-47AD-BD98-79A2169699FD}" type="presParOf" srcId="{BF32DE2F-E72F-45A8-9D0B-7283C2A95F06}" destId="{DC99146E-BF98-4DBE-90A6-3340F1884B67}" srcOrd="3" destOrd="0" presId="urn:diagrams.loki3.com/BracketList"/>
    <dgm:cxn modelId="{DD563431-4660-47C8-9649-E4C18D7D5E34}" type="presParOf" srcId="{DEA789C0-7BA0-497B-8574-88363AD981DD}" destId="{8ADBB106-A3A1-4F01-8147-74AC95798F0F}" srcOrd="1" destOrd="0" presId="urn:diagrams.loki3.com/BracketList"/>
    <dgm:cxn modelId="{0B09B02D-60C1-47FA-BC2C-019A1A7F48D7}" type="presParOf" srcId="{DEA789C0-7BA0-497B-8574-88363AD981DD}" destId="{F32183A1-B8CF-4664-B132-44605C69810F}" srcOrd="2" destOrd="0" presId="urn:diagrams.loki3.com/BracketList"/>
    <dgm:cxn modelId="{E96C55DA-01EE-4931-842F-CA2C90153090}" type="presParOf" srcId="{F32183A1-B8CF-4664-B132-44605C69810F}" destId="{6C266F3B-C24F-42C5-ABC2-410EB4064235}" srcOrd="0" destOrd="0" presId="urn:diagrams.loki3.com/BracketList"/>
    <dgm:cxn modelId="{0D7FE4EC-1200-4FBA-A10D-3B1A554F0825}" type="presParOf" srcId="{F32183A1-B8CF-4664-B132-44605C69810F}" destId="{514C9C8C-4C83-474D-86FC-5978EBB247C7}" srcOrd="1" destOrd="0" presId="urn:diagrams.loki3.com/BracketList"/>
    <dgm:cxn modelId="{24EEBD27-BC74-47D2-AF82-440D234EC03B}" type="presParOf" srcId="{F32183A1-B8CF-4664-B132-44605C69810F}" destId="{0ABC268C-CC44-4A63-BA43-EBB40B5522BE}" srcOrd="2" destOrd="0" presId="urn:diagrams.loki3.com/BracketList"/>
    <dgm:cxn modelId="{164E63BF-A0B6-4BAB-AD38-1A09D2CAFF16}" type="presParOf" srcId="{F32183A1-B8CF-4664-B132-44605C69810F}" destId="{803B6540-D361-4A68-8CAA-60D2E1980239}" srcOrd="3" destOrd="0" presId="urn:diagrams.loki3.com/BracketList"/>
    <dgm:cxn modelId="{3FB4914F-31C4-4787-88C8-EB421CFC7E3E}" type="presParOf" srcId="{DEA789C0-7BA0-497B-8574-88363AD981DD}" destId="{938F3E55-F41B-49A9-9904-1F319AAF3A1C}" srcOrd="3" destOrd="0" presId="urn:diagrams.loki3.com/BracketList"/>
    <dgm:cxn modelId="{83E216A3-1437-47D2-B866-2AB2321EB374}" type="presParOf" srcId="{DEA789C0-7BA0-497B-8574-88363AD981DD}" destId="{CEB7B79B-C39C-4B92-964D-815084DE8D3E}" srcOrd="4" destOrd="0" presId="urn:diagrams.loki3.com/BracketList"/>
    <dgm:cxn modelId="{A2AEE72B-C5DC-4CD8-BECC-0CECCD55ADBB}" type="presParOf" srcId="{CEB7B79B-C39C-4B92-964D-815084DE8D3E}" destId="{5BA7809A-782A-4399-AADF-7CCEDAF2457A}" srcOrd="0" destOrd="0" presId="urn:diagrams.loki3.com/BracketList"/>
    <dgm:cxn modelId="{13313FCF-FE27-4250-856D-4D2362412330}" type="presParOf" srcId="{CEB7B79B-C39C-4B92-964D-815084DE8D3E}" destId="{C43BD696-EC68-40F8-9715-3E70452E0E76}" srcOrd="1" destOrd="0" presId="urn:diagrams.loki3.com/BracketList"/>
    <dgm:cxn modelId="{FA7A6B07-3E43-49B3-9F8A-A9E97F3DABE3}" type="presParOf" srcId="{CEB7B79B-C39C-4B92-964D-815084DE8D3E}" destId="{2D41165F-945B-401E-9357-4EDEA59FD94F}" srcOrd="2" destOrd="0" presId="urn:diagrams.loki3.com/BracketList"/>
    <dgm:cxn modelId="{2D48FAB7-57E8-474F-919F-A9BEE21D82E9}" type="presParOf" srcId="{CEB7B79B-C39C-4B92-964D-815084DE8D3E}" destId="{C9ACF89E-DF6D-4DE4-876E-87CDC3BC4F5C}" srcOrd="3" destOrd="0" presId="urn:diagrams.loki3.com/BracketList"/>
    <dgm:cxn modelId="{FA28F948-8D68-40C1-9C1A-FF9C3A1AE576}" type="presParOf" srcId="{DEA789C0-7BA0-497B-8574-88363AD981DD}" destId="{3A722F16-87C3-4464-B3C9-8C7826DB1D5B}" srcOrd="5" destOrd="0" presId="urn:diagrams.loki3.com/BracketList"/>
    <dgm:cxn modelId="{1B231668-04CA-40EC-AD8B-2321BABFAD0F}" type="presParOf" srcId="{DEA789C0-7BA0-497B-8574-88363AD981DD}" destId="{F6D4AF88-6524-42FB-9AC8-38B7760E8679}" srcOrd="6" destOrd="0" presId="urn:diagrams.loki3.com/BracketList"/>
    <dgm:cxn modelId="{82F5E532-1729-4FD4-9BAA-D9831B13F2F9}" type="presParOf" srcId="{F6D4AF88-6524-42FB-9AC8-38B7760E8679}" destId="{1491D88C-8068-41F0-AFBD-C0B25589E300}" srcOrd="0" destOrd="0" presId="urn:diagrams.loki3.com/BracketList"/>
    <dgm:cxn modelId="{6405B825-E293-4560-855C-27A80871A383}" type="presParOf" srcId="{F6D4AF88-6524-42FB-9AC8-38B7760E8679}" destId="{6DF6CE8B-1A92-46BD-BBE7-58C92ADAAF4A}" srcOrd="1" destOrd="0" presId="urn:diagrams.loki3.com/BracketList"/>
    <dgm:cxn modelId="{89097862-F451-496C-B82A-BB8AC0B6A9F7}" type="presParOf" srcId="{F6D4AF88-6524-42FB-9AC8-38B7760E8679}" destId="{B6907A84-16C7-4337-A699-A75761EA28E3}" srcOrd="2" destOrd="0" presId="urn:diagrams.loki3.com/BracketList"/>
    <dgm:cxn modelId="{66FF58E9-5C6A-4C8C-A2E6-9E97E18AADEB}" type="presParOf" srcId="{F6D4AF88-6524-42FB-9AC8-38B7760E8679}" destId="{9D1C2778-4748-430F-AC36-9518ACB6E1AA}" srcOrd="3" destOrd="0" presId="urn:diagrams.loki3.com/BracketList"/>
    <dgm:cxn modelId="{333A62D5-28DA-4968-AF0C-2BD7CCFD208D}" type="presParOf" srcId="{DEA789C0-7BA0-497B-8574-88363AD981DD}" destId="{972F3116-4FEB-4424-9EC7-47C019086491}" srcOrd="7" destOrd="0" presId="urn:diagrams.loki3.com/BracketList"/>
    <dgm:cxn modelId="{7A4058E5-26B7-414C-84B1-18D6C3C69FFF}" type="presParOf" srcId="{DEA789C0-7BA0-497B-8574-88363AD981DD}" destId="{19399113-030F-45B1-8DD2-83723EB7D50A}" srcOrd="8" destOrd="0" presId="urn:diagrams.loki3.com/BracketList"/>
    <dgm:cxn modelId="{4811C235-C00D-4BEF-9ACD-60D69155E547}" type="presParOf" srcId="{19399113-030F-45B1-8DD2-83723EB7D50A}" destId="{7E6AFD07-35B3-4974-9970-CDE8366CD6CB}" srcOrd="0" destOrd="0" presId="urn:diagrams.loki3.com/BracketList"/>
    <dgm:cxn modelId="{942C8F33-C09D-4D64-8234-E1381CC95FB0}" type="presParOf" srcId="{19399113-030F-45B1-8DD2-83723EB7D50A}" destId="{92DCFCC7-03D0-42CA-81E6-A1E678CD15C0}" srcOrd="1" destOrd="0" presId="urn:diagrams.loki3.com/BracketList"/>
    <dgm:cxn modelId="{C92B14B7-2155-4CB4-9CA7-6B1BC636A050}" type="presParOf" srcId="{19399113-030F-45B1-8DD2-83723EB7D50A}" destId="{1F8A69AC-52C8-4BAB-8BF4-6D05E3891F3C}" srcOrd="2" destOrd="0" presId="urn:diagrams.loki3.com/BracketList"/>
    <dgm:cxn modelId="{B682E962-EEB2-4A86-A5D2-FEEA8D5D4799}" type="presParOf" srcId="{19399113-030F-45B1-8DD2-83723EB7D50A}" destId="{48EC7ED8-9714-42F8-A5C2-488088020D63}"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08DB495-201D-47C1-937B-6B9D084B8207}"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1F4E5258-68EF-4A59-8C71-BF78F040A4DB}">
      <dgm:prSet phldrT="[Text]" custT="1"/>
      <dgm:spPr/>
      <dgm:t>
        <a:bodyPr/>
        <a:lstStyle/>
        <a:p>
          <a:r>
            <a:rPr lang="en-US" sz="1800" dirty="0">
              <a:latin typeface="Montserrat" panose="00000500000000000000" pitchFamily="2" charset="0"/>
            </a:rPr>
            <a:t>Planning</a:t>
          </a:r>
        </a:p>
      </dgm:t>
    </dgm:pt>
    <dgm:pt modelId="{A5292046-5D11-4893-A48F-D3881A215913}" type="parTrans" cxnId="{B9C11EA9-9266-4248-A45F-988D9DF71FE9}">
      <dgm:prSet/>
      <dgm:spPr/>
      <dgm:t>
        <a:bodyPr/>
        <a:lstStyle/>
        <a:p>
          <a:endParaRPr lang="en-US"/>
        </a:p>
      </dgm:t>
    </dgm:pt>
    <dgm:pt modelId="{1217C710-A91F-43A2-81D9-832537C11745}" type="sibTrans" cxnId="{B9C11EA9-9266-4248-A45F-988D9DF71FE9}">
      <dgm:prSet/>
      <dgm:spPr/>
      <dgm:t>
        <a:bodyPr/>
        <a:lstStyle/>
        <a:p>
          <a:endParaRPr lang="en-US"/>
        </a:p>
      </dgm:t>
    </dgm:pt>
    <dgm:pt modelId="{C9DD2A47-25DA-40FF-877C-2B1CBBDD0F95}">
      <dgm:prSet phldrT="[Text]" custT="1"/>
      <dgm:spPr/>
      <dgm:t>
        <a:bodyPr/>
        <a:lstStyle/>
        <a:p>
          <a:r>
            <a:rPr lang="en-US" sz="1800" dirty="0">
              <a:latin typeface="Montserrat" panose="00000500000000000000" pitchFamily="2" charset="0"/>
            </a:rPr>
            <a:t>Budgeting</a:t>
          </a:r>
        </a:p>
      </dgm:t>
    </dgm:pt>
    <dgm:pt modelId="{FBF6F86F-A63F-4CD1-8F6D-6879B3A4C2B4}" type="parTrans" cxnId="{9677A791-030C-467C-8970-A13AE110F9FA}">
      <dgm:prSet/>
      <dgm:spPr/>
      <dgm:t>
        <a:bodyPr/>
        <a:lstStyle/>
        <a:p>
          <a:endParaRPr lang="en-US"/>
        </a:p>
      </dgm:t>
    </dgm:pt>
    <dgm:pt modelId="{DF0EC476-3477-4077-9DC8-09FFEB388F11}" type="sibTrans" cxnId="{9677A791-030C-467C-8970-A13AE110F9FA}">
      <dgm:prSet/>
      <dgm:spPr/>
      <dgm:t>
        <a:bodyPr/>
        <a:lstStyle/>
        <a:p>
          <a:endParaRPr lang="en-US"/>
        </a:p>
      </dgm:t>
    </dgm:pt>
    <dgm:pt modelId="{EA88A935-9C71-457C-8AB5-8FC4BA827F7D}">
      <dgm:prSet phldrT="[Text]" custT="1"/>
      <dgm:spPr/>
      <dgm:t>
        <a:bodyPr/>
        <a:lstStyle/>
        <a:p>
          <a:r>
            <a:rPr lang="en-US" sz="1800" dirty="0">
              <a:latin typeface="Montserrat" panose="00000500000000000000" pitchFamily="2" charset="0"/>
            </a:rPr>
            <a:t>Deployment</a:t>
          </a:r>
        </a:p>
      </dgm:t>
    </dgm:pt>
    <dgm:pt modelId="{18EAF147-2568-4FFD-AD5C-8A4751702DF6}" type="parTrans" cxnId="{9873A552-BB57-4664-A644-38A704469335}">
      <dgm:prSet/>
      <dgm:spPr/>
      <dgm:t>
        <a:bodyPr/>
        <a:lstStyle/>
        <a:p>
          <a:endParaRPr lang="en-US"/>
        </a:p>
      </dgm:t>
    </dgm:pt>
    <dgm:pt modelId="{8BEA0C0F-BDF5-4AE3-B71A-E18DFDA60B8A}" type="sibTrans" cxnId="{9873A552-BB57-4664-A644-38A704469335}">
      <dgm:prSet/>
      <dgm:spPr/>
      <dgm:t>
        <a:bodyPr/>
        <a:lstStyle/>
        <a:p>
          <a:endParaRPr lang="en-US"/>
        </a:p>
      </dgm:t>
    </dgm:pt>
    <dgm:pt modelId="{433DE5F6-B89C-4A37-8FBB-279F1D0C0098}">
      <dgm:prSet phldrT="[Text]" custT="1"/>
      <dgm:spPr/>
      <dgm:t>
        <a:bodyPr/>
        <a:lstStyle/>
        <a:p>
          <a:r>
            <a:rPr lang="en-US" sz="1800" dirty="0">
              <a:latin typeface="Montserrat" panose="00000500000000000000" pitchFamily="2" charset="0"/>
            </a:rPr>
            <a:t>Monitoring </a:t>
          </a:r>
        </a:p>
      </dgm:t>
    </dgm:pt>
    <dgm:pt modelId="{61C37894-5570-4C48-B028-B2519F132D81}" type="parTrans" cxnId="{7BAA3F32-3FED-433F-8D7B-23F593AD6A90}">
      <dgm:prSet/>
      <dgm:spPr/>
      <dgm:t>
        <a:bodyPr/>
        <a:lstStyle/>
        <a:p>
          <a:endParaRPr lang="en-US"/>
        </a:p>
      </dgm:t>
    </dgm:pt>
    <dgm:pt modelId="{9C9346C2-0232-4CCD-B579-C357D3048F6A}" type="sibTrans" cxnId="{7BAA3F32-3FED-433F-8D7B-23F593AD6A90}">
      <dgm:prSet/>
      <dgm:spPr/>
      <dgm:t>
        <a:bodyPr/>
        <a:lstStyle/>
        <a:p>
          <a:endParaRPr lang="en-US"/>
        </a:p>
      </dgm:t>
    </dgm:pt>
    <dgm:pt modelId="{4970CFE2-C1B1-4D18-A347-9CEB5F1E4752}">
      <dgm:prSet phldrT="[Text]" custT="1"/>
      <dgm:spPr/>
      <dgm:t>
        <a:bodyPr/>
        <a:lstStyle/>
        <a:p>
          <a:r>
            <a:rPr lang="en-US" sz="1800" dirty="0">
              <a:latin typeface="Montserrat" panose="00000500000000000000" pitchFamily="2" charset="0"/>
            </a:rPr>
            <a:t>Evaluating </a:t>
          </a:r>
        </a:p>
      </dgm:t>
    </dgm:pt>
    <dgm:pt modelId="{65B2F802-388D-4716-9777-265E277307AD}" type="parTrans" cxnId="{930DBD35-0BED-42FC-A3C9-81B394D3BC09}">
      <dgm:prSet/>
      <dgm:spPr/>
      <dgm:t>
        <a:bodyPr/>
        <a:lstStyle/>
        <a:p>
          <a:endParaRPr lang="en-US"/>
        </a:p>
      </dgm:t>
    </dgm:pt>
    <dgm:pt modelId="{04647BBB-5201-4057-9690-BF9017C8FCB6}" type="sibTrans" cxnId="{930DBD35-0BED-42FC-A3C9-81B394D3BC09}">
      <dgm:prSet/>
      <dgm:spPr/>
      <dgm:t>
        <a:bodyPr/>
        <a:lstStyle/>
        <a:p>
          <a:endParaRPr lang="en-US"/>
        </a:p>
      </dgm:t>
    </dgm:pt>
    <dgm:pt modelId="{E035568D-F40C-4E46-86DC-D520EDE5E0DD}" type="pres">
      <dgm:prSet presAssocID="{308DB495-201D-47C1-937B-6B9D084B8207}" presName="cycle" presStyleCnt="0">
        <dgm:presLayoutVars>
          <dgm:dir/>
          <dgm:resizeHandles val="exact"/>
        </dgm:presLayoutVars>
      </dgm:prSet>
      <dgm:spPr/>
    </dgm:pt>
    <dgm:pt modelId="{D2DAB280-FE2D-431B-BA38-5239D360F2D5}" type="pres">
      <dgm:prSet presAssocID="{1F4E5258-68EF-4A59-8C71-BF78F040A4DB}" presName="node" presStyleLbl="node1" presStyleIdx="0" presStyleCnt="5" custScaleX="123777">
        <dgm:presLayoutVars>
          <dgm:bulletEnabled val="1"/>
        </dgm:presLayoutVars>
      </dgm:prSet>
      <dgm:spPr/>
    </dgm:pt>
    <dgm:pt modelId="{9108D18C-3A76-44D6-A565-86A48A8A912F}" type="pres">
      <dgm:prSet presAssocID="{1F4E5258-68EF-4A59-8C71-BF78F040A4DB}" presName="spNode" presStyleCnt="0"/>
      <dgm:spPr/>
    </dgm:pt>
    <dgm:pt modelId="{BBFD2CF0-8454-4571-A6F1-DF3D08AD5D0E}" type="pres">
      <dgm:prSet presAssocID="{1217C710-A91F-43A2-81D9-832537C11745}" presName="sibTrans" presStyleLbl="sibTrans1D1" presStyleIdx="0" presStyleCnt="5"/>
      <dgm:spPr/>
    </dgm:pt>
    <dgm:pt modelId="{BCD94A22-063E-4DBA-B9E4-AB33D1C1B0A9}" type="pres">
      <dgm:prSet presAssocID="{C9DD2A47-25DA-40FF-877C-2B1CBBDD0F95}" presName="node" presStyleLbl="node1" presStyleIdx="1" presStyleCnt="5" custScaleX="123777">
        <dgm:presLayoutVars>
          <dgm:bulletEnabled val="1"/>
        </dgm:presLayoutVars>
      </dgm:prSet>
      <dgm:spPr/>
    </dgm:pt>
    <dgm:pt modelId="{44B3A6C3-EA55-43DA-9125-6B1C6F3F82F4}" type="pres">
      <dgm:prSet presAssocID="{C9DD2A47-25DA-40FF-877C-2B1CBBDD0F95}" presName="spNode" presStyleCnt="0"/>
      <dgm:spPr/>
    </dgm:pt>
    <dgm:pt modelId="{C7299997-F54E-4E75-948D-417BADE8D3E4}" type="pres">
      <dgm:prSet presAssocID="{DF0EC476-3477-4077-9DC8-09FFEB388F11}" presName="sibTrans" presStyleLbl="sibTrans1D1" presStyleIdx="1" presStyleCnt="5"/>
      <dgm:spPr/>
    </dgm:pt>
    <dgm:pt modelId="{7961097C-35BE-4CC9-8066-3F0E48CC86B7}" type="pres">
      <dgm:prSet presAssocID="{EA88A935-9C71-457C-8AB5-8FC4BA827F7D}" presName="node" presStyleLbl="node1" presStyleIdx="2" presStyleCnt="5" custScaleX="123777">
        <dgm:presLayoutVars>
          <dgm:bulletEnabled val="1"/>
        </dgm:presLayoutVars>
      </dgm:prSet>
      <dgm:spPr/>
    </dgm:pt>
    <dgm:pt modelId="{4E9A2F3F-BE8F-4FEE-B2BB-04557793271C}" type="pres">
      <dgm:prSet presAssocID="{EA88A935-9C71-457C-8AB5-8FC4BA827F7D}" presName="spNode" presStyleCnt="0"/>
      <dgm:spPr/>
    </dgm:pt>
    <dgm:pt modelId="{DC278375-CDC0-4234-B3AE-6E6821A055F5}" type="pres">
      <dgm:prSet presAssocID="{8BEA0C0F-BDF5-4AE3-B71A-E18DFDA60B8A}" presName="sibTrans" presStyleLbl="sibTrans1D1" presStyleIdx="2" presStyleCnt="5"/>
      <dgm:spPr/>
    </dgm:pt>
    <dgm:pt modelId="{02F0832B-B0DA-4C4D-AE7F-EF2A152DB167}" type="pres">
      <dgm:prSet presAssocID="{433DE5F6-B89C-4A37-8FBB-279F1D0C0098}" presName="node" presStyleLbl="node1" presStyleIdx="3" presStyleCnt="5" custScaleX="123777">
        <dgm:presLayoutVars>
          <dgm:bulletEnabled val="1"/>
        </dgm:presLayoutVars>
      </dgm:prSet>
      <dgm:spPr/>
    </dgm:pt>
    <dgm:pt modelId="{4923980E-EE4D-424F-95FB-E7D5245B8D61}" type="pres">
      <dgm:prSet presAssocID="{433DE5F6-B89C-4A37-8FBB-279F1D0C0098}" presName="spNode" presStyleCnt="0"/>
      <dgm:spPr/>
    </dgm:pt>
    <dgm:pt modelId="{7DD2EBAF-7387-43B5-88A5-CA9CF29A808E}" type="pres">
      <dgm:prSet presAssocID="{9C9346C2-0232-4CCD-B579-C357D3048F6A}" presName="sibTrans" presStyleLbl="sibTrans1D1" presStyleIdx="3" presStyleCnt="5"/>
      <dgm:spPr/>
    </dgm:pt>
    <dgm:pt modelId="{D3AE0DDF-39A4-43A6-A70B-C2834720B1C3}" type="pres">
      <dgm:prSet presAssocID="{4970CFE2-C1B1-4D18-A347-9CEB5F1E4752}" presName="node" presStyleLbl="node1" presStyleIdx="4" presStyleCnt="5" custScaleX="123777">
        <dgm:presLayoutVars>
          <dgm:bulletEnabled val="1"/>
        </dgm:presLayoutVars>
      </dgm:prSet>
      <dgm:spPr/>
    </dgm:pt>
    <dgm:pt modelId="{0D80AF29-80EE-4FB7-9D2C-E2BE1995DCC6}" type="pres">
      <dgm:prSet presAssocID="{4970CFE2-C1B1-4D18-A347-9CEB5F1E4752}" presName="spNode" presStyleCnt="0"/>
      <dgm:spPr/>
    </dgm:pt>
    <dgm:pt modelId="{098F0D04-E3B7-4F42-AF66-B8F00324192F}" type="pres">
      <dgm:prSet presAssocID="{04647BBB-5201-4057-9690-BF9017C8FCB6}" presName="sibTrans" presStyleLbl="sibTrans1D1" presStyleIdx="4" presStyleCnt="5"/>
      <dgm:spPr/>
    </dgm:pt>
  </dgm:ptLst>
  <dgm:cxnLst>
    <dgm:cxn modelId="{74112415-D54E-424F-AB66-79B8AAC2AEE2}" type="presOf" srcId="{8BEA0C0F-BDF5-4AE3-B71A-E18DFDA60B8A}" destId="{DC278375-CDC0-4234-B3AE-6E6821A055F5}" srcOrd="0" destOrd="0" presId="urn:microsoft.com/office/officeart/2005/8/layout/cycle5"/>
    <dgm:cxn modelId="{7BAA3F32-3FED-433F-8D7B-23F593AD6A90}" srcId="{308DB495-201D-47C1-937B-6B9D084B8207}" destId="{433DE5F6-B89C-4A37-8FBB-279F1D0C0098}" srcOrd="3" destOrd="0" parTransId="{61C37894-5570-4C48-B028-B2519F132D81}" sibTransId="{9C9346C2-0232-4CCD-B579-C357D3048F6A}"/>
    <dgm:cxn modelId="{930DBD35-0BED-42FC-A3C9-81B394D3BC09}" srcId="{308DB495-201D-47C1-937B-6B9D084B8207}" destId="{4970CFE2-C1B1-4D18-A347-9CEB5F1E4752}" srcOrd="4" destOrd="0" parTransId="{65B2F802-388D-4716-9777-265E277307AD}" sibTransId="{04647BBB-5201-4057-9690-BF9017C8FCB6}"/>
    <dgm:cxn modelId="{6BE32062-2E50-436C-9E9E-A81D9466B5C7}" type="presOf" srcId="{1F4E5258-68EF-4A59-8C71-BF78F040A4DB}" destId="{D2DAB280-FE2D-431B-BA38-5239D360F2D5}" srcOrd="0" destOrd="0" presId="urn:microsoft.com/office/officeart/2005/8/layout/cycle5"/>
    <dgm:cxn modelId="{BA0A1D49-60AF-443A-B29F-A96554DFDC3F}" type="presOf" srcId="{9C9346C2-0232-4CCD-B579-C357D3048F6A}" destId="{7DD2EBAF-7387-43B5-88A5-CA9CF29A808E}" srcOrd="0" destOrd="0" presId="urn:microsoft.com/office/officeart/2005/8/layout/cycle5"/>
    <dgm:cxn modelId="{7D96876A-CC99-454F-BCA6-F3076F5243E2}" type="presOf" srcId="{4970CFE2-C1B1-4D18-A347-9CEB5F1E4752}" destId="{D3AE0DDF-39A4-43A6-A70B-C2834720B1C3}" srcOrd="0" destOrd="0" presId="urn:microsoft.com/office/officeart/2005/8/layout/cycle5"/>
    <dgm:cxn modelId="{F3F27B72-2CE0-4689-BB8B-7BC80A904C17}" type="presOf" srcId="{308DB495-201D-47C1-937B-6B9D084B8207}" destId="{E035568D-F40C-4E46-86DC-D520EDE5E0DD}" srcOrd="0" destOrd="0" presId="urn:microsoft.com/office/officeart/2005/8/layout/cycle5"/>
    <dgm:cxn modelId="{9873A552-BB57-4664-A644-38A704469335}" srcId="{308DB495-201D-47C1-937B-6B9D084B8207}" destId="{EA88A935-9C71-457C-8AB5-8FC4BA827F7D}" srcOrd="2" destOrd="0" parTransId="{18EAF147-2568-4FFD-AD5C-8A4751702DF6}" sibTransId="{8BEA0C0F-BDF5-4AE3-B71A-E18DFDA60B8A}"/>
    <dgm:cxn modelId="{15C68856-491C-46E3-956E-C2B4862CD5C6}" type="presOf" srcId="{DF0EC476-3477-4077-9DC8-09FFEB388F11}" destId="{C7299997-F54E-4E75-948D-417BADE8D3E4}" srcOrd="0" destOrd="0" presId="urn:microsoft.com/office/officeart/2005/8/layout/cycle5"/>
    <dgm:cxn modelId="{15B8098A-D2F1-41FE-9C3E-5A2914874A7D}" type="presOf" srcId="{1217C710-A91F-43A2-81D9-832537C11745}" destId="{BBFD2CF0-8454-4571-A6F1-DF3D08AD5D0E}" srcOrd="0" destOrd="0" presId="urn:microsoft.com/office/officeart/2005/8/layout/cycle5"/>
    <dgm:cxn modelId="{9677A791-030C-467C-8970-A13AE110F9FA}" srcId="{308DB495-201D-47C1-937B-6B9D084B8207}" destId="{C9DD2A47-25DA-40FF-877C-2B1CBBDD0F95}" srcOrd="1" destOrd="0" parTransId="{FBF6F86F-A63F-4CD1-8F6D-6879B3A4C2B4}" sibTransId="{DF0EC476-3477-4077-9DC8-09FFEB388F11}"/>
    <dgm:cxn modelId="{93C28692-5124-41DE-8E36-CF4DE6622DAF}" type="presOf" srcId="{04647BBB-5201-4057-9690-BF9017C8FCB6}" destId="{098F0D04-E3B7-4F42-AF66-B8F00324192F}" srcOrd="0" destOrd="0" presId="urn:microsoft.com/office/officeart/2005/8/layout/cycle5"/>
    <dgm:cxn modelId="{37BB1CA9-5150-491A-A68E-BF3542732106}" type="presOf" srcId="{C9DD2A47-25DA-40FF-877C-2B1CBBDD0F95}" destId="{BCD94A22-063E-4DBA-B9E4-AB33D1C1B0A9}" srcOrd="0" destOrd="0" presId="urn:microsoft.com/office/officeart/2005/8/layout/cycle5"/>
    <dgm:cxn modelId="{B9C11EA9-9266-4248-A45F-988D9DF71FE9}" srcId="{308DB495-201D-47C1-937B-6B9D084B8207}" destId="{1F4E5258-68EF-4A59-8C71-BF78F040A4DB}" srcOrd="0" destOrd="0" parTransId="{A5292046-5D11-4893-A48F-D3881A215913}" sibTransId="{1217C710-A91F-43A2-81D9-832537C11745}"/>
    <dgm:cxn modelId="{72B0D3C8-58B7-4E27-BBB6-6420058A60CC}" type="presOf" srcId="{433DE5F6-B89C-4A37-8FBB-279F1D0C0098}" destId="{02F0832B-B0DA-4C4D-AE7F-EF2A152DB167}" srcOrd="0" destOrd="0" presId="urn:microsoft.com/office/officeart/2005/8/layout/cycle5"/>
    <dgm:cxn modelId="{D2BA7BEF-D578-4103-B373-8779DC023C26}" type="presOf" srcId="{EA88A935-9C71-457C-8AB5-8FC4BA827F7D}" destId="{7961097C-35BE-4CC9-8066-3F0E48CC86B7}" srcOrd="0" destOrd="0" presId="urn:microsoft.com/office/officeart/2005/8/layout/cycle5"/>
    <dgm:cxn modelId="{1B8A432B-37BB-4057-B634-D6907E06E1DE}" type="presParOf" srcId="{E035568D-F40C-4E46-86DC-D520EDE5E0DD}" destId="{D2DAB280-FE2D-431B-BA38-5239D360F2D5}" srcOrd="0" destOrd="0" presId="urn:microsoft.com/office/officeart/2005/8/layout/cycle5"/>
    <dgm:cxn modelId="{4D434B00-F01D-45E8-A5B7-2D3B5C074824}" type="presParOf" srcId="{E035568D-F40C-4E46-86DC-D520EDE5E0DD}" destId="{9108D18C-3A76-44D6-A565-86A48A8A912F}" srcOrd="1" destOrd="0" presId="urn:microsoft.com/office/officeart/2005/8/layout/cycle5"/>
    <dgm:cxn modelId="{4E6D9062-0850-4604-8C0A-0209E0ABFB29}" type="presParOf" srcId="{E035568D-F40C-4E46-86DC-D520EDE5E0DD}" destId="{BBFD2CF0-8454-4571-A6F1-DF3D08AD5D0E}" srcOrd="2" destOrd="0" presId="urn:microsoft.com/office/officeart/2005/8/layout/cycle5"/>
    <dgm:cxn modelId="{CC0BFCD0-28E1-493B-8600-5601F747F396}" type="presParOf" srcId="{E035568D-F40C-4E46-86DC-D520EDE5E0DD}" destId="{BCD94A22-063E-4DBA-B9E4-AB33D1C1B0A9}" srcOrd="3" destOrd="0" presId="urn:microsoft.com/office/officeart/2005/8/layout/cycle5"/>
    <dgm:cxn modelId="{A114D1EA-BEE9-41B1-865B-0B3229D39E8F}" type="presParOf" srcId="{E035568D-F40C-4E46-86DC-D520EDE5E0DD}" destId="{44B3A6C3-EA55-43DA-9125-6B1C6F3F82F4}" srcOrd="4" destOrd="0" presId="urn:microsoft.com/office/officeart/2005/8/layout/cycle5"/>
    <dgm:cxn modelId="{316D7766-8E62-4914-A5BA-0B2784AE9589}" type="presParOf" srcId="{E035568D-F40C-4E46-86DC-D520EDE5E0DD}" destId="{C7299997-F54E-4E75-948D-417BADE8D3E4}" srcOrd="5" destOrd="0" presId="urn:microsoft.com/office/officeart/2005/8/layout/cycle5"/>
    <dgm:cxn modelId="{AEBE4DC5-1A18-4B84-9753-72A4B321A369}" type="presParOf" srcId="{E035568D-F40C-4E46-86DC-D520EDE5E0DD}" destId="{7961097C-35BE-4CC9-8066-3F0E48CC86B7}" srcOrd="6" destOrd="0" presId="urn:microsoft.com/office/officeart/2005/8/layout/cycle5"/>
    <dgm:cxn modelId="{0F7367C2-DB36-46A4-87BD-DEE8ABE0B349}" type="presParOf" srcId="{E035568D-F40C-4E46-86DC-D520EDE5E0DD}" destId="{4E9A2F3F-BE8F-4FEE-B2BB-04557793271C}" srcOrd="7" destOrd="0" presId="urn:microsoft.com/office/officeart/2005/8/layout/cycle5"/>
    <dgm:cxn modelId="{9C6003D4-FDDC-417A-8BC5-79C5025E3666}" type="presParOf" srcId="{E035568D-F40C-4E46-86DC-D520EDE5E0DD}" destId="{DC278375-CDC0-4234-B3AE-6E6821A055F5}" srcOrd="8" destOrd="0" presId="urn:microsoft.com/office/officeart/2005/8/layout/cycle5"/>
    <dgm:cxn modelId="{A9BA8DA8-DC63-4359-8E14-6A54667A8E41}" type="presParOf" srcId="{E035568D-F40C-4E46-86DC-D520EDE5E0DD}" destId="{02F0832B-B0DA-4C4D-AE7F-EF2A152DB167}" srcOrd="9" destOrd="0" presId="urn:microsoft.com/office/officeart/2005/8/layout/cycle5"/>
    <dgm:cxn modelId="{FBD40F91-8238-48F4-B35C-EC10D34E3285}" type="presParOf" srcId="{E035568D-F40C-4E46-86DC-D520EDE5E0DD}" destId="{4923980E-EE4D-424F-95FB-E7D5245B8D61}" srcOrd="10" destOrd="0" presId="urn:microsoft.com/office/officeart/2005/8/layout/cycle5"/>
    <dgm:cxn modelId="{10FACA71-83CD-4B02-9CA8-894ACD91DF2B}" type="presParOf" srcId="{E035568D-F40C-4E46-86DC-D520EDE5E0DD}" destId="{7DD2EBAF-7387-43B5-88A5-CA9CF29A808E}" srcOrd="11" destOrd="0" presId="urn:microsoft.com/office/officeart/2005/8/layout/cycle5"/>
    <dgm:cxn modelId="{BE72F84F-7DB8-484E-A358-A40DE3638F8A}" type="presParOf" srcId="{E035568D-F40C-4E46-86DC-D520EDE5E0DD}" destId="{D3AE0DDF-39A4-43A6-A70B-C2834720B1C3}" srcOrd="12" destOrd="0" presId="urn:microsoft.com/office/officeart/2005/8/layout/cycle5"/>
    <dgm:cxn modelId="{9A12041B-BF2A-4177-8B26-2AF1DFD912C5}" type="presParOf" srcId="{E035568D-F40C-4E46-86DC-D520EDE5E0DD}" destId="{0D80AF29-80EE-4FB7-9D2C-E2BE1995DCC6}" srcOrd="13" destOrd="0" presId="urn:microsoft.com/office/officeart/2005/8/layout/cycle5"/>
    <dgm:cxn modelId="{05017A51-FF11-4872-833E-4A481122C0F5}" type="presParOf" srcId="{E035568D-F40C-4E46-86DC-D520EDE5E0DD}" destId="{098F0D04-E3B7-4F42-AF66-B8F00324192F}"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52B91A-F441-4089-A2AF-D2DEF6EDFB43}">
      <dsp:nvSpPr>
        <dsp:cNvPr id="0" name=""/>
        <dsp:cNvSpPr/>
      </dsp:nvSpPr>
      <dsp:spPr>
        <a:xfrm rot="5400000">
          <a:off x="5674445" y="-1846208"/>
          <a:ext cx="2114550" cy="633573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latin typeface="Montserrat" panose="00000500000000000000" pitchFamily="2" charset="0"/>
            </a:rPr>
            <a:t>Equity and access for women in transportation</a:t>
          </a:r>
        </a:p>
      </dsp:txBody>
      <dsp:txXfrm rot="-5400000">
        <a:off x="3563852" y="367609"/>
        <a:ext cx="6232512" cy="1908102"/>
      </dsp:txXfrm>
    </dsp:sp>
    <dsp:sp modelId="{F6F485D4-512C-45E1-8006-2174FB922BE9}">
      <dsp:nvSpPr>
        <dsp:cNvPr id="0" name=""/>
        <dsp:cNvSpPr/>
      </dsp:nvSpPr>
      <dsp:spPr>
        <a:xfrm>
          <a:off x="0" y="66"/>
          <a:ext cx="3563852" cy="264318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108585" rIns="217170" bIns="108585" numCol="1" spcCol="1270" anchor="ctr" anchorCtr="0">
          <a:noAutofit/>
        </a:bodyPr>
        <a:lstStyle/>
        <a:p>
          <a:pPr marL="0" lvl="0" indent="0" algn="ctr" defTabSz="2533650">
            <a:lnSpc>
              <a:spcPct val="90000"/>
            </a:lnSpc>
            <a:spcBef>
              <a:spcPct val="0"/>
            </a:spcBef>
            <a:spcAft>
              <a:spcPct val="35000"/>
            </a:spcAft>
            <a:buNone/>
          </a:pPr>
          <a:r>
            <a:rPr lang="en-US" sz="5700" kern="1200" dirty="0">
              <a:latin typeface="Montserrat" panose="00000500000000000000" pitchFamily="2" charset="0"/>
            </a:rPr>
            <a:t>Vision</a:t>
          </a:r>
        </a:p>
      </dsp:txBody>
      <dsp:txXfrm>
        <a:off x="129030" y="129096"/>
        <a:ext cx="3305792" cy="2385127"/>
      </dsp:txXfrm>
    </dsp:sp>
    <dsp:sp modelId="{983F5EE1-2BBF-4271-A198-94414EA00095}">
      <dsp:nvSpPr>
        <dsp:cNvPr id="0" name=""/>
        <dsp:cNvSpPr/>
      </dsp:nvSpPr>
      <dsp:spPr>
        <a:xfrm rot="5400000">
          <a:off x="5674445" y="929138"/>
          <a:ext cx="2114550" cy="633573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latin typeface="Montserrat" panose="00000500000000000000" pitchFamily="2" charset="0"/>
            </a:rPr>
            <a:t>WTS attracts, sustains, connects, and advances women’s careers to strengthen the transportation industry</a:t>
          </a:r>
        </a:p>
      </dsp:txBody>
      <dsp:txXfrm rot="-5400000">
        <a:off x="3563852" y="3142955"/>
        <a:ext cx="6232512" cy="1908102"/>
      </dsp:txXfrm>
    </dsp:sp>
    <dsp:sp modelId="{FAE2EA07-BDC0-433A-8CB2-32DECBAC1FBB}">
      <dsp:nvSpPr>
        <dsp:cNvPr id="0" name=""/>
        <dsp:cNvSpPr/>
      </dsp:nvSpPr>
      <dsp:spPr>
        <a:xfrm>
          <a:off x="0" y="2775413"/>
          <a:ext cx="3563852" cy="264318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108585" rIns="217170" bIns="108585" numCol="1" spcCol="1270" anchor="ctr" anchorCtr="0">
          <a:noAutofit/>
        </a:bodyPr>
        <a:lstStyle/>
        <a:p>
          <a:pPr marL="0" lvl="0" indent="0" algn="ctr" defTabSz="2533650">
            <a:lnSpc>
              <a:spcPct val="90000"/>
            </a:lnSpc>
            <a:spcBef>
              <a:spcPct val="0"/>
            </a:spcBef>
            <a:spcAft>
              <a:spcPct val="35000"/>
            </a:spcAft>
            <a:buNone/>
          </a:pPr>
          <a:r>
            <a:rPr lang="en-US" sz="5700" kern="1200" dirty="0">
              <a:latin typeface="Montserrat" panose="00000500000000000000" pitchFamily="2" charset="0"/>
            </a:rPr>
            <a:t>Mission</a:t>
          </a:r>
        </a:p>
      </dsp:txBody>
      <dsp:txXfrm>
        <a:off x="129030" y="2904443"/>
        <a:ext cx="3305792" cy="23851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D4901C-77BC-43FE-B318-B267868F21E7}">
      <dsp:nvSpPr>
        <dsp:cNvPr id="0" name=""/>
        <dsp:cNvSpPr/>
      </dsp:nvSpPr>
      <dsp:spPr>
        <a:xfrm>
          <a:off x="0" y="370803"/>
          <a:ext cx="8547260" cy="529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C8DE41C-8085-4F05-A0ED-5BF2F4E5593A}">
      <dsp:nvSpPr>
        <dsp:cNvPr id="0" name=""/>
        <dsp:cNvSpPr/>
      </dsp:nvSpPr>
      <dsp:spPr>
        <a:xfrm>
          <a:off x="427363" y="60843"/>
          <a:ext cx="5983082" cy="619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6146" tIns="0" rIns="226146" bIns="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Montserrat" panose="00000500000000000000" pitchFamily="2" charset="0"/>
            </a:rPr>
            <a:t>Organizational Excellence</a:t>
          </a:r>
        </a:p>
      </dsp:txBody>
      <dsp:txXfrm>
        <a:off x="457625" y="91105"/>
        <a:ext cx="5922558" cy="559396"/>
      </dsp:txXfrm>
    </dsp:sp>
    <dsp:sp modelId="{26382DFD-73E1-4E0A-91A1-8BDC12CA1620}">
      <dsp:nvSpPr>
        <dsp:cNvPr id="0" name=""/>
        <dsp:cNvSpPr/>
      </dsp:nvSpPr>
      <dsp:spPr>
        <a:xfrm>
          <a:off x="0" y="1323363"/>
          <a:ext cx="8547260" cy="529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DD090F6-3AED-4C9F-B601-3F2A7DDFF2A2}">
      <dsp:nvSpPr>
        <dsp:cNvPr id="0" name=""/>
        <dsp:cNvSpPr/>
      </dsp:nvSpPr>
      <dsp:spPr>
        <a:xfrm>
          <a:off x="427363" y="1013403"/>
          <a:ext cx="5983082" cy="619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6146" tIns="0" rIns="226146" bIns="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Montserrat" panose="00000500000000000000" pitchFamily="2" charset="0"/>
            </a:rPr>
            <a:t>Member and Organization Engagement </a:t>
          </a:r>
        </a:p>
      </dsp:txBody>
      <dsp:txXfrm>
        <a:off x="457625" y="1043665"/>
        <a:ext cx="5922558" cy="559396"/>
      </dsp:txXfrm>
    </dsp:sp>
    <dsp:sp modelId="{A46A4F08-D04E-4A9E-A5E1-0C1568D13A7E}">
      <dsp:nvSpPr>
        <dsp:cNvPr id="0" name=""/>
        <dsp:cNvSpPr/>
      </dsp:nvSpPr>
      <dsp:spPr>
        <a:xfrm>
          <a:off x="0" y="2275924"/>
          <a:ext cx="8547260" cy="529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9B18904-60DA-44B9-B1C8-6A85F78CC25E}">
      <dsp:nvSpPr>
        <dsp:cNvPr id="0" name=""/>
        <dsp:cNvSpPr/>
      </dsp:nvSpPr>
      <dsp:spPr>
        <a:xfrm>
          <a:off x="427363" y="1965963"/>
          <a:ext cx="5983082" cy="619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6146" tIns="0" rIns="226146" bIns="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Montserrat" panose="00000500000000000000" pitchFamily="2" charset="0"/>
            </a:rPr>
            <a:t>Access, Equity, and Opportunity</a:t>
          </a:r>
        </a:p>
      </dsp:txBody>
      <dsp:txXfrm>
        <a:off x="457625" y="1996225"/>
        <a:ext cx="5922558" cy="559396"/>
      </dsp:txXfrm>
    </dsp:sp>
    <dsp:sp modelId="{BBE48B68-5685-4206-8E3B-3EEE7F90C74E}">
      <dsp:nvSpPr>
        <dsp:cNvPr id="0" name=""/>
        <dsp:cNvSpPr/>
      </dsp:nvSpPr>
      <dsp:spPr>
        <a:xfrm>
          <a:off x="0" y="3228484"/>
          <a:ext cx="8547260" cy="529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5B3BB9D-5848-4ACD-A20C-8BCEF9097107}">
      <dsp:nvSpPr>
        <dsp:cNvPr id="0" name=""/>
        <dsp:cNvSpPr/>
      </dsp:nvSpPr>
      <dsp:spPr>
        <a:xfrm>
          <a:off x="427363" y="2918524"/>
          <a:ext cx="5983082" cy="619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6146" tIns="0" rIns="226146" bIns="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Montserrat" panose="00000500000000000000" pitchFamily="2" charset="0"/>
            </a:rPr>
            <a:t>Educations, Programming, Training, and Advocacy </a:t>
          </a:r>
        </a:p>
      </dsp:txBody>
      <dsp:txXfrm>
        <a:off x="457625" y="2948786"/>
        <a:ext cx="5922558" cy="559396"/>
      </dsp:txXfrm>
    </dsp:sp>
    <dsp:sp modelId="{1751242D-2A9A-4AB9-99E7-10D72B89A6D0}">
      <dsp:nvSpPr>
        <dsp:cNvPr id="0" name=""/>
        <dsp:cNvSpPr/>
      </dsp:nvSpPr>
      <dsp:spPr>
        <a:xfrm>
          <a:off x="0" y="4181044"/>
          <a:ext cx="8547260" cy="529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395AD87-1224-4F37-AB9D-2A7970878423}">
      <dsp:nvSpPr>
        <dsp:cNvPr id="0" name=""/>
        <dsp:cNvSpPr/>
      </dsp:nvSpPr>
      <dsp:spPr>
        <a:xfrm>
          <a:off x="427363" y="3871084"/>
          <a:ext cx="5983082" cy="619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6146" tIns="0" rIns="226146" bIns="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Montserrat" panose="00000500000000000000" pitchFamily="2" charset="0"/>
            </a:rPr>
            <a:t>Data-Informed</a:t>
          </a:r>
        </a:p>
      </dsp:txBody>
      <dsp:txXfrm>
        <a:off x="457625" y="3901346"/>
        <a:ext cx="5922558" cy="5593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E641CB-D16A-4816-A7C6-7E5E55EB964B}">
      <dsp:nvSpPr>
        <dsp:cNvPr id="0" name=""/>
        <dsp:cNvSpPr/>
      </dsp:nvSpPr>
      <dsp:spPr>
        <a:xfrm>
          <a:off x="0" y="87179"/>
          <a:ext cx="2356420" cy="79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marL="0" lvl="0" indent="0" algn="r" defTabSz="800100">
            <a:lnSpc>
              <a:spcPct val="90000"/>
            </a:lnSpc>
            <a:spcBef>
              <a:spcPct val="0"/>
            </a:spcBef>
            <a:spcAft>
              <a:spcPct val="35000"/>
            </a:spcAft>
            <a:buNone/>
          </a:pPr>
          <a:r>
            <a:rPr lang="en-US" sz="1800" kern="1200" dirty="0">
              <a:latin typeface="Montserrat" panose="00000500000000000000" pitchFamily="2" charset="0"/>
            </a:rPr>
            <a:t>Organizational Excellence</a:t>
          </a:r>
        </a:p>
      </dsp:txBody>
      <dsp:txXfrm>
        <a:off x="0" y="87179"/>
        <a:ext cx="2356420" cy="792000"/>
      </dsp:txXfrm>
    </dsp:sp>
    <dsp:sp modelId="{2A696C23-BC81-44BE-B1AF-D45DA1452D01}">
      <dsp:nvSpPr>
        <dsp:cNvPr id="0" name=""/>
        <dsp:cNvSpPr/>
      </dsp:nvSpPr>
      <dsp:spPr>
        <a:xfrm>
          <a:off x="2356420" y="12929"/>
          <a:ext cx="471284" cy="940500"/>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99146E-BF98-4DBE-90A6-3340F1884B67}">
      <dsp:nvSpPr>
        <dsp:cNvPr id="0" name=""/>
        <dsp:cNvSpPr/>
      </dsp:nvSpPr>
      <dsp:spPr>
        <a:xfrm>
          <a:off x="3016218" y="12929"/>
          <a:ext cx="6383698" cy="94050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latin typeface="Montserrat" panose="00000500000000000000" pitchFamily="2" charset="0"/>
            </a:rPr>
            <a:t>Under a One WTS model, align all entities with WTS culture through a sustainable, strategic, and optimized business plan built on sound management practices. Through intentional collaboration, effective communications, and strategic capacity building expand WTS’ influence throughout the transportation sector. </a:t>
          </a:r>
        </a:p>
      </dsp:txBody>
      <dsp:txXfrm>
        <a:off x="3016218" y="12929"/>
        <a:ext cx="6383698" cy="940500"/>
      </dsp:txXfrm>
    </dsp:sp>
    <dsp:sp modelId="{6C266F3B-C24F-42C5-ABC2-410EB4064235}">
      <dsp:nvSpPr>
        <dsp:cNvPr id="0" name=""/>
        <dsp:cNvSpPr/>
      </dsp:nvSpPr>
      <dsp:spPr>
        <a:xfrm>
          <a:off x="0" y="1097429"/>
          <a:ext cx="2356420" cy="866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marL="0" lvl="0" indent="0" algn="r" defTabSz="800100">
            <a:lnSpc>
              <a:spcPct val="90000"/>
            </a:lnSpc>
            <a:spcBef>
              <a:spcPct val="0"/>
            </a:spcBef>
            <a:spcAft>
              <a:spcPct val="35000"/>
            </a:spcAft>
            <a:buNone/>
          </a:pPr>
          <a:r>
            <a:rPr lang="en-US" sz="1800" kern="1200">
              <a:latin typeface="Montserrat" panose="00000500000000000000" pitchFamily="2" charset="0"/>
            </a:rPr>
            <a:t>Member and Organization Engagement</a:t>
          </a:r>
        </a:p>
      </dsp:txBody>
      <dsp:txXfrm>
        <a:off x="0" y="1097429"/>
        <a:ext cx="2356420" cy="866250"/>
      </dsp:txXfrm>
    </dsp:sp>
    <dsp:sp modelId="{514C9C8C-4C83-474D-86FC-5978EBB247C7}">
      <dsp:nvSpPr>
        <dsp:cNvPr id="0" name=""/>
        <dsp:cNvSpPr/>
      </dsp:nvSpPr>
      <dsp:spPr>
        <a:xfrm>
          <a:off x="2356420" y="1097429"/>
          <a:ext cx="471284" cy="866250"/>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03B6540-D361-4A68-8CAA-60D2E1980239}">
      <dsp:nvSpPr>
        <dsp:cNvPr id="0" name=""/>
        <dsp:cNvSpPr/>
      </dsp:nvSpPr>
      <dsp:spPr>
        <a:xfrm>
          <a:off x="3021474" y="1106551"/>
          <a:ext cx="6404208" cy="8662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112713" lvl="1" indent="-112713" algn="l" defTabSz="533400">
            <a:lnSpc>
              <a:spcPct val="90000"/>
            </a:lnSpc>
            <a:spcBef>
              <a:spcPct val="0"/>
            </a:spcBef>
            <a:spcAft>
              <a:spcPct val="15000"/>
            </a:spcAft>
            <a:buChar char="•"/>
            <a:tabLst/>
          </a:pPr>
          <a:r>
            <a:rPr lang="en-US" sz="1200" kern="1200" dirty="0">
              <a:latin typeface="Montserrat" panose="00000500000000000000" pitchFamily="2" charset="0"/>
            </a:rPr>
            <a:t>Engage and expand membership through member-focused approach to delivering exceptional and valuable experiences.  Strengthen collaboration within internal WTS entities through transparent communications, increased connection points, and joint commitment to achieving the WTS mission. </a:t>
          </a:r>
        </a:p>
      </dsp:txBody>
      <dsp:txXfrm>
        <a:off x="3021474" y="1106551"/>
        <a:ext cx="6404208" cy="866250"/>
      </dsp:txXfrm>
    </dsp:sp>
    <dsp:sp modelId="{5BA7809A-782A-4399-AADF-7CCEDAF2457A}">
      <dsp:nvSpPr>
        <dsp:cNvPr id="0" name=""/>
        <dsp:cNvSpPr/>
      </dsp:nvSpPr>
      <dsp:spPr>
        <a:xfrm>
          <a:off x="0" y="2181929"/>
          <a:ext cx="2356420" cy="79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marL="0" lvl="0" indent="0" algn="r" defTabSz="800100">
            <a:lnSpc>
              <a:spcPct val="90000"/>
            </a:lnSpc>
            <a:spcBef>
              <a:spcPct val="0"/>
            </a:spcBef>
            <a:spcAft>
              <a:spcPct val="35000"/>
            </a:spcAft>
            <a:buNone/>
          </a:pPr>
          <a:r>
            <a:rPr lang="en-US" sz="1800" kern="1200">
              <a:latin typeface="Montserrat" panose="00000500000000000000" pitchFamily="2" charset="0"/>
            </a:rPr>
            <a:t>Access, Equity, and Opportunity </a:t>
          </a:r>
        </a:p>
      </dsp:txBody>
      <dsp:txXfrm>
        <a:off x="0" y="2181929"/>
        <a:ext cx="2356420" cy="792000"/>
      </dsp:txXfrm>
    </dsp:sp>
    <dsp:sp modelId="{C43BD696-EC68-40F8-9715-3E70452E0E76}">
      <dsp:nvSpPr>
        <dsp:cNvPr id="0" name=""/>
        <dsp:cNvSpPr/>
      </dsp:nvSpPr>
      <dsp:spPr>
        <a:xfrm>
          <a:off x="2356420" y="2107679"/>
          <a:ext cx="471284" cy="940500"/>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9ACF89E-DF6D-4DE4-876E-87CDC3BC4F5C}">
      <dsp:nvSpPr>
        <dsp:cNvPr id="0" name=""/>
        <dsp:cNvSpPr/>
      </dsp:nvSpPr>
      <dsp:spPr>
        <a:xfrm>
          <a:off x="3016218" y="2107679"/>
          <a:ext cx="6409464" cy="94050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Create an inviting, safe, and supportive environment for people from diverse backgrounds through improved access to WTS benefits, equitable opportunities, and buy-in at all levels of the organization. Through measurable objectives provide access and opportunity to develop a future workforce that can tackle the challenges and opportunities of a complex, diverse, and globalized society.</a:t>
          </a:r>
          <a:endParaRPr lang="en-US" sz="1200" kern="1200" dirty="0">
            <a:latin typeface="Montserrat" panose="00000500000000000000" pitchFamily="2" charset="0"/>
          </a:endParaRPr>
        </a:p>
      </dsp:txBody>
      <dsp:txXfrm>
        <a:off x="3016218" y="2107679"/>
        <a:ext cx="6409464" cy="940500"/>
      </dsp:txXfrm>
    </dsp:sp>
    <dsp:sp modelId="{1491D88C-8068-41F0-AFBD-C0B25589E300}">
      <dsp:nvSpPr>
        <dsp:cNvPr id="0" name=""/>
        <dsp:cNvSpPr/>
      </dsp:nvSpPr>
      <dsp:spPr>
        <a:xfrm>
          <a:off x="0" y="3192179"/>
          <a:ext cx="2356420" cy="111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marL="0" lvl="0" indent="0" algn="r" defTabSz="800100">
            <a:lnSpc>
              <a:spcPct val="90000"/>
            </a:lnSpc>
            <a:spcBef>
              <a:spcPct val="0"/>
            </a:spcBef>
            <a:spcAft>
              <a:spcPct val="35000"/>
            </a:spcAft>
            <a:buNone/>
          </a:pPr>
          <a:r>
            <a:rPr lang="en-US" sz="1800" kern="1200">
              <a:latin typeface="Montserrat" panose="00000500000000000000" pitchFamily="2" charset="0"/>
            </a:rPr>
            <a:t>Education, Programming, Training, and Advocacy </a:t>
          </a:r>
        </a:p>
      </dsp:txBody>
      <dsp:txXfrm>
        <a:off x="0" y="3192179"/>
        <a:ext cx="2356420" cy="1113750"/>
      </dsp:txXfrm>
    </dsp:sp>
    <dsp:sp modelId="{6DF6CE8B-1A92-46BD-BBE7-58C92ADAAF4A}">
      <dsp:nvSpPr>
        <dsp:cNvPr id="0" name=""/>
        <dsp:cNvSpPr/>
      </dsp:nvSpPr>
      <dsp:spPr>
        <a:xfrm>
          <a:off x="2356420" y="3192179"/>
          <a:ext cx="471284" cy="1113750"/>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D1C2778-4748-430F-AC36-9518ACB6E1AA}">
      <dsp:nvSpPr>
        <dsp:cNvPr id="0" name=""/>
        <dsp:cNvSpPr/>
      </dsp:nvSpPr>
      <dsp:spPr>
        <a:xfrm>
          <a:off x="3016218" y="3192179"/>
          <a:ext cx="6409464" cy="11137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latin typeface="Montserrat" panose="00000500000000000000" pitchFamily="2" charset="0"/>
            </a:rPr>
            <a:t>Provide relevant and timely education, training and programming to WTS members and stakeholders that builds personal and professional knowledge and growth at all career levels and for all communities, especially those that are underrepresented. Through advocacy initiatives, drive conversation and education that supports women and strives for a safe, efficient, equitable, and sustainable transportation system. </a:t>
          </a:r>
        </a:p>
      </dsp:txBody>
      <dsp:txXfrm>
        <a:off x="3016218" y="3192179"/>
        <a:ext cx="6409464" cy="1113750"/>
      </dsp:txXfrm>
    </dsp:sp>
    <dsp:sp modelId="{7E6AFD07-35B3-4974-9970-CDE8366CD6CB}">
      <dsp:nvSpPr>
        <dsp:cNvPr id="0" name=""/>
        <dsp:cNvSpPr/>
      </dsp:nvSpPr>
      <dsp:spPr>
        <a:xfrm>
          <a:off x="0" y="4449929"/>
          <a:ext cx="2356420" cy="79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marL="0" lvl="0" indent="0" algn="r" defTabSz="800100">
            <a:lnSpc>
              <a:spcPct val="90000"/>
            </a:lnSpc>
            <a:spcBef>
              <a:spcPct val="0"/>
            </a:spcBef>
            <a:spcAft>
              <a:spcPct val="35000"/>
            </a:spcAft>
            <a:buNone/>
          </a:pPr>
          <a:r>
            <a:rPr lang="en-US" sz="1800" kern="1200">
              <a:latin typeface="Montserrat" panose="00000500000000000000" pitchFamily="2" charset="0"/>
            </a:rPr>
            <a:t>Data-Informed </a:t>
          </a:r>
        </a:p>
      </dsp:txBody>
      <dsp:txXfrm>
        <a:off x="0" y="4449929"/>
        <a:ext cx="2356420" cy="792000"/>
      </dsp:txXfrm>
    </dsp:sp>
    <dsp:sp modelId="{92DCFCC7-03D0-42CA-81E6-A1E678CD15C0}">
      <dsp:nvSpPr>
        <dsp:cNvPr id="0" name=""/>
        <dsp:cNvSpPr/>
      </dsp:nvSpPr>
      <dsp:spPr>
        <a:xfrm>
          <a:off x="2356420" y="4449929"/>
          <a:ext cx="471284" cy="792000"/>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8EC7ED8-9714-42F8-A5C2-488088020D63}">
      <dsp:nvSpPr>
        <dsp:cNvPr id="0" name=""/>
        <dsp:cNvSpPr/>
      </dsp:nvSpPr>
      <dsp:spPr>
        <a:xfrm>
          <a:off x="3016218" y="4449929"/>
          <a:ext cx="6409464" cy="79200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latin typeface="Montserrat" panose="00000500000000000000" pitchFamily="2" charset="0"/>
            </a:rPr>
            <a:t>Optimize data analytics including member insights to proactively support business objectives and decision making to stay agile and relevant. Gather and showcase data-rich research and experience that clarifies the current and desired state of women in transportation. </a:t>
          </a:r>
        </a:p>
      </dsp:txBody>
      <dsp:txXfrm>
        <a:off x="3016218" y="4449929"/>
        <a:ext cx="6409464" cy="792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DAB280-FE2D-431B-BA38-5239D360F2D5}">
      <dsp:nvSpPr>
        <dsp:cNvPr id="0" name=""/>
        <dsp:cNvSpPr/>
      </dsp:nvSpPr>
      <dsp:spPr>
        <a:xfrm>
          <a:off x="3844800" y="2058"/>
          <a:ext cx="1904875" cy="100032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ontserrat" panose="00000500000000000000" pitchFamily="2" charset="0"/>
            </a:rPr>
            <a:t>Planning</a:t>
          </a:r>
        </a:p>
      </dsp:txBody>
      <dsp:txXfrm>
        <a:off x="3893632" y="50890"/>
        <a:ext cx="1807211" cy="902658"/>
      </dsp:txXfrm>
    </dsp:sp>
    <dsp:sp modelId="{BBFD2CF0-8454-4571-A6F1-DF3D08AD5D0E}">
      <dsp:nvSpPr>
        <dsp:cNvPr id="0" name=""/>
        <dsp:cNvSpPr/>
      </dsp:nvSpPr>
      <dsp:spPr>
        <a:xfrm>
          <a:off x="2798090" y="502219"/>
          <a:ext cx="3998294" cy="3998294"/>
        </a:xfrm>
        <a:custGeom>
          <a:avLst/>
          <a:gdLst/>
          <a:ahLst/>
          <a:cxnLst/>
          <a:rect l="0" t="0" r="0" b="0"/>
          <a:pathLst>
            <a:path>
              <a:moveTo>
                <a:pt x="3114408" y="339996"/>
              </a:moveTo>
              <a:arcTo wR="1999147" hR="1999147" stAng="18234511" swAng="998050"/>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BCD94A22-063E-4DBA-B9E4-AB33D1C1B0A9}">
      <dsp:nvSpPr>
        <dsp:cNvPr id="0" name=""/>
        <dsp:cNvSpPr/>
      </dsp:nvSpPr>
      <dsp:spPr>
        <a:xfrm>
          <a:off x="5746102" y="1383434"/>
          <a:ext cx="1904875" cy="100032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ontserrat" panose="00000500000000000000" pitchFamily="2" charset="0"/>
            </a:rPr>
            <a:t>Budgeting</a:t>
          </a:r>
        </a:p>
      </dsp:txBody>
      <dsp:txXfrm>
        <a:off x="5794934" y="1432266"/>
        <a:ext cx="1807211" cy="902658"/>
      </dsp:txXfrm>
    </dsp:sp>
    <dsp:sp modelId="{C7299997-F54E-4E75-948D-417BADE8D3E4}">
      <dsp:nvSpPr>
        <dsp:cNvPr id="0" name=""/>
        <dsp:cNvSpPr/>
      </dsp:nvSpPr>
      <dsp:spPr>
        <a:xfrm>
          <a:off x="2798090" y="502219"/>
          <a:ext cx="3998294" cy="3998294"/>
        </a:xfrm>
        <a:custGeom>
          <a:avLst/>
          <a:gdLst/>
          <a:ahLst/>
          <a:cxnLst/>
          <a:rect l="0" t="0" r="0" b="0"/>
          <a:pathLst>
            <a:path>
              <a:moveTo>
                <a:pt x="3993508" y="2137393"/>
              </a:moveTo>
              <a:arcTo wR="1999147" hR="1999147" stAng="21837920" swAng="1360296"/>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7961097C-35BE-4CC9-8066-3F0E48CC86B7}">
      <dsp:nvSpPr>
        <dsp:cNvPr id="0" name=""/>
        <dsp:cNvSpPr/>
      </dsp:nvSpPr>
      <dsp:spPr>
        <a:xfrm>
          <a:off x="5019869" y="3618549"/>
          <a:ext cx="1904875" cy="100032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ontserrat" panose="00000500000000000000" pitchFamily="2" charset="0"/>
            </a:rPr>
            <a:t>Deployment</a:t>
          </a:r>
        </a:p>
      </dsp:txBody>
      <dsp:txXfrm>
        <a:off x="5068701" y="3667381"/>
        <a:ext cx="1807211" cy="902658"/>
      </dsp:txXfrm>
    </dsp:sp>
    <dsp:sp modelId="{DC278375-CDC0-4234-B3AE-6E6821A055F5}">
      <dsp:nvSpPr>
        <dsp:cNvPr id="0" name=""/>
        <dsp:cNvSpPr/>
      </dsp:nvSpPr>
      <dsp:spPr>
        <a:xfrm>
          <a:off x="2798090" y="502219"/>
          <a:ext cx="3998294" cy="3998294"/>
        </a:xfrm>
        <a:custGeom>
          <a:avLst/>
          <a:gdLst/>
          <a:ahLst/>
          <a:cxnLst/>
          <a:rect l="0" t="0" r="0" b="0"/>
          <a:pathLst>
            <a:path>
              <a:moveTo>
                <a:pt x="2133088" y="3993802"/>
              </a:moveTo>
              <a:arcTo wR="1999147" hR="1999147" stAng="5169501" swAng="460998"/>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02F0832B-B0DA-4C4D-AE7F-EF2A152DB167}">
      <dsp:nvSpPr>
        <dsp:cNvPr id="0" name=""/>
        <dsp:cNvSpPr/>
      </dsp:nvSpPr>
      <dsp:spPr>
        <a:xfrm>
          <a:off x="2669730" y="3618549"/>
          <a:ext cx="1904875" cy="100032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ontserrat" panose="00000500000000000000" pitchFamily="2" charset="0"/>
            </a:rPr>
            <a:t>Monitoring </a:t>
          </a:r>
        </a:p>
      </dsp:txBody>
      <dsp:txXfrm>
        <a:off x="2718562" y="3667381"/>
        <a:ext cx="1807211" cy="902658"/>
      </dsp:txXfrm>
    </dsp:sp>
    <dsp:sp modelId="{7DD2EBAF-7387-43B5-88A5-CA9CF29A808E}">
      <dsp:nvSpPr>
        <dsp:cNvPr id="0" name=""/>
        <dsp:cNvSpPr/>
      </dsp:nvSpPr>
      <dsp:spPr>
        <a:xfrm>
          <a:off x="2798090" y="502219"/>
          <a:ext cx="3998294" cy="3998294"/>
        </a:xfrm>
        <a:custGeom>
          <a:avLst/>
          <a:gdLst/>
          <a:ahLst/>
          <a:cxnLst/>
          <a:rect l="0" t="0" r="0" b="0"/>
          <a:pathLst>
            <a:path>
              <a:moveTo>
                <a:pt x="212178" y="2895435"/>
              </a:moveTo>
              <a:arcTo wR="1999147" hR="1999147" stAng="9201784" swAng="1360296"/>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D3AE0DDF-39A4-43A6-A70B-C2834720B1C3}">
      <dsp:nvSpPr>
        <dsp:cNvPr id="0" name=""/>
        <dsp:cNvSpPr/>
      </dsp:nvSpPr>
      <dsp:spPr>
        <a:xfrm>
          <a:off x="1943498" y="1383434"/>
          <a:ext cx="1904875" cy="100032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ontserrat" panose="00000500000000000000" pitchFamily="2" charset="0"/>
            </a:rPr>
            <a:t>Evaluating </a:t>
          </a:r>
        </a:p>
      </dsp:txBody>
      <dsp:txXfrm>
        <a:off x="1992330" y="1432266"/>
        <a:ext cx="1807211" cy="902658"/>
      </dsp:txXfrm>
    </dsp:sp>
    <dsp:sp modelId="{098F0D04-E3B7-4F42-AF66-B8F00324192F}">
      <dsp:nvSpPr>
        <dsp:cNvPr id="0" name=""/>
        <dsp:cNvSpPr/>
      </dsp:nvSpPr>
      <dsp:spPr>
        <a:xfrm>
          <a:off x="2798090" y="502219"/>
          <a:ext cx="3998294" cy="3998294"/>
        </a:xfrm>
        <a:custGeom>
          <a:avLst/>
          <a:gdLst/>
          <a:ahLst/>
          <a:cxnLst/>
          <a:rect l="0" t="0" r="0" b="0"/>
          <a:pathLst>
            <a:path>
              <a:moveTo>
                <a:pt x="455609" y="728682"/>
              </a:moveTo>
              <a:arcTo wR="1999147" hR="1999147" stAng="13167439" swAng="998050"/>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FF3625-8011-451C-9AC7-2732F0232F04}" type="datetimeFigureOut">
              <a:rPr lang="en-US" smtClean="0"/>
              <a:t>6/24/2021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268364-D7DF-4D17-B546-7FC1AFF74781}" type="slidenum">
              <a:rPr lang="en-US" smtClean="0"/>
              <a:t>‹#›</a:t>
            </a:fld>
            <a:endParaRPr lang="en-US"/>
          </a:p>
        </p:txBody>
      </p:sp>
    </p:spTree>
    <p:extLst>
      <p:ext uri="{BB962C8B-B14F-4D97-AF65-F5344CB8AC3E}">
        <p14:creationId xmlns:p14="http://schemas.microsoft.com/office/powerpoint/2010/main" val="994758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268364-D7DF-4D17-B546-7FC1AFF74781}" type="slidenum">
              <a:rPr lang="en-US" smtClean="0"/>
              <a:t>2</a:t>
            </a:fld>
            <a:endParaRPr lang="en-US"/>
          </a:p>
        </p:txBody>
      </p:sp>
    </p:spTree>
    <p:extLst>
      <p:ext uri="{BB962C8B-B14F-4D97-AF65-F5344CB8AC3E}">
        <p14:creationId xmlns:p14="http://schemas.microsoft.com/office/powerpoint/2010/main" val="74684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Recommended 2-3 focus areas under each priority area for a total of 10-15 strategic focus areas for the term of the plan: 2021-2026.  Annually, the chapter will develop a Business Plan with specific tactics and outcome goals (key performance indicators) that relate directly to one or more strategic focuses.  You do NOT need to address each strategic focus area each year, but rather would address all over the five-year plan. </a:t>
            </a:r>
          </a:p>
        </p:txBody>
      </p:sp>
      <p:sp>
        <p:nvSpPr>
          <p:cNvPr id="4" name="Slide Number Placeholder 3"/>
          <p:cNvSpPr>
            <a:spLocks noGrp="1"/>
          </p:cNvSpPr>
          <p:nvPr>
            <p:ph type="sldNum" sz="quarter" idx="5"/>
          </p:nvPr>
        </p:nvSpPr>
        <p:spPr/>
        <p:txBody>
          <a:bodyPr/>
          <a:lstStyle/>
          <a:p>
            <a:fld id="{13268364-D7DF-4D17-B546-7FC1AFF74781}" type="slidenum">
              <a:rPr lang="en-US" smtClean="0"/>
              <a:t>17</a:t>
            </a:fld>
            <a:endParaRPr lang="en-US"/>
          </a:p>
        </p:txBody>
      </p:sp>
    </p:spTree>
    <p:extLst>
      <p:ext uri="{BB962C8B-B14F-4D97-AF65-F5344CB8AC3E}">
        <p14:creationId xmlns:p14="http://schemas.microsoft.com/office/powerpoint/2010/main" val="8590007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Recommended 2-3 focus areas under each priority area for a total of 10-15 strategic focus areas for the term of the plan: 2021-2026.  Annually, the chapter will develop a Business Plan with specific tactics and outcome goals (key performance indicators) that relate directly to one or more strategic focuses.  You do NOT need to address each strategic focus area each year, but rather would address all over the five-year plan.  Reference WTS International and WTS Foundation strategic focuses </a:t>
            </a:r>
            <a:r>
              <a:rPr lang="en-US"/>
              <a:t>at https://www.wtsinternational.org/initiatives/strategic-planning-initiative. </a:t>
            </a:r>
            <a:endParaRPr lang="en-US" dirty="0"/>
          </a:p>
        </p:txBody>
      </p:sp>
      <p:sp>
        <p:nvSpPr>
          <p:cNvPr id="4" name="Slide Number Placeholder 3"/>
          <p:cNvSpPr>
            <a:spLocks noGrp="1"/>
          </p:cNvSpPr>
          <p:nvPr>
            <p:ph type="sldNum" sz="quarter" idx="5"/>
          </p:nvPr>
        </p:nvSpPr>
        <p:spPr/>
        <p:txBody>
          <a:bodyPr/>
          <a:lstStyle/>
          <a:p>
            <a:fld id="{13268364-D7DF-4D17-B546-7FC1AFF74781}" type="slidenum">
              <a:rPr lang="en-US" smtClean="0"/>
              <a:t>18</a:t>
            </a:fld>
            <a:endParaRPr lang="en-US"/>
          </a:p>
        </p:txBody>
      </p:sp>
    </p:spTree>
    <p:extLst>
      <p:ext uri="{BB962C8B-B14F-4D97-AF65-F5344CB8AC3E}">
        <p14:creationId xmlns:p14="http://schemas.microsoft.com/office/powerpoint/2010/main" val="3717995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Recommended 2-3 focus areas under each priority area for a total of 10-15 strategic focus areas for the term of the plan: 2021-2026.  Annually, the chapter will develop a Business Plan with specific tactics and outcome goals (key performance indicators) that relate directly to one or more strategic focuses.  You do NOT need to address each strategic focus area each year, but rather would address all over the five-year plan. </a:t>
            </a:r>
          </a:p>
        </p:txBody>
      </p:sp>
      <p:sp>
        <p:nvSpPr>
          <p:cNvPr id="4" name="Slide Number Placeholder 3"/>
          <p:cNvSpPr>
            <a:spLocks noGrp="1"/>
          </p:cNvSpPr>
          <p:nvPr>
            <p:ph type="sldNum" sz="quarter" idx="5"/>
          </p:nvPr>
        </p:nvSpPr>
        <p:spPr/>
        <p:txBody>
          <a:bodyPr/>
          <a:lstStyle/>
          <a:p>
            <a:fld id="{13268364-D7DF-4D17-B546-7FC1AFF74781}" type="slidenum">
              <a:rPr lang="en-US" smtClean="0"/>
              <a:t>19</a:t>
            </a:fld>
            <a:endParaRPr lang="en-US"/>
          </a:p>
        </p:txBody>
      </p:sp>
    </p:spTree>
    <p:extLst>
      <p:ext uri="{BB962C8B-B14F-4D97-AF65-F5344CB8AC3E}">
        <p14:creationId xmlns:p14="http://schemas.microsoft.com/office/powerpoint/2010/main" val="23995275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268364-D7DF-4D17-B546-7FC1AFF74781}" type="slidenum">
              <a:rPr lang="en-US" smtClean="0"/>
              <a:t>20</a:t>
            </a:fld>
            <a:endParaRPr lang="en-US"/>
          </a:p>
        </p:txBody>
      </p:sp>
    </p:spTree>
    <p:extLst>
      <p:ext uri="{BB962C8B-B14F-4D97-AF65-F5344CB8AC3E}">
        <p14:creationId xmlns:p14="http://schemas.microsoft.com/office/powerpoint/2010/main" val="21571153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to Complete: </a:t>
            </a:r>
          </a:p>
          <a:p>
            <a:endParaRPr lang="en-US" dirty="0"/>
          </a:p>
          <a:p>
            <a:pPr marL="228600" indent="-228600">
              <a:buAutoNum type="arabicPeriod"/>
            </a:pPr>
            <a:r>
              <a:rPr lang="en-US" dirty="0"/>
              <a:t>Start your planning under each Priority with a review of the last year or two and recognize prior accomplishments with 1-2 sentences on your progress to date.  You’ll end with 5 pages of a business plan- one for each priority. </a:t>
            </a:r>
          </a:p>
          <a:p>
            <a:pPr marL="228600" indent="-228600">
              <a:buAutoNum type="arabicPeriod"/>
            </a:pPr>
            <a:r>
              <a:rPr lang="en-US" dirty="0"/>
              <a:t>Not all Strategic Focuses need to be tackled each year.  The first step in planning is to decide which of the Strategic Focuses will be addressed in the year, being realistic of what the chapter with its volunteer support is able to complete. One option is to have each committee work through the focuses- selecting those they want to tackle within the year and bringing that back to the Board for consideration. </a:t>
            </a:r>
          </a:p>
          <a:p>
            <a:pPr marL="228600" indent="-228600">
              <a:buAutoNum type="arabicPeriod"/>
            </a:pPr>
            <a:r>
              <a:rPr lang="en-US" dirty="0"/>
              <a:t>Using the Strategic Focus as a guide, develop tactics for the year to accomplish that strategic focus.  These should be SMART tactics (Specific, Measurable, Attainable, Relevant, and Time-Based).  You may have multiple tactics for one strategic focus. </a:t>
            </a:r>
          </a:p>
          <a:p>
            <a:pPr marL="228600" indent="-228600">
              <a:buAutoNum type="arabicPeriod"/>
            </a:pPr>
            <a:r>
              <a:rPr lang="en-US" dirty="0"/>
              <a:t>Determine the time-frame or deadline for each tactic, who is responsible for that tactic (Board Member or Committee) and the Key Performance Indicators or Outcomes that will be used to evaluate success of that tactic.  </a:t>
            </a:r>
          </a:p>
          <a:p>
            <a:pPr marL="228600" indent="-228600">
              <a:buAutoNum type="arabicPeriod"/>
            </a:pPr>
            <a:r>
              <a:rPr lang="en-US" dirty="0"/>
              <a:t>Status is something to fill in through out the year, potentially quarterly, as you monitor progress. </a:t>
            </a:r>
          </a:p>
        </p:txBody>
      </p:sp>
      <p:sp>
        <p:nvSpPr>
          <p:cNvPr id="4" name="Slide Number Placeholder 3"/>
          <p:cNvSpPr>
            <a:spLocks noGrp="1"/>
          </p:cNvSpPr>
          <p:nvPr>
            <p:ph type="sldNum" sz="quarter" idx="5"/>
          </p:nvPr>
        </p:nvSpPr>
        <p:spPr/>
        <p:txBody>
          <a:bodyPr/>
          <a:lstStyle/>
          <a:p>
            <a:fld id="{13268364-D7DF-4D17-B546-7FC1AFF74781}" type="slidenum">
              <a:rPr lang="en-US" smtClean="0"/>
              <a:t>21</a:t>
            </a:fld>
            <a:endParaRPr lang="en-US"/>
          </a:p>
        </p:txBody>
      </p:sp>
    </p:spTree>
    <p:extLst>
      <p:ext uri="{BB962C8B-B14F-4D97-AF65-F5344CB8AC3E}">
        <p14:creationId xmlns:p14="http://schemas.microsoft.com/office/powerpoint/2010/main" val="24040839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to Complete: </a:t>
            </a:r>
          </a:p>
          <a:p>
            <a:endParaRPr lang="en-US" dirty="0"/>
          </a:p>
          <a:p>
            <a:pPr marL="228600" indent="-228600">
              <a:buAutoNum type="arabicPeriod"/>
            </a:pPr>
            <a:r>
              <a:rPr lang="en-US" dirty="0"/>
              <a:t>Start your planning under each Priority with a review of the last year or two and recognize prior accomplishments with 1-2 sentences on your progress to date.  You’ll end with 5 pages of a business plan- one for each priority. </a:t>
            </a:r>
          </a:p>
          <a:p>
            <a:pPr marL="228600" indent="-228600">
              <a:buAutoNum type="arabicPeriod"/>
            </a:pPr>
            <a:r>
              <a:rPr lang="en-US" dirty="0"/>
              <a:t>Not all Strategic Focuses need to be tackled each year.  The first step in planning is to decide which of the Strategic Focuses will be addressed in the year, being realistic of what the chapter with its volunteer support is able to complete.  One option is to have each committee work through the focuses- selecting those they want to tackle within the year and bringing that back to the Board for consideration. </a:t>
            </a:r>
          </a:p>
          <a:p>
            <a:pPr marL="228600" indent="-228600">
              <a:buAutoNum type="arabicPeriod"/>
            </a:pPr>
            <a:r>
              <a:rPr lang="en-US" dirty="0"/>
              <a:t>Using the Strategic Focus as a guide, develop tactics for the year to accomplish that strategic focus.  These should be SMART tactics (Specific, Measurable, Attainable, Relevant, and Time-Based).  You may have multiple tactics for one strategic focus. </a:t>
            </a:r>
          </a:p>
          <a:p>
            <a:pPr marL="228600" indent="-228600">
              <a:buAutoNum type="arabicPeriod"/>
            </a:pPr>
            <a:r>
              <a:rPr lang="en-US" dirty="0"/>
              <a:t>Determine the time-frame or deadline for each tactic, who is responsible for that tactic (Board Member or Committee) and the Key Performance Indicators or Outcomes that will be used to evaluate success of that tactic.  </a:t>
            </a:r>
          </a:p>
          <a:p>
            <a:pPr marL="228600" indent="-228600">
              <a:buAutoNum type="arabicPeriod"/>
            </a:pPr>
            <a:r>
              <a:rPr lang="en-US" dirty="0"/>
              <a:t>Status is something to fill in through out the year, potentially quarterly, as you monitor progress. </a:t>
            </a:r>
          </a:p>
        </p:txBody>
      </p:sp>
      <p:sp>
        <p:nvSpPr>
          <p:cNvPr id="4" name="Slide Number Placeholder 3"/>
          <p:cNvSpPr>
            <a:spLocks noGrp="1"/>
          </p:cNvSpPr>
          <p:nvPr>
            <p:ph type="sldNum" sz="quarter" idx="5"/>
          </p:nvPr>
        </p:nvSpPr>
        <p:spPr/>
        <p:txBody>
          <a:bodyPr/>
          <a:lstStyle/>
          <a:p>
            <a:fld id="{13268364-D7DF-4D17-B546-7FC1AFF74781}" type="slidenum">
              <a:rPr lang="en-US" smtClean="0"/>
              <a:t>22</a:t>
            </a:fld>
            <a:endParaRPr lang="en-US"/>
          </a:p>
        </p:txBody>
      </p:sp>
    </p:spTree>
    <p:extLst>
      <p:ext uri="{BB962C8B-B14F-4D97-AF65-F5344CB8AC3E}">
        <p14:creationId xmlns:p14="http://schemas.microsoft.com/office/powerpoint/2010/main" val="13282678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to Complete: </a:t>
            </a:r>
          </a:p>
          <a:p>
            <a:endParaRPr lang="en-US" dirty="0"/>
          </a:p>
          <a:p>
            <a:pPr marL="228600" indent="-228600">
              <a:buAutoNum type="arabicPeriod"/>
            </a:pPr>
            <a:r>
              <a:rPr lang="en-US" dirty="0"/>
              <a:t>Start your planning under each Priority with a review of the last year or two and recognize prior accomplishments with 1-2 sentences on your progress to date.  You’ll end with 5 pages of a business plan- one for each priority. </a:t>
            </a:r>
          </a:p>
          <a:p>
            <a:pPr marL="228600" indent="-228600">
              <a:buAutoNum type="arabicPeriod"/>
            </a:pPr>
            <a:r>
              <a:rPr lang="en-US" dirty="0"/>
              <a:t>Not all Strategic Focuses need to be tackled each year.  The first step in planning is to decide which of the Strategic Focuses will be addressed in the year, being realistic of what the chapter with its volunteer support is able to complete.  One option is to have each committee work through the focuses- selecting those they want to tackle within the year and bringing that back to the Board for consideration. </a:t>
            </a:r>
          </a:p>
          <a:p>
            <a:pPr marL="228600" indent="-228600">
              <a:buAutoNum type="arabicPeriod"/>
            </a:pPr>
            <a:r>
              <a:rPr lang="en-US" dirty="0"/>
              <a:t>Using the Strategic Focus as a guide, develop tactics for the year to accomplish that strategic focus.  These should be SMART tactics (Specific, Measurable, Attainable, Relevant, and Time-Based).  You may have multiple tactics for one strategic focus. </a:t>
            </a:r>
          </a:p>
          <a:p>
            <a:pPr marL="228600" indent="-228600">
              <a:buAutoNum type="arabicPeriod"/>
            </a:pPr>
            <a:r>
              <a:rPr lang="en-US" dirty="0"/>
              <a:t>Determine the time-frame or deadline for each tactic, who is responsible for that tactic (Board Member or Committee) and the Key Performance Indicators or Outcomes that will be used to evaluate success of that tactic.  </a:t>
            </a:r>
          </a:p>
          <a:p>
            <a:pPr marL="228600" indent="-228600">
              <a:buAutoNum type="arabicPeriod"/>
            </a:pPr>
            <a:r>
              <a:rPr lang="en-US" dirty="0"/>
              <a:t>Status is something to fill in through out the year, potentially quarterly, as you monitor progress. </a:t>
            </a:r>
          </a:p>
        </p:txBody>
      </p:sp>
      <p:sp>
        <p:nvSpPr>
          <p:cNvPr id="4" name="Slide Number Placeholder 3"/>
          <p:cNvSpPr>
            <a:spLocks noGrp="1"/>
          </p:cNvSpPr>
          <p:nvPr>
            <p:ph type="sldNum" sz="quarter" idx="5"/>
          </p:nvPr>
        </p:nvSpPr>
        <p:spPr/>
        <p:txBody>
          <a:bodyPr/>
          <a:lstStyle/>
          <a:p>
            <a:fld id="{13268364-D7DF-4D17-B546-7FC1AFF74781}" type="slidenum">
              <a:rPr lang="en-US" smtClean="0"/>
              <a:t>23</a:t>
            </a:fld>
            <a:endParaRPr lang="en-US"/>
          </a:p>
        </p:txBody>
      </p:sp>
    </p:spTree>
    <p:extLst>
      <p:ext uri="{BB962C8B-B14F-4D97-AF65-F5344CB8AC3E}">
        <p14:creationId xmlns:p14="http://schemas.microsoft.com/office/powerpoint/2010/main" val="2829174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to Complete: </a:t>
            </a:r>
          </a:p>
          <a:p>
            <a:endParaRPr lang="en-US" dirty="0"/>
          </a:p>
          <a:p>
            <a:pPr marL="228600" indent="-228600">
              <a:buAutoNum type="arabicPeriod"/>
            </a:pPr>
            <a:r>
              <a:rPr lang="en-US" dirty="0"/>
              <a:t>Start your planning under each Priority with a review of the last year or two and recognize prior accomplishments with 1-2 sentences on your progress to date.  You’ll end with 5 pages of a business plan- one for each priority. </a:t>
            </a:r>
          </a:p>
          <a:p>
            <a:pPr marL="228600" indent="-228600">
              <a:buAutoNum type="arabicPeriod"/>
            </a:pPr>
            <a:r>
              <a:rPr lang="en-US" dirty="0"/>
              <a:t>Not all Strategic Focuses need to be tackled each year.  The first step in planning is to decide which of the Strategic Focuses will be addressed in the year, being realistic of what the chapter with its volunteer support is able to complete.  One option is to have each committee work through the focuses- selecting those they want to tackle within the year and bringing that back to the Board for consideration. </a:t>
            </a:r>
          </a:p>
          <a:p>
            <a:pPr marL="228600" indent="-228600">
              <a:buAutoNum type="arabicPeriod"/>
            </a:pPr>
            <a:r>
              <a:rPr lang="en-US" dirty="0"/>
              <a:t>Using the Strategic Focus as a guide, develop tactics for the year to accomplish that strategic focus.  These should be SMART tactics (Specific, Measurable, Attainable, Relevant, and Time-Based).  You may have multiple tactics for one strategic focus. </a:t>
            </a:r>
          </a:p>
          <a:p>
            <a:pPr marL="228600" indent="-228600">
              <a:buAutoNum type="arabicPeriod"/>
            </a:pPr>
            <a:r>
              <a:rPr lang="en-US" dirty="0"/>
              <a:t>Determine the time-frame or deadline for each tactic, who is responsible for that tactic (Board Member or Committee) and the Key Performance Indicators or Outcomes that will be used to evaluate success of that tactic.  </a:t>
            </a:r>
          </a:p>
          <a:p>
            <a:pPr marL="228600" indent="-228600">
              <a:buAutoNum type="arabicPeriod"/>
            </a:pPr>
            <a:r>
              <a:rPr lang="en-US" dirty="0"/>
              <a:t>Status is something to fill in through out the year, potentially quarterly, as you monitor progress. </a:t>
            </a:r>
          </a:p>
        </p:txBody>
      </p:sp>
      <p:sp>
        <p:nvSpPr>
          <p:cNvPr id="4" name="Slide Number Placeholder 3"/>
          <p:cNvSpPr>
            <a:spLocks noGrp="1"/>
          </p:cNvSpPr>
          <p:nvPr>
            <p:ph type="sldNum" sz="quarter" idx="5"/>
          </p:nvPr>
        </p:nvSpPr>
        <p:spPr/>
        <p:txBody>
          <a:bodyPr/>
          <a:lstStyle/>
          <a:p>
            <a:fld id="{13268364-D7DF-4D17-B546-7FC1AFF74781}" type="slidenum">
              <a:rPr lang="en-US" smtClean="0"/>
              <a:t>24</a:t>
            </a:fld>
            <a:endParaRPr lang="en-US"/>
          </a:p>
        </p:txBody>
      </p:sp>
    </p:spTree>
    <p:extLst>
      <p:ext uri="{BB962C8B-B14F-4D97-AF65-F5344CB8AC3E}">
        <p14:creationId xmlns:p14="http://schemas.microsoft.com/office/powerpoint/2010/main" val="3023849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to Complete: </a:t>
            </a:r>
          </a:p>
          <a:p>
            <a:endParaRPr lang="en-US" dirty="0"/>
          </a:p>
          <a:p>
            <a:pPr marL="228600" indent="-228600">
              <a:buAutoNum type="arabicPeriod"/>
            </a:pPr>
            <a:r>
              <a:rPr lang="en-US" dirty="0"/>
              <a:t>Start your planning under each Priority with a review of the last year or two and recognize prior accomplishments with 1-2 sentences on your progress to date.  You’ll end with 5 pages of a business plan- one for each priority. </a:t>
            </a:r>
          </a:p>
          <a:p>
            <a:pPr marL="228600" indent="-228600">
              <a:buAutoNum type="arabicPeriod"/>
            </a:pPr>
            <a:r>
              <a:rPr lang="en-US" dirty="0"/>
              <a:t>Not all Strategic Focuses need to be tackled each year.  The first step in planning is to decide which of the Strategic Focuses will be addressed in the year, being realistic of what the chapter with its volunteer support is able to complete.  One option is to have each committee work through the focuses- selecting those they want to tackle within the year and bringing that back to the Board for consideration. </a:t>
            </a:r>
          </a:p>
          <a:p>
            <a:pPr marL="228600" indent="-228600">
              <a:buAutoNum type="arabicPeriod"/>
            </a:pPr>
            <a:r>
              <a:rPr lang="en-US" dirty="0"/>
              <a:t>Using the Strategic Focus as a guide, develop tactics for the year to accomplish that strategic focus.  These should be SMART tactics (Specific, Measurable, Attainable, Relevant, and Time-Based).  You may have multiple tactics for one strategic focus. </a:t>
            </a:r>
          </a:p>
          <a:p>
            <a:pPr marL="228600" indent="-228600">
              <a:buAutoNum type="arabicPeriod"/>
            </a:pPr>
            <a:r>
              <a:rPr lang="en-US" dirty="0"/>
              <a:t>Determine the time-frame or deadline for each tactic, who is responsible for that tactic (Board Member or Committee) and the Key Performance Indicators or Outcomes that will be used to evaluate success of that tactic.  </a:t>
            </a:r>
          </a:p>
          <a:p>
            <a:pPr marL="228600" indent="-228600">
              <a:buAutoNum type="arabicPeriod"/>
            </a:pPr>
            <a:r>
              <a:rPr lang="en-US" dirty="0"/>
              <a:t>Status is something to fill in through out the year, potentially quarterly, as you monitor progress. </a:t>
            </a:r>
          </a:p>
        </p:txBody>
      </p:sp>
      <p:sp>
        <p:nvSpPr>
          <p:cNvPr id="4" name="Slide Number Placeholder 3"/>
          <p:cNvSpPr>
            <a:spLocks noGrp="1"/>
          </p:cNvSpPr>
          <p:nvPr>
            <p:ph type="sldNum" sz="quarter" idx="5"/>
          </p:nvPr>
        </p:nvSpPr>
        <p:spPr/>
        <p:txBody>
          <a:bodyPr/>
          <a:lstStyle/>
          <a:p>
            <a:fld id="{13268364-D7DF-4D17-B546-7FC1AFF74781}" type="slidenum">
              <a:rPr lang="en-US" smtClean="0"/>
              <a:t>25</a:t>
            </a:fld>
            <a:endParaRPr lang="en-US"/>
          </a:p>
        </p:txBody>
      </p:sp>
    </p:spTree>
    <p:extLst>
      <p:ext uri="{BB962C8B-B14F-4D97-AF65-F5344CB8AC3E}">
        <p14:creationId xmlns:p14="http://schemas.microsoft.com/office/powerpoint/2010/main" val="2630871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268364-D7DF-4D17-B546-7FC1AFF74781}" type="slidenum">
              <a:rPr lang="en-US" smtClean="0"/>
              <a:t>9</a:t>
            </a:fld>
            <a:endParaRPr lang="en-US"/>
          </a:p>
        </p:txBody>
      </p:sp>
    </p:spTree>
    <p:extLst>
      <p:ext uri="{BB962C8B-B14F-4D97-AF65-F5344CB8AC3E}">
        <p14:creationId xmlns:p14="http://schemas.microsoft.com/office/powerpoint/2010/main" val="3651802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Recommended 2-3 focus areas under each priority area for a total of 10-15 strategic focus areas for the term of the plan: 2021-2026.  Annually, the chapter will develop a Business Plan with specific tactics and outcome goals (key performance indicators) that relate directly to one or more strategic focuses.  You do NOT need to address each strategic focus area each year, but rather would address all over the five-year plan.  Reference WTS International and WTS Foundation strategic focuses </a:t>
            </a:r>
            <a:r>
              <a:rPr lang="en-US"/>
              <a:t>at https://www.wtsinternational.org/initiatives/strategic-planning-initiative. </a:t>
            </a:r>
            <a:endParaRPr lang="en-US" dirty="0"/>
          </a:p>
        </p:txBody>
      </p:sp>
      <p:sp>
        <p:nvSpPr>
          <p:cNvPr id="4" name="Slide Number Placeholder 3"/>
          <p:cNvSpPr>
            <a:spLocks noGrp="1"/>
          </p:cNvSpPr>
          <p:nvPr>
            <p:ph type="sldNum" sz="quarter" idx="5"/>
          </p:nvPr>
        </p:nvSpPr>
        <p:spPr/>
        <p:txBody>
          <a:bodyPr/>
          <a:lstStyle/>
          <a:p>
            <a:fld id="{13268364-D7DF-4D17-B546-7FC1AFF74781}" type="slidenum">
              <a:rPr lang="en-US" smtClean="0"/>
              <a:t>10</a:t>
            </a:fld>
            <a:endParaRPr lang="en-US"/>
          </a:p>
        </p:txBody>
      </p:sp>
    </p:spTree>
    <p:extLst>
      <p:ext uri="{BB962C8B-B14F-4D97-AF65-F5344CB8AC3E}">
        <p14:creationId xmlns:p14="http://schemas.microsoft.com/office/powerpoint/2010/main" val="1914579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Recommended 2-3 focus areas under each priority area for a total of 10-15 strategic focus areas for the term of the plan: 2021-2026.  Annually, the chapter will develop a Business Plan with specific tactics and outcome goals (key performance indicators) that relate directly to one or more strategic focuses.  You do NOT need to address each strategic focus area each year, but rather would address all over the five-year plan.  Reference WTS International and WTS Foundation strategic focuses </a:t>
            </a:r>
            <a:r>
              <a:rPr lang="en-US"/>
              <a:t>at https://www.wtsinternational.org/initiatives/strategic-planning-initiative. </a:t>
            </a:r>
            <a:endParaRPr lang="en-US" dirty="0"/>
          </a:p>
        </p:txBody>
      </p:sp>
      <p:sp>
        <p:nvSpPr>
          <p:cNvPr id="4" name="Slide Number Placeholder 3"/>
          <p:cNvSpPr>
            <a:spLocks noGrp="1"/>
          </p:cNvSpPr>
          <p:nvPr>
            <p:ph type="sldNum" sz="quarter" idx="5"/>
          </p:nvPr>
        </p:nvSpPr>
        <p:spPr/>
        <p:txBody>
          <a:bodyPr/>
          <a:lstStyle/>
          <a:p>
            <a:fld id="{13268364-D7DF-4D17-B546-7FC1AFF74781}" type="slidenum">
              <a:rPr lang="en-US" smtClean="0"/>
              <a:t>11</a:t>
            </a:fld>
            <a:endParaRPr lang="en-US"/>
          </a:p>
        </p:txBody>
      </p:sp>
    </p:spTree>
    <p:extLst>
      <p:ext uri="{BB962C8B-B14F-4D97-AF65-F5344CB8AC3E}">
        <p14:creationId xmlns:p14="http://schemas.microsoft.com/office/powerpoint/2010/main" val="1414472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Recommended 2-3 focus areas under each priority area for a total of 10-15 strategic focus areas for the term of the plan: 2021-2026.  Annually, the chapter will develop a Business Plan with specific tactics and outcome goals (key performance indicators) that relate directly to one or more strategic focuses.  You do NOT need to address each strategic focus area each year, but rather would address all over the five-year plan.  Reference WTS International and WTS Foundation strategic focuses </a:t>
            </a:r>
            <a:r>
              <a:rPr lang="en-US"/>
              <a:t>at https://www.wtsinternational.org/initiatives/strategic-planning-initiative. </a:t>
            </a:r>
            <a:endParaRPr lang="en-US" dirty="0"/>
          </a:p>
        </p:txBody>
      </p:sp>
      <p:sp>
        <p:nvSpPr>
          <p:cNvPr id="4" name="Slide Number Placeholder 3"/>
          <p:cNvSpPr>
            <a:spLocks noGrp="1"/>
          </p:cNvSpPr>
          <p:nvPr>
            <p:ph type="sldNum" sz="quarter" idx="5"/>
          </p:nvPr>
        </p:nvSpPr>
        <p:spPr/>
        <p:txBody>
          <a:bodyPr/>
          <a:lstStyle/>
          <a:p>
            <a:fld id="{13268364-D7DF-4D17-B546-7FC1AFF74781}" type="slidenum">
              <a:rPr lang="en-US" smtClean="0"/>
              <a:t>12</a:t>
            </a:fld>
            <a:endParaRPr lang="en-US"/>
          </a:p>
        </p:txBody>
      </p:sp>
    </p:spTree>
    <p:extLst>
      <p:ext uri="{BB962C8B-B14F-4D97-AF65-F5344CB8AC3E}">
        <p14:creationId xmlns:p14="http://schemas.microsoft.com/office/powerpoint/2010/main" val="3331788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Recommended 2-3 focus areas under each priority area for a total of 10-15 strategic focus areas for the term of the plan: 2021-2026.  Annually, the chapter will develop a Business Plan with specific tactics and outcome goals (key performance indicators) that relate directly to one or more strategic focuses.  You do NOT need to address each strategic focus area each year, but rather would address all over the five-year plan. </a:t>
            </a:r>
          </a:p>
        </p:txBody>
      </p:sp>
      <p:sp>
        <p:nvSpPr>
          <p:cNvPr id="4" name="Slide Number Placeholder 3"/>
          <p:cNvSpPr>
            <a:spLocks noGrp="1"/>
          </p:cNvSpPr>
          <p:nvPr>
            <p:ph type="sldNum" sz="quarter" idx="5"/>
          </p:nvPr>
        </p:nvSpPr>
        <p:spPr/>
        <p:txBody>
          <a:bodyPr/>
          <a:lstStyle/>
          <a:p>
            <a:fld id="{13268364-D7DF-4D17-B546-7FC1AFF74781}" type="slidenum">
              <a:rPr lang="en-US" smtClean="0"/>
              <a:t>13</a:t>
            </a:fld>
            <a:endParaRPr lang="en-US"/>
          </a:p>
        </p:txBody>
      </p:sp>
    </p:spTree>
    <p:extLst>
      <p:ext uri="{BB962C8B-B14F-4D97-AF65-F5344CB8AC3E}">
        <p14:creationId xmlns:p14="http://schemas.microsoft.com/office/powerpoint/2010/main" val="977777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Recommended 2-3 focus areas under each priority area for a total of 10-15 strategic focus areas for the term of the plan: 2021-2026.  Annually, the chapter will develop a Business Plan with specific tactics and outcome goals (key performance indicators) that relate directly to one or more strategic focuses.  You do NOT need to address each strategic focus area each year, but rather would address all over the five-year plan.  Reference WTS International and WTS Foundation strategic focuses </a:t>
            </a:r>
            <a:r>
              <a:rPr lang="en-US"/>
              <a:t>at https://www.wtsinternational.org/initiatives/strategic-planning-initiative. </a:t>
            </a:r>
            <a:endParaRPr lang="en-US" dirty="0"/>
          </a:p>
        </p:txBody>
      </p:sp>
      <p:sp>
        <p:nvSpPr>
          <p:cNvPr id="4" name="Slide Number Placeholder 3"/>
          <p:cNvSpPr>
            <a:spLocks noGrp="1"/>
          </p:cNvSpPr>
          <p:nvPr>
            <p:ph type="sldNum" sz="quarter" idx="5"/>
          </p:nvPr>
        </p:nvSpPr>
        <p:spPr/>
        <p:txBody>
          <a:bodyPr/>
          <a:lstStyle/>
          <a:p>
            <a:fld id="{13268364-D7DF-4D17-B546-7FC1AFF74781}" type="slidenum">
              <a:rPr lang="en-US" smtClean="0"/>
              <a:t>14</a:t>
            </a:fld>
            <a:endParaRPr lang="en-US"/>
          </a:p>
        </p:txBody>
      </p:sp>
    </p:spTree>
    <p:extLst>
      <p:ext uri="{BB962C8B-B14F-4D97-AF65-F5344CB8AC3E}">
        <p14:creationId xmlns:p14="http://schemas.microsoft.com/office/powerpoint/2010/main" val="3448391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Recommended 2-3 focus areas under each priority area for a total of 10-15 strategic focus areas for the term of the plan: 2021-2026.  Annually, the chapter will develop a Business Plan with specific tactics and outcome goals (key performance indicators) that relate directly to one or more strategic focuses.  You do NOT need to address each strategic focus area each year, but rather would address all over the five-year plan. </a:t>
            </a:r>
          </a:p>
        </p:txBody>
      </p:sp>
      <p:sp>
        <p:nvSpPr>
          <p:cNvPr id="4" name="Slide Number Placeholder 3"/>
          <p:cNvSpPr>
            <a:spLocks noGrp="1"/>
          </p:cNvSpPr>
          <p:nvPr>
            <p:ph type="sldNum" sz="quarter" idx="5"/>
          </p:nvPr>
        </p:nvSpPr>
        <p:spPr/>
        <p:txBody>
          <a:bodyPr/>
          <a:lstStyle/>
          <a:p>
            <a:fld id="{13268364-D7DF-4D17-B546-7FC1AFF74781}" type="slidenum">
              <a:rPr lang="en-US" smtClean="0"/>
              <a:t>15</a:t>
            </a:fld>
            <a:endParaRPr lang="en-US"/>
          </a:p>
        </p:txBody>
      </p:sp>
    </p:spTree>
    <p:extLst>
      <p:ext uri="{BB962C8B-B14F-4D97-AF65-F5344CB8AC3E}">
        <p14:creationId xmlns:p14="http://schemas.microsoft.com/office/powerpoint/2010/main" val="1048455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Recommended 2-3 focus areas under each priority area for a total of 10-15 strategic focus areas for the term of the plan: 2021-2026.  Annually, the chapter will develop a Business Plan with specific tactics and outcome goals (key performance indicators) that relate directly to one or more strategic focuses.  You do NOT need to address each strategic focus area each year, but rather would address all over the five-year plan.  Reference WTS International and WTS Foundation strategic focuses </a:t>
            </a:r>
            <a:r>
              <a:rPr lang="en-US"/>
              <a:t>at https://www.wtsinternational.org/initiatives/strategic-planning-initiative. </a:t>
            </a:r>
            <a:endParaRPr lang="en-US" dirty="0"/>
          </a:p>
        </p:txBody>
      </p:sp>
      <p:sp>
        <p:nvSpPr>
          <p:cNvPr id="4" name="Slide Number Placeholder 3"/>
          <p:cNvSpPr>
            <a:spLocks noGrp="1"/>
          </p:cNvSpPr>
          <p:nvPr>
            <p:ph type="sldNum" sz="quarter" idx="5"/>
          </p:nvPr>
        </p:nvSpPr>
        <p:spPr/>
        <p:txBody>
          <a:bodyPr/>
          <a:lstStyle/>
          <a:p>
            <a:fld id="{13268364-D7DF-4D17-B546-7FC1AFF74781}" type="slidenum">
              <a:rPr lang="en-US" smtClean="0"/>
              <a:t>16</a:t>
            </a:fld>
            <a:endParaRPr lang="en-US"/>
          </a:p>
        </p:txBody>
      </p:sp>
    </p:spTree>
    <p:extLst>
      <p:ext uri="{BB962C8B-B14F-4D97-AF65-F5344CB8AC3E}">
        <p14:creationId xmlns:p14="http://schemas.microsoft.com/office/powerpoint/2010/main" val="2000028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5DBBF-9121-4FA1-9D39-3AA60921AF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2C26-4425-4416-AD11-1ABA43829B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811FA9-E97A-4165-B691-DA61C430B6C9}"/>
              </a:ext>
            </a:extLst>
          </p:cNvPr>
          <p:cNvSpPr>
            <a:spLocks noGrp="1"/>
          </p:cNvSpPr>
          <p:nvPr>
            <p:ph type="dt" sz="half" idx="10"/>
          </p:nvPr>
        </p:nvSpPr>
        <p:spPr/>
        <p:txBody>
          <a:bodyPr/>
          <a:lstStyle/>
          <a:p>
            <a:fld id="{6045502D-DCE9-400F-B6E4-464126EF4824}" type="datetimeFigureOut">
              <a:rPr lang="en-US" smtClean="0"/>
              <a:t>6/24/2021</a:t>
            </a:fld>
            <a:endParaRPr lang="en-US"/>
          </a:p>
        </p:txBody>
      </p:sp>
      <p:sp>
        <p:nvSpPr>
          <p:cNvPr id="5" name="Footer Placeholder 4">
            <a:extLst>
              <a:ext uri="{FF2B5EF4-FFF2-40B4-BE49-F238E27FC236}">
                <a16:creationId xmlns:a16="http://schemas.microsoft.com/office/drawing/2014/main" id="{264E306F-B6D4-4C61-9617-96C324F879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A34633-E34D-4D5D-A502-C841CD34721B}"/>
              </a:ext>
            </a:extLst>
          </p:cNvPr>
          <p:cNvSpPr>
            <a:spLocks noGrp="1"/>
          </p:cNvSpPr>
          <p:nvPr>
            <p:ph type="sldNum" sz="quarter" idx="12"/>
          </p:nvPr>
        </p:nvSpPr>
        <p:spPr/>
        <p:txBody>
          <a:bodyPr/>
          <a:lstStyle/>
          <a:p>
            <a:fld id="{60A24183-55CF-4295-BD8D-910F3A4DFCF0}" type="slidenum">
              <a:rPr lang="en-US" smtClean="0"/>
              <a:t>‹#›</a:t>
            </a:fld>
            <a:endParaRPr lang="en-US"/>
          </a:p>
        </p:txBody>
      </p:sp>
    </p:spTree>
    <p:extLst>
      <p:ext uri="{BB962C8B-B14F-4D97-AF65-F5344CB8AC3E}">
        <p14:creationId xmlns:p14="http://schemas.microsoft.com/office/powerpoint/2010/main" val="916015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EE38E-CF5F-426B-BA57-9215C930ED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1C10871-7B8F-4577-B884-84E21093D6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DF978B-DF94-48C4-A2F3-879EE457D5CB}"/>
              </a:ext>
            </a:extLst>
          </p:cNvPr>
          <p:cNvSpPr>
            <a:spLocks noGrp="1"/>
          </p:cNvSpPr>
          <p:nvPr>
            <p:ph type="dt" sz="half" idx="10"/>
          </p:nvPr>
        </p:nvSpPr>
        <p:spPr/>
        <p:txBody>
          <a:bodyPr/>
          <a:lstStyle/>
          <a:p>
            <a:fld id="{6045502D-DCE9-400F-B6E4-464126EF4824}" type="datetimeFigureOut">
              <a:rPr lang="en-US" smtClean="0"/>
              <a:t>6/24/2021</a:t>
            </a:fld>
            <a:endParaRPr lang="en-US"/>
          </a:p>
        </p:txBody>
      </p:sp>
      <p:sp>
        <p:nvSpPr>
          <p:cNvPr id="5" name="Footer Placeholder 4">
            <a:extLst>
              <a:ext uri="{FF2B5EF4-FFF2-40B4-BE49-F238E27FC236}">
                <a16:creationId xmlns:a16="http://schemas.microsoft.com/office/drawing/2014/main" id="{A57F00EC-41AF-4452-862A-9725980349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3D46AF-F03E-4788-AB44-E38EF337774D}"/>
              </a:ext>
            </a:extLst>
          </p:cNvPr>
          <p:cNvSpPr>
            <a:spLocks noGrp="1"/>
          </p:cNvSpPr>
          <p:nvPr>
            <p:ph type="sldNum" sz="quarter" idx="12"/>
          </p:nvPr>
        </p:nvSpPr>
        <p:spPr/>
        <p:txBody>
          <a:bodyPr/>
          <a:lstStyle/>
          <a:p>
            <a:fld id="{60A24183-55CF-4295-BD8D-910F3A4DFCF0}" type="slidenum">
              <a:rPr lang="en-US" smtClean="0"/>
              <a:t>‹#›</a:t>
            </a:fld>
            <a:endParaRPr lang="en-US"/>
          </a:p>
        </p:txBody>
      </p:sp>
    </p:spTree>
    <p:extLst>
      <p:ext uri="{BB962C8B-B14F-4D97-AF65-F5344CB8AC3E}">
        <p14:creationId xmlns:p14="http://schemas.microsoft.com/office/powerpoint/2010/main" val="992453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3E8623-D263-4279-A385-E1134E06DC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DAFF15-1822-4E57-86FA-2C3F353DD9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026973-624A-4825-86D7-BF724411112D}"/>
              </a:ext>
            </a:extLst>
          </p:cNvPr>
          <p:cNvSpPr>
            <a:spLocks noGrp="1"/>
          </p:cNvSpPr>
          <p:nvPr>
            <p:ph type="dt" sz="half" idx="10"/>
          </p:nvPr>
        </p:nvSpPr>
        <p:spPr/>
        <p:txBody>
          <a:bodyPr/>
          <a:lstStyle/>
          <a:p>
            <a:fld id="{6045502D-DCE9-400F-B6E4-464126EF4824}" type="datetimeFigureOut">
              <a:rPr lang="en-US" smtClean="0"/>
              <a:t>6/24/2021</a:t>
            </a:fld>
            <a:endParaRPr lang="en-US"/>
          </a:p>
        </p:txBody>
      </p:sp>
      <p:sp>
        <p:nvSpPr>
          <p:cNvPr id="5" name="Footer Placeholder 4">
            <a:extLst>
              <a:ext uri="{FF2B5EF4-FFF2-40B4-BE49-F238E27FC236}">
                <a16:creationId xmlns:a16="http://schemas.microsoft.com/office/drawing/2014/main" id="{F1850282-D874-444D-B62A-D02A78DEFA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C05EB1-B2C4-4AC2-B2D1-66B41C53F236}"/>
              </a:ext>
            </a:extLst>
          </p:cNvPr>
          <p:cNvSpPr>
            <a:spLocks noGrp="1"/>
          </p:cNvSpPr>
          <p:nvPr>
            <p:ph type="sldNum" sz="quarter" idx="12"/>
          </p:nvPr>
        </p:nvSpPr>
        <p:spPr/>
        <p:txBody>
          <a:bodyPr/>
          <a:lstStyle/>
          <a:p>
            <a:fld id="{60A24183-55CF-4295-BD8D-910F3A4DFCF0}" type="slidenum">
              <a:rPr lang="en-US" smtClean="0"/>
              <a:t>‹#›</a:t>
            </a:fld>
            <a:endParaRPr lang="en-US"/>
          </a:p>
        </p:txBody>
      </p:sp>
    </p:spTree>
    <p:extLst>
      <p:ext uri="{BB962C8B-B14F-4D97-AF65-F5344CB8AC3E}">
        <p14:creationId xmlns:p14="http://schemas.microsoft.com/office/powerpoint/2010/main" val="3026523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27527-FF7E-448A-A7BB-37C383DBF7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E9A5D7-7713-4576-8768-4C819B6ADE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947031-9321-45EC-A165-BB8C450BDB7C}"/>
              </a:ext>
            </a:extLst>
          </p:cNvPr>
          <p:cNvSpPr>
            <a:spLocks noGrp="1"/>
          </p:cNvSpPr>
          <p:nvPr>
            <p:ph type="dt" sz="half" idx="10"/>
          </p:nvPr>
        </p:nvSpPr>
        <p:spPr/>
        <p:txBody>
          <a:bodyPr/>
          <a:lstStyle/>
          <a:p>
            <a:fld id="{6045502D-DCE9-400F-B6E4-464126EF4824}" type="datetimeFigureOut">
              <a:rPr lang="en-US" smtClean="0"/>
              <a:t>6/24/2021</a:t>
            </a:fld>
            <a:endParaRPr lang="en-US"/>
          </a:p>
        </p:txBody>
      </p:sp>
      <p:sp>
        <p:nvSpPr>
          <p:cNvPr id="5" name="Footer Placeholder 4">
            <a:extLst>
              <a:ext uri="{FF2B5EF4-FFF2-40B4-BE49-F238E27FC236}">
                <a16:creationId xmlns:a16="http://schemas.microsoft.com/office/drawing/2014/main" id="{A3D69DB7-1632-47BD-B7C1-727664BA34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0FD624-9AFE-4997-AF0F-BDA8BFDEEAA7}"/>
              </a:ext>
            </a:extLst>
          </p:cNvPr>
          <p:cNvSpPr>
            <a:spLocks noGrp="1"/>
          </p:cNvSpPr>
          <p:nvPr>
            <p:ph type="sldNum" sz="quarter" idx="12"/>
          </p:nvPr>
        </p:nvSpPr>
        <p:spPr/>
        <p:txBody>
          <a:bodyPr/>
          <a:lstStyle/>
          <a:p>
            <a:fld id="{60A24183-55CF-4295-BD8D-910F3A4DFCF0}" type="slidenum">
              <a:rPr lang="en-US" smtClean="0"/>
              <a:t>‹#›</a:t>
            </a:fld>
            <a:endParaRPr lang="en-US"/>
          </a:p>
        </p:txBody>
      </p:sp>
    </p:spTree>
    <p:extLst>
      <p:ext uri="{BB962C8B-B14F-4D97-AF65-F5344CB8AC3E}">
        <p14:creationId xmlns:p14="http://schemas.microsoft.com/office/powerpoint/2010/main" val="9163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F4A6E-1073-4AF6-937C-10285C1B25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E2A42B-92C5-483D-94DC-6E2D4A4F3B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CA0B22-3E65-477A-A189-C022FD5AA60C}"/>
              </a:ext>
            </a:extLst>
          </p:cNvPr>
          <p:cNvSpPr>
            <a:spLocks noGrp="1"/>
          </p:cNvSpPr>
          <p:nvPr>
            <p:ph type="dt" sz="half" idx="10"/>
          </p:nvPr>
        </p:nvSpPr>
        <p:spPr/>
        <p:txBody>
          <a:bodyPr/>
          <a:lstStyle/>
          <a:p>
            <a:fld id="{6045502D-DCE9-400F-B6E4-464126EF4824}" type="datetimeFigureOut">
              <a:rPr lang="en-US" smtClean="0"/>
              <a:t>6/24/2021</a:t>
            </a:fld>
            <a:endParaRPr lang="en-US"/>
          </a:p>
        </p:txBody>
      </p:sp>
      <p:sp>
        <p:nvSpPr>
          <p:cNvPr id="5" name="Footer Placeholder 4">
            <a:extLst>
              <a:ext uri="{FF2B5EF4-FFF2-40B4-BE49-F238E27FC236}">
                <a16:creationId xmlns:a16="http://schemas.microsoft.com/office/drawing/2014/main" id="{799EE310-261F-4ED1-B4F3-E4E0849914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059DB6-036A-4B9E-9251-2C5D6FCB0A58}"/>
              </a:ext>
            </a:extLst>
          </p:cNvPr>
          <p:cNvSpPr>
            <a:spLocks noGrp="1"/>
          </p:cNvSpPr>
          <p:nvPr>
            <p:ph type="sldNum" sz="quarter" idx="12"/>
          </p:nvPr>
        </p:nvSpPr>
        <p:spPr/>
        <p:txBody>
          <a:bodyPr/>
          <a:lstStyle/>
          <a:p>
            <a:fld id="{60A24183-55CF-4295-BD8D-910F3A4DFCF0}" type="slidenum">
              <a:rPr lang="en-US" smtClean="0"/>
              <a:t>‹#›</a:t>
            </a:fld>
            <a:endParaRPr lang="en-US"/>
          </a:p>
        </p:txBody>
      </p:sp>
    </p:spTree>
    <p:extLst>
      <p:ext uri="{BB962C8B-B14F-4D97-AF65-F5344CB8AC3E}">
        <p14:creationId xmlns:p14="http://schemas.microsoft.com/office/powerpoint/2010/main" val="2750212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CD90-06A8-42D3-B5BA-0CBDF58A74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8B11BE-893D-4CD2-AE12-2EA25663C1C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A3D2A0-F244-4CDD-A2C2-D87E57AF6F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8A36043-4B6C-4E10-9B45-56420E6CE720}"/>
              </a:ext>
            </a:extLst>
          </p:cNvPr>
          <p:cNvSpPr>
            <a:spLocks noGrp="1"/>
          </p:cNvSpPr>
          <p:nvPr>
            <p:ph type="dt" sz="half" idx="10"/>
          </p:nvPr>
        </p:nvSpPr>
        <p:spPr/>
        <p:txBody>
          <a:bodyPr/>
          <a:lstStyle/>
          <a:p>
            <a:fld id="{6045502D-DCE9-400F-B6E4-464126EF4824}" type="datetimeFigureOut">
              <a:rPr lang="en-US" smtClean="0"/>
              <a:t>6/24/2021</a:t>
            </a:fld>
            <a:endParaRPr lang="en-US"/>
          </a:p>
        </p:txBody>
      </p:sp>
      <p:sp>
        <p:nvSpPr>
          <p:cNvPr id="6" name="Footer Placeholder 5">
            <a:extLst>
              <a:ext uri="{FF2B5EF4-FFF2-40B4-BE49-F238E27FC236}">
                <a16:creationId xmlns:a16="http://schemas.microsoft.com/office/drawing/2014/main" id="{94AD632E-2666-41EA-ACA8-9954A61521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EF6292-2E2B-48DD-BF11-ADB822A3B484}"/>
              </a:ext>
            </a:extLst>
          </p:cNvPr>
          <p:cNvSpPr>
            <a:spLocks noGrp="1"/>
          </p:cNvSpPr>
          <p:nvPr>
            <p:ph type="sldNum" sz="quarter" idx="12"/>
          </p:nvPr>
        </p:nvSpPr>
        <p:spPr/>
        <p:txBody>
          <a:bodyPr/>
          <a:lstStyle/>
          <a:p>
            <a:fld id="{60A24183-55CF-4295-BD8D-910F3A4DFCF0}" type="slidenum">
              <a:rPr lang="en-US" smtClean="0"/>
              <a:t>‹#›</a:t>
            </a:fld>
            <a:endParaRPr lang="en-US"/>
          </a:p>
        </p:txBody>
      </p:sp>
    </p:spTree>
    <p:extLst>
      <p:ext uri="{BB962C8B-B14F-4D97-AF65-F5344CB8AC3E}">
        <p14:creationId xmlns:p14="http://schemas.microsoft.com/office/powerpoint/2010/main" val="1609485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AA013-B3C0-446C-8A23-14F340D5318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2C09EA3-6286-4DD1-8C29-418E160D70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A83ED7-7C43-4FC9-A021-4F30EA1AF7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66310A7-053F-4C34-B509-AFEFDC90D2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E2831F-67E0-4EBC-8EB4-187CC2B67D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C97907D-56A1-4A96-ACD9-F79521844806}"/>
              </a:ext>
            </a:extLst>
          </p:cNvPr>
          <p:cNvSpPr>
            <a:spLocks noGrp="1"/>
          </p:cNvSpPr>
          <p:nvPr>
            <p:ph type="dt" sz="half" idx="10"/>
          </p:nvPr>
        </p:nvSpPr>
        <p:spPr/>
        <p:txBody>
          <a:bodyPr/>
          <a:lstStyle/>
          <a:p>
            <a:fld id="{6045502D-DCE9-400F-B6E4-464126EF4824}" type="datetimeFigureOut">
              <a:rPr lang="en-US" smtClean="0"/>
              <a:t>6/24/2021</a:t>
            </a:fld>
            <a:endParaRPr lang="en-US"/>
          </a:p>
        </p:txBody>
      </p:sp>
      <p:sp>
        <p:nvSpPr>
          <p:cNvPr id="8" name="Footer Placeholder 7">
            <a:extLst>
              <a:ext uri="{FF2B5EF4-FFF2-40B4-BE49-F238E27FC236}">
                <a16:creationId xmlns:a16="http://schemas.microsoft.com/office/drawing/2014/main" id="{677BBD4D-7D5E-4A7D-BEE0-BB66B37589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72BBF5-5CA8-40C6-8290-222A35A1D378}"/>
              </a:ext>
            </a:extLst>
          </p:cNvPr>
          <p:cNvSpPr>
            <a:spLocks noGrp="1"/>
          </p:cNvSpPr>
          <p:nvPr>
            <p:ph type="sldNum" sz="quarter" idx="12"/>
          </p:nvPr>
        </p:nvSpPr>
        <p:spPr/>
        <p:txBody>
          <a:bodyPr/>
          <a:lstStyle/>
          <a:p>
            <a:fld id="{60A24183-55CF-4295-BD8D-910F3A4DFCF0}" type="slidenum">
              <a:rPr lang="en-US" smtClean="0"/>
              <a:t>‹#›</a:t>
            </a:fld>
            <a:endParaRPr lang="en-US"/>
          </a:p>
        </p:txBody>
      </p:sp>
    </p:spTree>
    <p:extLst>
      <p:ext uri="{BB962C8B-B14F-4D97-AF65-F5344CB8AC3E}">
        <p14:creationId xmlns:p14="http://schemas.microsoft.com/office/powerpoint/2010/main" val="13140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A1BA6-6251-48A2-B640-CDD6D601C8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E15B636-7485-4F8C-9AC1-8B84BED7C7E7}"/>
              </a:ext>
            </a:extLst>
          </p:cNvPr>
          <p:cNvSpPr>
            <a:spLocks noGrp="1"/>
          </p:cNvSpPr>
          <p:nvPr>
            <p:ph type="dt" sz="half" idx="10"/>
          </p:nvPr>
        </p:nvSpPr>
        <p:spPr/>
        <p:txBody>
          <a:bodyPr/>
          <a:lstStyle/>
          <a:p>
            <a:fld id="{6045502D-DCE9-400F-B6E4-464126EF4824}" type="datetimeFigureOut">
              <a:rPr lang="en-US" smtClean="0"/>
              <a:t>6/24/2021</a:t>
            </a:fld>
            <a:endParaRPr lang="en-US"/>
          </a:p>
        </p:txBody>
      </p:sp>
      <p:sp>
        <p:nvSpPr>
          <p:cNvPr id="4" name="Footer Placeholder 3">
            <a:extLst>
              <a:ext uri="{FF2B5EF4-FFF2-40B4-BE49-F238E27FC236}">
                <a16:creationId xmlns:a16="http://schemas.microsoft.com/office/drawing/2014/main" id="{5D4BB1FB-A317-48E2-952E-AF51A6AA73B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AE757BC-2B03-42E0-8069-B9EE8A51F7F7}"/>
              </a:ext>
            </a:extLst>
          </p:cNvPr>
          <p:cNvSpPr>
            <a:spLocks noGrp="1"/>
          </p:cNvSpPr>
          <p:nvPr>
            <p:ph type="sldNum" sz="quarter" idx="12"/>
          </p:nvPr>
        </p:nvSpPr>
        <p:spPr/>
        <p:txBody>
          <a:bodyPr/>
          <a:lstStyle/>
          <a:p>
            <a:fld id="{60A24183-55CF-4295-BD8D-910F3A4DFCF0}" type="slidenum">
              <a:rPr lang="en-US" smtClean="0"/>
              <a:t>‹#›</a:t>
            </a:fld>
            <a:endParaRPr lang="en-US"/>
          </a:p>
        </p:txBody>
      </p:sp>
    </p:spTree>
    <p:extLst>
      <p:ext uri="{BB962C8B-B14F-4D97-AF65-F5344CB8AC3E}">
        <p14:creationId xmlns:p14="http://schemas.microsoft.com/office/powerpoint/2010/main" val="681405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8C982F-6273-4379-B1C6-F33A9D66ED98}"/>
              </a:ext>
            </a:extLst>
          </p:cNvPr>
          <p:cNvSpPr>
            <a:spLocks noGrp="1"/>
          </p:cNvSpPr>
          <p:nvPr>
            <p:ph type="dt" sz="half" idx="10"/>
          </p:nvPr>
        </p:nvSpPr>
        <p:spPr/>
        <p:txBody>
          <a:bodyPr/>
          <a:lstStyle/>
          <a:p>
            <a:fld id="{6045502D-DCE9-400F-B6E4-464126EF4824}" type="datetimeFigureOut">
              <a:rPr lang="en-US" smtClean="0"/>
              <a:t>6/24/2021</a:t>
            </a:fld>
            <a:endParaRPr lang="en-US"/>
          </a:p>
        </p:txBody>
      </p:sp>
      <p:sp>
        <p:nvSpPr>
          <p:cNvPr id="3" name="Footer Placeholder 2">
            <a:extLst>
              <a:ext uri="{FF2B5EF4-FFF2-40B4-BE49-F238E27FC236}">
                <a16:creationId xmlns:a16="http://schemas.microsoft.com/office/drawing/2014/main" id="{0E57F974-F5D8-4532-A5AF-D10FC715CCA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625E90F-F836-4C3D-8F9C-802F3CEBD9A2}"/>
              </a:ext>
            </a:extLst>
          </p:cNvPr>
          <p:cNvSpPr>
            <a:spLocks noGrp="1"/>
          </p:cNvSpPr>
          <p:nvPr>
            <p:ph type="sldNum" sz="quarter" idx="12"/>
          </p:nvPr>
        </p:nvSpPr>
        <p:spPr/>
        <p:txBody>
          <a:bodyPr/>
          <a:lstStyle/>
          <a:p>
            <a:fld id="{60A24183-55CF-4295-BD8D-910F3A4DFCF0}" type="slidenum">
              <a:rPr lang="en-US" smtClean="0"/>
              <a:t>‹#›</a:t>
            </a:fld>
            <a:endParaRPr lang="en-US"/>
          </a:p>
        </p:txBody>
      </p:sp>
    </p:spTree>
    <p:extLst>
      <p:ext uri="{BB962C8B-B14F-4D97-AF65-F5344CB8AC3E}">
        <p14:creationId xmlns:p14="http://schemas.microsoft.com/office/powerpoint/2010/main" val="2341087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50F17-A336-45F4-8A85-BE1AC2930A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92F928-3CE8-45F3-B751-DB6E13A472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9BFB9D5-4815-46ED-BA03-2CDF1295BB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3FB803-8EEF-41FB-AD1E-A2843B2D863E}"/>
              </a:ext>
            </a:extLst>
          </p:cNvPr>
          <p:cNvSpPr>
            <a:spLocks noGrp="1"/>
          </p:cNvSpPr>
          <p:nvPr>
            <p:ph type="dt" sz="half" idx="10"/>
          </p:nvPr>
        </p:nvSpPr>
        <p:spPr/>
        <p:txBody>
          <a:bodyPr/>
          <a:lstStyle/>
          <a:p>
            <a:fld id="{6045502D-DCE9-400F-B6E4-464126EF4824}" type="datetimeFigureOut">
              <a:rPr lang="en-US" smtClean="0"/>
              <a:t>6/24/2021</a:t>
            </a:fld>
            <a:endParaRPr lang="en-US"/>
          </a:p>
        </p:txBody>
      </p:sp>
      <p:sp>
        <p:nvSpPr>
          <p:cNvPr id="6" name="Footer Placeholder 5">
            <a:extLst>
              <a:ext uri="{FF2B5EF4-FFF2-40B4-BE49-F238E27FC236}">
                <a16:creationId xmlns:a16="http://schemas.microsoft.com/office/drawing/2014/main" id="{7D07F8F1-1030-4179-A32E-CB62D16BE6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584971-A0C3-40D5-8B8C-77FC37024195}"/>
              </a:ext>
            </a:extLst>
          </p:cNvPr>
          <p:cNvSpPr>
            <a:spLocks noGrp="1"/>
          </p:cNvSpPr>
          <p:nvPr>
            <p:ph type="sldNum" sz="quarter" idx="12"/>
          </p:nvPr>
        </p:nvSpPr>
        <p:spPr/>
        <p:txBody>
          <a:bodyPr/>
          <a:lstStyle/>
          <a:p>
            <a:fld id="{60A24183-55CF-4295-BD8D-910F3A4DFCF0}" type="slidenum">
              <a:rPr lang="en-US" smtClean="0"/>
              <a:t>‹#›</a:t>
            </a:fld>
            <a:endParaRPr lang="en-US"/>
          </a:p>
        </p:txBody>
      </p:sp>
    </p:spTree>
    <p:extLst>
      <p:ext uri="{BB962C8B-B14F-4D97-AF65-F5344CB8AC3E}">
        <p14:creationId xmlns:p14="http://schemas.microsoft.com/office/powerpoint/2010/main" val="2469470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27E46-303C-473E-95A6-95BE175C81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470CBA-A34B-4C60-967C-F8A129293D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6077AB-A55A-4314-856F-96D18AB38E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A44299-DDED-44FB-A906-ED1D7754103F}"/>
              </a:ext>
            </a:extLst>
          </p:cNvPr>
          <p:cNvSpPr>
            <a:spLocks noGrp="1"/>
          </p:cNvSpPr>
          <p:nvPr>
            <p:ph type="dt" sz="half" idx="10"/>
          </p:nvPr>
        </p:nvSpPr>
        <p:spPr/>
        <p:txBody>
          <a:bodyPr/>
          <a:lstStyle/>
          <a:p>
            <a:fld id="{6045502D-DCE9-400F-B6E4-464126EF4824}" type="datetimeFigureOut">
              <a:rPr lang="en-US" smtClean="0"/>
              <a:t>6/24/2021</a:t>
            </a:fld>
            <a:endParaRPr lang="en-US"/>
          </a:p>
        </p:txBody>
      </p:sp>
      <p:sp>
        <p:nvSpPr>
          <p:cNvPr id="6" name="Footer Placeholder 5">
            <a:extLst>
              <a:ext uri="{FF2B5EF4-FFF2-40B4-BE49-F238E27FC236}">
                <a16:creationId xmlns:a16="http://schemas.microsoft.com/office/drawing/2014/main" id="{329CD425-A79E-45A0-8F07-93CC98C243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3F7781-A870-4064-9E3C-02F74FE8A231}"/>
              </a:ext>
            </a:extLst>
          </p:cNvPr>
          <p:cNvSpPr>
            <a:spLocks noGrp="1"/>
          </p:cNvSpPr>
          <p:nvPr>
            <p:ph type="sldNum" sz="quarter" idx="12"/>
          </p:nvPr>
        </p:nvSpPr>
        <p:spPr/>
        <p:txBody>
          <a:bodyPr/>
          <a:lstStyle/>
          <a:p>
            <a:fld id="{60A24183-55CF-4295-BD8D-910F3A4DFCF0}" type="slidenum">
              <a:rPr lang="en-US" smtClean="0"/>
              <a:t>‹#›</a:t>
            </a:fld>
            <a:endParaRPr lang="en-US"/>
          </a:p>
        </p:txBody>
      </p:sp>
    </p:spTree>
    <p:extLst>
      <p:ext uri="{BB962C8B-B14F-4D97-AF65-F5344CB8AC3E}">
        <p14:creationId xmlns:p14="http://schemas.microsoft.com/office/powerpoint/2010/main" val="279468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7F6E44-0FB3-4C5E-AA51-13CF36C5C7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B4F2427-A19D-478A-B964-FE56BA1FF9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46662A-E420-468C-A56F-09C5D9A5A3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45502D-DCE9-400F-B6E4-464126EF4824}" type="datetimeFigureOut">
              <a:rPr lang="en-US" smtClean="0"/>
              <a:t>6/24/2021</a:t>
            </a:fld>
            <a:endParaRPr lang="en-US"/>
          </a:p>
        </p:txBody>
      </p:sp>
      <p:sp>
        <p:nvSpPr>
          <p:cNvPr id="5" name="Footer Placeholder 4">
            <a:extLst>
              <a:ext uri="{FF2B5EF4-FFF2-40B4-BE49-F238E27FC236}">
                <a16:creationId xmlns:a16="http://schemas.microsoft.com/office/drawing/2014/main" id="{932E30FB-8222-49A9-BE85-1E3C5703D2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F97B186-9A3B-44A8-8121-D200027749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A24183-55CF-4295-BD8D-910F3A4DFCF0}" type="slidenum">
              <a:rPr lang="en-US" smtClean="0"/>
              <a:t>‹#›</a:t>
            </a:fld>
            <a:endParaRPr lang="en-US"/>
          </a:p>
        </p:txBody>
      </p:sp>
    </p:spTree>
    <p:extLst>
      <p:ext uri="{BB962C8B-B14F-4D97-AF65-F5344CB8AC3E}">
        <p14:creationId xmlns:p14="http://schemas.microsoft.com/office/powerpoint/2010/main" val="1647034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rrow: Chevron 9">
            <a:extLst>
              <a:ext uri="{FF2B5EF4-FFF2-40B4-BE49-F238E27FC236}">
                <a16:creationId xmlns:a16="http://schemas.microsoft.com/office/drawing/2014/main" id="{C8B46530-2116-448C-B8B9-D5BA2C75B33D}"/>
              </a:ext>
            </a:extLst>
          </p:cNvPr>
          <p:cNvSpPr/>
          <p:nvPr/>
        </p:nvSpPr>
        <p:spPr>
          <a:xfrm>
            <a:off x="1108333" y="4666700"/>
            <a:ext cx="2438400" cy="2185851"/>
          </a:xfrm>
          <a:prstGeom prst="chevron">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ight Triangle 4">
            <a:extLst>
              <a:ext uri="{FF2B5EF4-FFF2-40B4-BE49-F238E27FC236}">
                <a16:creationId xmlns:a16="http://schemas.microsoft.com/office/drawing/2014/main" id="{CDC9EF01-DF8A-4E98-BDB2-9520E09F5DEF}"/>
              </a:ext>
            </a:extLst>
          </p:cNvPr>
          <p:cNvSpPr/>
          <p:nvPr/>
        </p:nvSpPr>
        <p:spPr>
          <a:xfrm>
            <a:off x="0" y="0"/>
            <a:ext cx="6451042" cy="6858000"/>
          </a:xfrm>
          <a:prstGeom prst="rtTriangl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C80CBF-2941-4C0F-8EC4-DB39E96A7F05}"/>
              </a:ext>
            </a:extLst>
          </p:cNvPr>
          <p:cNvSpPr>
            <a:spLocks noGrp="1"/>
          </p:cNvSpPr>
          <p:nvPr>
            <p:ph type="ctrTitle"/>
          </p:nvPr>
        </p:nvSpPr>
        <p:spPr>
          <a:xfrm>
            <a:off x="4961876" y="3060128"/>
            <a:ext cx="6984274" cy="2387600"/>
          </a:xfrm>
        </p:spPr>
        <p:txBody>
          <a:bodyPr>
            <a:normAutofit/>
          </a:bodyPr>
          <a:lstStyle/>
          <a:p>
            <a:pPr algn="r"/>
            <a:r>
              <a:rPr lang="en-US" sz="3600" dirty="0">
                <a:latin typeface="Montserrat" panose="00000500000000000000" pitchFamily="2" charset="0"/>
              </a:rPr>
              <a:t>2021-2026 WTS Strategic Plan</a:t>
            </a:r>
            <a:br>
              <a:rPr lang="en-US" sz="3600" dirty="0">
                <a:latin typeface="Montserrat" panose="00000500000000000000" pitchFamily="2" charset="0"/>
              </a:rPr>
            </a:br>
            <a:r>
              <a:rPr lang="en-US" sz="2000" dirty="0">
                <a:latin typeface="Montserrat" panose="00000500000000000000" pitchFamily="2" charset="0"/>
              </a:rPr>
              <a:t>One- WTS: Advancement through Collaboration</a:t>
            </a:r>
            <a:endParaRPr lang="en-US" sz="3600" dirty="0">
              <a:latin typeface="Montserrat" panose="00000500000000000000" pitchFamily="2" charset="0"/>
            </a:endParaRPr>
          </a:p>
        </p:txBody>
      </p:sp>
      <p:sp>
        <p:nvSpPr>
          <p:cNvPr id="3" name="Subtitle 2">
            <a:extLst>
              <a:ext uri="{FF2B5EF4-FFF2-40B4-BE49-F238E27FC236}">
                <a16:creationId xmlns:a16="http://schemas.microsoft.com/office/drawing/2014/main" id="{064A98F9-7AB4-4A7E-87CF-42A1E2FA0DEB}"/>
              </a:ext>
            </a:extLst>
          </p:cNvPr>
          <p:cNvSpPr>
            <a:spLocks noGrp="1"/>
          </p:cNvSpPr>
          <p:nvPr>
            <p:ph type="subTitle" idx="1"/>
          </p:nvPr>
        </p:nvSpPr>
        <p:spPr>
          <a:xfrm>
            <a:off x="6345870" y="5579395"/>
            <a:ext cx="5600280" cy="1655762"/>
          </a:xfrm>
        </p:spPr>
        <p:txBody>
          <a:bodyPr/>
          <a:lstStyle/>
          <a:p>
            <a:pPr algn="r"/>
            <a:r>
              <a:rPr lang="en-US" dirty="0">
                <a:latin typeface="Montserrat" panose="00000500000000000000" pitchFamily="2" charset="0"/>
              </a:rPr>
              <a:t>(Insert Chapter Name) </a:t>
            </a:r>
          </a:p>
        </p:txBody>
      </p:sp>
      <p:sp>
        <p:nvSpPr>
          <p:cNvPr id="4" name="TextBox 3">
            <a:extLst>
              <a:ext uri="{FF2B5EF4-FFF2-40B4-BE49-F238E27FC236}">
                <a16:creationId xmlns:a16="http://schemas.microsoft.com/office/drawing/2014/main" id="{01639DFF-D357-4DC5-8EAF-79720F076225}"/>
              </a:ext>
            </a:extLst>
          </p:cNvPr>
          <p:cNvSpPr txBox="1"/>
          <p:nvPr/>
        </p:nvSpPr>
        <p:spPr>
          <a:xfrm>
            <a:off x="17054" y="4235454"/>
            <a:ext cx="3116162" cy="369332"/>
          </a:xfrm>
          <a:prstGeom prst="rect">
            <a:avLst/>
          </a:prstGeom>
          <a:noFill/>
        </p:spPr>
        <p:txBody>
          <a:bodyPr wrap="square" rtlCol="0">
            <a:spAutoFit/>
          </a:bodyPr>
          <a:lstStyle/>
          <a:p>
            <a:r>
              <a:rPr lang="en-US" dirty="0">
                <a:solidFill>
                  <a:schemeClr val="bg1"/>
                </a:solidFill>
                <a:latin typeface="Montserrat" panose="00000500000000000000" pitchFamily="2" charset="0"/>
              </a:rPr>
              <a:t>(Insert chapter logo) </a:t>
            </a:r>
          </a:p>
        </p:txBody>
      </p:sp>
      <p:sp>
        <p:nvSpPr>
          <p:cNvPr id="13" name="Arrow: Chevron 12">
            <a:extLst>
              <a:ext uri="{FF2B5EF4-FFF2-40B4-BE49-F238E27FC236}">
                <a16:creationId xmlns:a16="http://schemas.microsoft.com/office/drawing/2014/main" id="{7EBFA546-8E8A-499B-BD46-D23F613162CE}"/>
              </a:ext>
            </a:extLst>
          </p:cNvPr>
          <p:cNvSpPr/>
          <p:nvPr/>
        </p:nvSpPr>
        <p:spPr>
          <a:xfrm>
            <a:off x="134716" y="4925375"/>
            <a:ext cx="2059619" cy="1796267"/>
          </a:xfrm>
          <a:prstGeom prst="chevron">
            <a:avLst/>
          </a:prstGeom>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solidFill>
                <a:schemeClr val="tx1"/>
              </a:solidFill>
            </a:endParaRPr>
          </a:p>
        </p:txBody>
      </p:sp>
      <p:sp>
        <p:nvSpPr>
          <p:cNvPr id="14" name="Arrow: Chevron 13">
            <a:extLst>
              <a:ext uri="{FF2B5EF4-FFF2-40B4-BE49-F238E27FC236}">
                <a16:creationId xmlns:a16="http://schemas.microsoft.com/office/drawing/2014/main" id="{D8D07554-3D09-48A1-B8E4-ABE822FD9A0A}"/>
              </a:ext>
            </a:extLst>
          </p:cNvPr>
          <p:cNvSpPr/>
          <p:nvPr/>
        </p:nvSpPr>
        <p:spPr>
          <a:xfrm>
            <a:off x="1713798" y="4930824"/>
            <a:ext cx="2059619" cy="1796267"/>
          </a:xfrm>
          <a:prstGeom prst="chevron">
            <a:avLst/>
          </a:prstGeom>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solidFill>
                <a:schemeClr val="tx1"/>
              </a:solidFill>
            </a:endParaRPr>
          </a:p>
        </p:txBody>
      </p:sp>
      <p:sp>
        <p:nvSpPr>
          <p:cNvPr id="15" name="Arrow: Chevron 14">
            <a:extLst>
              <a:ext uri="{FF2B5EF4-FFF2-40B4-BE49-F238E27FC236}">
                <a16:creationId xmlns:a16="http://schemas.microsoft.com/office/drawing/2014/main" id="{44E104BF-2D63-494B-9AA0-0062D50A44AE}"/>
              </a:ext>
            </a:extLst>
          </p:cNvPr>
          <p:cNvSpPr/>
          <p:nvPr/>
        </p:nvSpPr>
        <p:spPr>
          <a:xfrm>
            <a:off x="3292879" y="4930824"/>
            <a:ext cx="2059619" cy="1796267"/>
          </a:xfrm>
          <a:prstGeom prst="chevron">
            <a:avLst/>
          </a:prstGeom>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359266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909E9-5421-4D2F-8CBE-62EEDF370D94}"/>
              </a:ext>
            </a:extLst>
          </p:cNvPr>
          <p:cNvSpPr>
            <a:spLocks noGrp="1"/>
          </p:cNvSpPr>
          <p:nvPr>
            <p:ph type="title"/>
          </p:nvPr>
        </p:nvSpPr>
        <p:spPr>
          <a:xfrm>
            <a:off x="2197817" y="146184"/>
            <a:ext cx="9143104" cy="1325563"/>
          </a:xfrm>
        </p:spPr>
        <p:txBody>
          <a:bodyPr>
            <a:normAutofit fontScale="90000"/>
          </a:bodyPr>
          <a:lstStyle/>
          <a:p>
            <a:r>
              <a:rPr lang="en-US" dirty="0"/>
              <a:t>Strategic Focuses: Organizational Excellence (WTS International &amp; WTS Foundation) </a:t>
            </a:r>
          </a:p>
        </p:txBody>
      </p:sp>
      <p:graphicFrame>
        <p:nvGraphicFramePr>
          <p:cNvPr id="5" name="Table 5">
            <a:extLst>
              <a:ext uri="{FF2B5EF4-FFF2-40B4-BE49-F238E27FC236}">
                <a16:creationId xmlns:a16="http://schemas.microsoft.com/office/drawing/2014/main" id="{6FC17B94-9CF4-439E-8D0B-1DF4A678A2FF}"/>
              </a:ext>
            </a:extLst>
          </p:cNvPr>
          <p:cNvGraphicFramePr>
            <a:graphicFrameLocks noGrp="1"/>
          </p:cNvGraphicFramePr>
          <p:nvPr>
            <p:ph idx="1"/>
            <p:extLst>
              <p:ext uri="{D42A27DB-BD31-4B8C-83A1-F6EECF244321}">
                <p14:modId xmlns:p14="http://schemas.microsoft.com/office/powerpoint/2010/main" val="1795928702"/>
              </p:ext>
            </p:extLst>
          </p:nvPr>
        </p:nvGraphicFramePr>
        <p:xfrm>
          <a:off x="2197817" y="1471747"/>
          <a:ext cx="9486278" cy="5160870"/>
        </p:xfrm>
        <a:graphic>
          <a:graphicData uri="http://schemas.openxmlformats.org/drawingml/2006/table">
            <a:tbl>
              <a:tblPr firstRow="1" bandRow="1">
                <a:tableStyleId>{5C22544A-7EE6-4342-B048-85BDC9FD1C3A}</a:tableStyleId>
              </a:tblPr>
              <a:tblGrid>
                <a:gridCol w="4743139">
                  <a:extLst>
                    <a:ext uri="{9D8B030D-6E8A-4147-A177-3AD203B41FA5}">
                      <a16:colId xmlns:a16="http://schemas.microsoft.com/office/drawing/2014/main" val="1505516581"/>
                    </a:ext>
                  </a:extLst>
                </a:gridCol>
                <a:gridCol w="4743139">
                  <a:extLst>
                    <a:ext uri="{9D8B030D-6E8A-4147-A177-3AD203B41FA5}">
                      <a16:colId xmlns:a16="http://schemas.microsoft.com/office/drawing/2014/main" val="3970284538"/>
                    </a:ext>
                  </a:extLst>
                </a:gridCol>
              </a:tblGrid>
              <a:tr h="1241155">
                <a:tc gridSpan="2">
                  <a:txBody>
                    <a:bodyPr/>
                    <a:lstStyle/>
                    <a:p>
                      <a:pPr algn="ctr"/>
                      <a:r>
                        <a:rPr lang="en-US" dirty="0"/>
                        <a:t>Under a one WTS model, align all entities with WTS culture through a sustainable, strategic, and optimized business plan build on sound management practices.  Through international collaboration, effective communications, and strategic capacity building expand WTS’ influence through the transportation sector </a:t>
                      </a:r>
                    </a:p>
                  </a:txBody>
                  <a:tcPr/>
                </a:tc>
                <a:tc hMerge="1">
                  <a:txBody>
                    <a:bodyPr/>
                    <a:lstStyle/>
                    <a:p>
                      <a:endParaRPr lang="en-US" dirty="0"/>
                    </a:p>
                  </a:txBody>
                  <a:tcPr/>
                </a:tc>
                <a:extLst>
                  <a:ext uri="{0D108BD9-81ED-4DB2-BD59-A6C34878D82A}">
                    <a16:rowId xmlns:a16="http://schemas.microsoft.com/office/drawing/2014/main" val="4081544053"/>
                  </a:ext>
                </a:extLst>
              </a:tr>
              <a:tr h="387198">
                <a:tc>
                  <a:txBody>
                    <a:bodyPr/>
                    <a:lstStyle/>
                    <a:p>
                      <a:pPr algn="ctr"/>
                      <a:r>
                        <a:rPr lang="en-US" b="1" dirty="0"/>
                        <a:t>WTS International </a:t>
                      </a:r>
                    </a:p>
                  </a:txBody>
                  <a:tcPr/>
                </a:tc>
                <a:tc>
                  <a:txBody>
                    <a:bodyPr/>
                    <a:lstStyle/>
                    <a:p>
                      <a:pPr algn="ctr"/>
                      <a:r>
                        <a:rPr lang="en-US" b="1" dirty="0"/>
                        <a:t>WTS Foundation </a:t>
                      </a:r>
                    </a:p>
                  </a:txBody>
                  <a:tcPr/>
                </a:tc>
                <a:extLst>
                  <a:ext uri="{0D108BD9-81ED-4DB2-BD59-A6C34878D82A}">
                    <a16:rowId xmlns:a16="http://schemas.microsoft.com/office/drawing/2014/main" val="3654978556"/>
                  </a:ext>
                </a:extLst>
              </a:tr>
              <a:tr h="8592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Implement a "One-WTS" strategy that clearly communicates the goals and future vision of the organization to ensure organization-wide alignment in brand use and marketing messaging for unified and expanded voice in the industry</a:t>
                      </a:r>
                    </a:p>
                  </a:txBody>
                  <a:tcPr anchor="ctr"/>
                </a:tc>
                <a:tc>
                  <a:txBody>
                    <a:bodyPr/>
                    <a:lstStyle/>
                    <a:p>
                      <a:r>
                        <a:rPr lang="en-US" sz="1200"/>
                        <a:t>Develop and implement sustainable funding model in collaboration with WTS International to ensure organizational success. </a:t>
                      </a:r>
                    </a:p>
                  </a:txBody>
                  <a:tcPr anchor="ctr"/>
                </a:tc>
                <a:extLst>
                  <a:ext uri="{0D108BD9-81ED-4DB2-BD59-A6C34878D82A}">
                    <a16:rowId xmlns:a16="http://schemas.microsoft.com/office/drawing/2014/main" val="2010141816"/>
                  </a:ext>
                </a:extLst>
              </a:tr>
              <a:tr h="6683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Establish culture of unity and collaboration through transparent and timely communications to strengthen partnership between entities of WTS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Implement transparent governance structure within the Foundation for consistency and sustainability </a:t>
                      </a:r>
                    </a:p>
                  </a:txBody>
                  <a:tcPr anchor="ctr"/>
                </a:tc>
                <a:extLst>
                  <a:ext uri="{0D108BD9-81ED-4DB2-BD59-A6C34878D82A}">
                    <a16:rowId xmlns:a16="http://schemas.microsoft.com/office/drawing/2014/main" val="3970436803"/>
                  </a:ext>
                </a:extLst>
              </a:tr>
              <a:tr h="1050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Ensure organizational optimization, through strong financial management, sound decision making, and operational efficiencies and effectiveness, that prioritizes a sustainable business model with diverse revenue streams and delivers on services and benefits that are relevant to membership</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Ensure organizational optimization, through strong financial management, sound decision making, and operational efficiencies and effectiveness, that prioritizes a sustainable business model that has diverse revenue streams and delivers on services and benefits</a:t>
                      </a:r>
                    </a:p>
                  </a:txBody>
                  <a:tcPr anchor="ctr"/>
                </a:tc>
                <a:extLst>
                  <a:ext uri="{0D108BD9-81ED-4DB2-BD59-A6C34878D82A}">
                    <a16:rowId xmlns:a16="http://schemas.microsoft.com/office/drawing/2014/main" val="1551958973"/>
                  </a:ext>
                </a:extLst>
              </a:tr>
              <a:tr h="4773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Advance policies and guidelines for organization-wide sustainability with specific attention to Chapter support and strategic growth</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Strengthen communications with Chapters for continued and expanded trust in WTS Foundation organizational management </a:t>
                      </a:r>
                    </a:p>
                  </a:txBody>
                  <a:tcPr anchor="ctr"/>
                </a:tc>
                <a:extLst>
                  <a:ext uri="{0D108BD9-81ED-4DB2-BD59-A6C34878D82A}">
                    <a16:rowId xmlns:a16="http://schemas.microsoft.com/office/drawing/2014/main" val="2357334705"/>
                  </a:ext>
                </a:extLst>
              </a:tr>
              <a:tr h="477367">
                <a:tc>
                  <a:txBody>
                    <a:bodyPr/>
                    <a:lstStyle/>
                    <a:p>
                      <a:r>
                        <a:rPr lang="en-US" sz="1200"/>
                        <a:t>Strengthen training and tools in support of Chapters for ongoing and sustainable chapter leadership and operations</a:t>
                      </a:r>
                    </a:p>
                  </a:txBody>
                  <a:tcPr anchor="ctr"/>
                </a:tc>
                <a:tc>
                  <a:txBody>
                    <a:bodyPr/>
                    <a:lstStyle/>
                    <a:p>
                      <a:r>
                        <a:rPr lang="en-US" sz="1200" dirty="0"/>
                        <a:t>Provide guidance and support to Chapters to implement grass-roots activities that attract a diverse workforce to transportation.</a:t>
                      </a:r>
                    </a:p>
                  </a:txBody>
                  <a:tcPr anchor="ctr"/>
                </a:tc>
                <a:extLst>
                  <a:ext uri="{0D108BD9-81ED-4DB2-BD59-A6C34878D82A}">
                    <a16:rowId xmlns:a16="http://schemas.microsoft.com/office/drawing/2014/main" val="3673426540"/>
                  </a:ext>
                </a:extLst>
              </a:tr>
            </a:tbl>
          </a:graphicData>
        </a:graphic>
      </p:graphicFrame>
      <p:sp>
        <p:nvSpPr>
          <p:cNvPr id="4" name="Rectangle 3">
            <a:extLst>
              <a:ext uri="{FF2B5EF4-FFF2-40B4-BE49-F238E27FC236}">
                <a16:creationId xmlns:a16="http://schemas.microsoft.com/office/drawing/2014/main" id="{08528E97-AFE7-4C64-9043-64A635DD9059}"/>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2F40301-F215-4E20-981C-FA011A30A6A1}"/>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accent2"/>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3947240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909E9-5421-4D2F-8CBE-62EEDF370D94}"/>
              </a:ext>
            </a:extLst>
          </p:cNvPr>
          <p:cNvSpPr>
            <a:spLocks noGrp="1"/>
          </p:cNvSpPr>
          <p:nvPr>
            <p:ph type="title"/>
          </p:nvPr>
        </p:nvSpPr>
        <p:spPr>
          <a:xfrm>
            <a:off x="2210696" y="365125"/>
            <a:ext cx="9143104" cy="1325563"/>
          </a:xfrm>
        </p:spPr>
        <p:txBody>
          <a:bodyPr/>
          <a:lstStyle/>
          <a:p>
            <a:r>
              <a:rPr lang="en-US" dirty="0"/>
              <a:t>Strategic Focuses: Organizational Excellence </a:t>
            </a:r>
          </a:p>
        </p:txBody>
      </p:sp>
      <p:graphicFrame>
        <p:nvGraphicFramePr>
          <p:cNvPr id="5" name="Table 5">
            <a:extLst>
              <a:ext uri="{FF2B5EF4-FFF2-40B4-BE49-F238E27FC236}">
                <a16:creationId xmlns:a16="http://schemas.microsoft.com/office/drawing/2014/main" id="{6FC17B94-9CF4-439E-8D0B-1DF4A678A2FF}"/>
              </a:ext>
            </a:extLst>
          </p:cNvPr>
          <p:cNvGraphicFramePr>
            <a:graphicFrameLocks noGrp="1"/>
          </p:cNvGraphicFramePr>
          <p:nvPr>
            <p:ph idx="1"/>
          </p:nvPr>
        </p:nvGraphicFramePr>
        <p:xfrm>
          <a:off x="2323649" y="1868655"/>
          <a:ext cx="9143105" cy="2672080"/>
        </p:xfrm>
        <a:graphic>
          <a:graphicData uri="http://schemas.openxmlformats.org/drawingml/2006/table">
            <a:tbl>
              <a:tblPr firstRow="1" bandRow="1">
                <a:tableStyleId>{5C22544A-7EE6-4342-B048-85BDC9FD1C3A}</a:tableStyleId>
              </a:tblPr>
              <a:tblGrid>
                <a:gridCol w="9143105">
                  <a:extLst>
                    <a:ext uri="{9D8B030D-6E8A-4147-A177-3AD203B41FA5}">
                      <a16:colId xmlns:a16="http://schemas.microsoft.com/office/drawing/2014/main" val="1505516581"/>
                    </a:ext>
                  </a:extLst>
                </a:gridCol>
              </a:tblGrid>
              <a:tr h="370840">
                <a:tc>
                  <a:txBody>
                    <a:bodyPr/>
                    <a:lstStyle/>
                    <a:p>
                      <a:r>
                        <a:rPr lang="en-US" dirty="0"/>
                        <a:t>Under a one WTS model, align all entities with WTS culture through a sustainable, strategic, and optimized business plan build on sound management practices.  Through international collaboration, effective communications, and strategic capacity building expand WTS’ influence through the transportation sector </a:t>
                      </a:r>
                    </a:p>
                  </a:txBody>
                  <a:tcPr/>
                </a:tc>
                <a:extLst>
                  <a:ext uri="{0D108BD9-81ED-4DB2-BD59-A6C34878D82A}">
                    <a16:rowId xmlns:a16="http://schemas.microsoft.com/office/drawing/2014/main" val="4081544053"/>
                  </a:ext>
                </a:extLst>
              </a:tr>
              <a:tr h="370840">
                <a:tc>
                  <a:txBody>
                    <a:bodyPr/>
                    <a:lstStyle/>
                    <a:p>
                      <a:r>
                        <a:rPr lang="en-US" dirty="0"/>
                        <a:t>2021-2026 WTS (insert Chapter Name) Strategic Focuses </a:t>
                      </a:r>
                    </a:p>
                  </a:txBody>
                  <a:tcPr/>
                </a:tc>
                <a:extLst>
                  <a:ext uri="{0D108BD9-81ED-4DB2-BD59-A6C34878D82A}">
                    <a16:rowId xmlns:a16="http://schemas.microsoft.com/office/drawing/2014/main" val="3654978556"/>
                  </a:ext>
                </a:extLst>
              </a:tr>
              <a:tr h="370840">
                <a:tc>
                  <a:txBody>
                    <a:bodyPr/>
                    <a:lstStyle/>
                    <a:p>
                      <a:pPr marL="285750" indent="-285750">
                        <a:buFont typeface="Arial" panose="020B0604020202020204" pitchFamily="34" charset="0"/>
                        <a:buChar char="•"/>
                      </a:pPr>
                      <a:r>
                        <a:rPr lang="en-US" dirty="0"/>
                        <a:t>Insert Focus</a:t>
                      </a:r>
                    </a:p>
                  </a:txBody>
                  <a:tcPr/>
                </a:tc>
                <a:extLst>
                  <a:ext uri="{0D108BD9-81ED-4DB2-BD59-A6C34878D82A}">
                    <a16:rowId xmlns:a16="http://schemas.microsoft.com/office/drawing/2014/main" val="2010141816"/>
                  </a:ext>
                </a:extLst>
              </a:tr>
              <a:tr h="370840">
                <a:tc>
                  <a:txBody>
                    <a:bodyPr/>
                    <a:lstStyle/>
                    <a:p>
                      <a:pPr marL="285750" indent="-285750">
                        <a:buFont typeface="Arial" panose="020B0604020202020204" pitchFamily="34" charset="0"/>
                        <a:buChar char="•"/>
                      </a:pPr>
                      <a:r>
                        <a:rPr lang="en-US" dirty="0"/>
                        <a:t>Insert Focus</a:t>
                      </a:r>
                    </a:p>
                  </a:txBody>
                  <a:tcPr/>
                </a:tc>
                <a:extLst>
                  <a:ext uri="{0D108BD9-81ED-4DB2-BD59-A6C34878D82A}">
                    <a16:rowId xmlns:a16="http://schemas.microsoft.com/office/drawing/2014/main" val="3970436803"/>
                  </a:ext>
                </a:extLst>
              </a:tr>
              <a:tr h="370840">
                <a:tc>
                  <a:txBody>
                    <a:bodyPr/>
                    <a:lstStyle/>
                    <a:p>
                      <a:pPr marL="285750" indent="-285750">
                        <a:buFont typeface="Arial" panose="020B0604020202020204" pitchFamily="34" charset="0"/>
                        <a:buChar char="•"/>
                      </a:pPr>
                      <a:r>
                        <a:rPr lang="en-US" dirty="0"/>
                        <a:t>Insert Focus</a:t>
                      </a:r>
                    </a:p>
                  </a:txBody>
                  <a:tcPr/>
                </a:tc>
                <a:extLst>
                  <a:ext uri="{0D108BD9-81ED-4DB2-BD59-A6C34878D82A}">
                    <a16:rowId xmlns:a16="http://schemas.microsoft.com/office/drawing/2014/main" val="1551958973"/>
                  </a:ext>
                </a:extLst>
              </a:tr>
            </a:tbl>
          </a:graphicData>
        </a:graphic>
      </p:graphicFrame>
      <p:sp>
        <p:nvSpPr>
          <p:cNvPr id="4" name="Rectangle 3">
            <a:extLst>
              <a:ext uri="{FF2B5EF4-FFF2-40B4-BE49-F238E27FC236}">
                <a16:creationId xmlns:a16="http://schemas.microsoft.com/office/drawing/2014/main" id="{08528E97-AFE7-4C64-9043-64A635DD9059}"/>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2F40301-F215-4E20-981C-FA011A30A6A1}"/>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accent2"/>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3083221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909E9-5421-4D2F-8CBE-62EEDF370D94}"/>
              </a:ext>
            </a:extLst>
          </p:cNvPr>
          <p:cNvSpPr>
            <a:spLocks noGrp="1"/>
          </p:cNvSpPr>
          <p:nvPr>
            <p:ph type="title"/>
          </p:nvPr>
        </p:nvSpPr>
        <p:spPr>
          <a:xfrm>
            <a:off x="2152741" y="-53438"/>
            <a:ext cx="9143104" cy="1325563"/>
          </a:xfrm>
        </p:spPr>
        <p:txBody>
          <a:bodyPr>
            <a:noAutofit/>
          </a:bodyPr>
          <a:lstStyle/>
          <a:p>
            <a:r>
              <a:rPr lang="en-US" sz="3200" dirty="0"/>
              <a:t>Strategic Focuses: Member and Organization Engagement (WTS International &amp; WTS Foundation) </a:t>
            </a:r>
          </a:p>
        </p:txBody>
      </p:sp>
      <p:graphicFrame>
        <p:nvGraphicFramePr>
          <p:cNvPr id="5" name="Table 5">
            <a:extLst>
              <a:ext uri="{FF2B5EF4-FFF2-40B4-BE49-F238E27FC236}">
                <a16:creationId xmlns:a16="http://schemas.microsoft.com/office/drawing/2014/main" id="{6FC17B94-9CF4-439E-8D0B-1DF4A678A2FF}"/>
              </a:ext>
            </a:extLst>
          </p:cNvPr>
          <p:cNvGraphicFramePr>
            <a:graphicFrameLocks noGrp="1"/>
          </p:cNvGraphicFramePr>
          <p:nvPr>
            <p:ph idx="1"/>
            <p:extLst>
              <p:ext uri="{D42A27DB-BD31-4B8C-83A1-F6EECF244321}">
                <p14:modId xmlns:p14="http://schemas.microsoft.com/office/powerpoint/2010/main" val="2366762718"/>
              </p:ext>
            </p:extLst>
          </p:nvPr>
        </p:nvGraphicFramePr>
        <p:xfrm>
          <a:off x="2152741" y="1134080"/>
          <a:ext cx="9486278" cy="5577736"/>
        </p:xfrm>
        <a:graphic>
          <a:graphicData uri="http://schemas.openxmlformats.org/drawingml/2006/table">
            <a:tbl>
              <a:tblPr firstRow="1" bandRow="1">
                <a:tableStyleId>{5C22544A-7EE6-4342-B048-85BDC9FD1C3A}</a:tableStyleId>
              </a:tblPr>
              <a:tblGrid>
                <a:gridCol w="4743139">
                  <a:extLst>
                    <a:ext uri="{9D8B030D-6E8A-4147-A177-3AD203B41FA5}">
                      <a16:colId xmlns:a16="http://schemas.microsoft.com/office/drawing/2014/main" val="1505516581"/>
                    </a:ext>
                  </a:extLst>
                </a:gridCol>
                <a:gridCol w="4743139">
                  <a:extLst>
                    <a:ext uri="{9D8B030D-6E8A-4147-A177-3AD203B41FA5}">
                      <a16:colId xmlns:a16="http://schemas.microsoft.com/office/drawing/2014/main" val="3970284538"/>
                    </a:ext>
                  </a:extLst>
                </a:gridCol>
              </a:tblGrid>
              <a:tr h="1241155">
                <a:tc gridSpan="2">
                  <a:txBody>
                    <a:bodyPr/>
                    <a:lstStyle/>
                    <a:p>
                      <a:r>
                        <a:rPr lang="en-US" dirty="0"/>
                        <a:t>Engage and expand membership through member-focused approach to delivering exceptional and valuable experiences.  Strengthen collaboration within internal WTS entities through transparent communications, increased connection points, and joint commitment to achieving the WTS mission.</a:t>
                      </a:r>
                    </a:p>
                  </a:txBody>
                  <a:tcPr/>
                </a:tc>
                <a:tc hMerge="1">
                  <a:txBody>
                    <a:bodyPr/>
                    <a:lstStyle/>
                    <a:p>
                      <a:endParaRPr lang="en-US" dirty="0"/>
                    </a:p>
                  </a:txBody>
                  <a:tcPr/>
                </a:tc>
                <a:extLst>
                  <a:ext uri="{0D108BD9-81ED-4DB2-BD59-A6C34878D82A}">
                    <a16:rowId xmlns:a16="http://schemas.microsoft.com/office/drawing/2014/main" val="4081544053"/>
                  </a:ext>
                </a:extLst>
              </a:tr>
              <a:tr h="387198">
                <a:tc>
                  <a:txBody>
                    <a:bodyPr/>
                    <a:lstStyle/>
                    <a:p>
                      <a:pPr algn="ctr"/>
                      <a:r>
                        <a:rPr lang="en-US" b="1" dirty="0"/>
                        <a:t>WTS International </a:t>
                      </a:r>
                    </a:p>
                  </a:txBody>
                  <a:tcPr/>
                </a:tc>
                <a:tc>
                  <a:txBody>
                    <a:bodyPr/>
                    <a:lstStyle/>
                    <a:p>
                      <a:pPr algn="ctr"/>
                      <a:r>
                        <a:rPr lang="en-US" b="1" dirty="0"/>
                        <a:t>WTS Foundation </a:t>
                      </a:r>
                    </a:p>
                  </a:txBody>
                  <a:tcPr/>
                </a:tc>
                <a:extLst>
                  <a:ext uri="{0D108BD9-81ED-4DB2-BD59-A6C34878D82A}">
                    <a16:rowId xmlns:a16="http://schemas.microsoft.com/office/drawing/2014/main" val="3654978556"/>
                  </a:ext>
                </a:extLst>
              </a:tr>
              <a:tr h="859261">
                <a:tc>
                  <a:txBody>
                    <a:bodyPr/>
                    <a:lstStyle/>
                    <a:p>
                      <a:r>
                        <a:rPr lang="en-US" sz="1300"/>
                        <a:t>Deliver and expand exceptional WTS International membership experience to demonstrate WTS value proposition for all career levels </a:t>
                      </a:r>
                    </a:p>
                  </a:txBody>
                  <a:tcPr anchor="ctr"/>
                </a:tc>
                <a:tc>
                  <a:txBody>
                    <a:bodyPr/>
                    <a:lstStyle/>
                    <a:p>
                      <a:r>
                        <a:rPr lang="en-US" sz="1300" dirty="0"/>
                        <a:t>Bring together students in an engaging way to promote their interest and knowledge in transportation</a:t>
                      </a:r>
                    </a:p>
                  </a:txBody>
                  <a:tcPr anchor="ctr"/>
                </a:tc>
                <a:extLst>
                  <a:ext uri="{0D108BD9-81ED-4DB2-BD59-A6C34878D82A}">
                    <a16:rowId xmlns:a16="http://schemas.microsoft.com/office/drawing/2014/main" val="2010141816"/>
                  </a:ext>
                </a:extLst>
              </a:tr>
              <a:tr h="668314">
                <a:tc>
                  <a:txBody>
                    <a:bodyPr/>
                    <a:lstStyle/>
                    <a:p>
                      <a:r>
                        <a:rPr lang="en-US" sz="1300"/>
                        <a:t>Strengthen engagement of and between membership networks that provide professional and personal growth opportunities </a:t>
                      </a:r>
                    </a:p>
                  </a:txBody>
                  <a:tcPr anchor="ctr"/>
                </a:tc>
                <a:tc>
                  <a:txBody>
                    <a:bodyPr/>
                    <a:lstStyle/>
                    <a:p>
                      <a:r>
                        <a:rPr lang="en-US" sz="1300" dirty="0"/>
                        <a:t>Engage new audiences through partnerships to attract diverse talent to the industry</a:t>
                      </a:r>
                    </a:p>
                  </a:txBody>
                  <a:tcPr anchor="ctr"/>
                </a:tc>
                <a:extLst>
                  <a:ext uri="{0D108BD9-81ED-4DB2-BD59-A6C34878D82A}">
                    <a16:rowId xmlns:a16="http://schemas.microsoft.com/office/drawing/2014/main" val="3970436803"/>
                  </a:ext>
                </a:extLst>
              </a:tr>
              <a:tr h="1050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a:t>Provide support, guidance, and services to WTS Chapters through collaborative efforts to respect and honor volunteer experience</a:t>
                      </a:r>
                    </a:p>
                  </a:txBody>
                  <a:tcPr anchor="ctr"/>
                </a:tc>
                <a:tc>
                  <a:txBody>
                    <a:bodyPr/>
                    <a:lstStyle/>
                    <a:p>
                      <a:r>
                        <a:rPr lang="en-US" sz="1300"/>
                        <a:t>Utilize connections to expand networks to secure more partnerships, leading to more effective programming and more sustainable revenue</a:t>
                      </a:r>
                    </a:p>
                  </a:txBody>
                  <a:tcPr anchor="ctr"/>
                </a:tc>
                <a:extLst>
                  <a:ext uri="{0D108BD9-81ED-4DB2-BD59-A6C34878D82A}">
                    <a16:rowId xmlns:a16="http://schemas.microsoft.com/office/drawing/2014/main" val="1551958973"/>
                  </a:ext>
                </a:extLst>
              </a:tr>
              <a:tr h="477367">
                <a:tc>
                  <a:txBody>
                    <a:bodyPr/>
                    <a:lstStyle/>
                    <a:p>
                      <a:r>
                        <a:rPr lang="en-US" sz="1300"/>
                        <a:t>Increase opportunities for participation in WTS to establish a strong and engaged network of members and strengthen recognition program of exceptional volunteerism. </a:t>
                      </a:r>
                    </a:p>
                  </a:txBody>
                  <a:tcPr anchor="ctr"/>
                </a:tc>
                <a:tc>
                  <a:txBody>
                    <a:bodyPr/>
                    <a:lstStyle/>
                    <a:p>
                      <a:r>
                        <a:rPr lang="en-US" sz="1300"/>
                        <a:t>Provide accessible and accurate information and resources to Chapters regarding Foundation activities, reporting, and fundraising </a:t>
                      </a:r>
                    </a:p>
                  </a:txBody>
                  <a:tcPr anchor="ctr"/>
                </a:tc>
                <a:extLst>
                  <a:ext uri="{0D108BD9-81ED-4DB2-BD59-A6C34878D82A}">
                    <a16:rowId xmlns:a16="http://schemas.microsoft.com/office/drawing/2014/main" val="2357334705"/>
                  </a:ext>
                </a:extLst>
              </a:tr>
              <a:tr h="4773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a:t>Engage new and diverse audiences in the organization to build WTS brand and increase impact across the industry</a:t>
                      </a:r>
                    </a:p>
                  </a:txBody>
                  <a:tcPr anchor="ctr"/>
                </a:tc>
                <a:tc>
                  <a:txBody>
                    <a:bodyPr/>
                    <a:lstStyle/>
                    <a:p>
                      <a:r>
                        <a:rPr lang="en-US" sz="1300" dirty="0"/>
                        <a:t>Increase collaboration with chapters to share best practices on foundational activities and strengthen recognition program of outstanding participation related to the Foundation mission</a:t>
                      </a:r>
                    </a:p>
                  </a:txBody>
                  <a:tcPr anchor="ctr"/>
                </a:tc>
                <a:extLst>
                  <a:ext uri="{0D108BD9-81ED-4DB2-BD59-A6C34878D82A}">
                    <a16:rowId xmlns:a16="http://schemas.microsoft.com/office/drawing/2014/main" val="3673426540"/>
                  </a:ext>
                </a:extLst>
              </a:tr>
            </a:tbl>
          </a:graphicData>
        </a:graphic>
      </p:graphicFrame>
      <p:sp>
        <p:nvSpPr>
          <p:cNvPr id="4" name="Rectangle 3">
            <a:extLst>
              <a:ext uri="{FF2B5EF4-FFF2-40B4-BE49-F238E27FC236}">
                <a16:creationId xmlns:a16="http://schemas.microsoft.com/office/drawing/2014/main" id="{08528E97-AFE7-4C64-9043-64A635DD9059}"/>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2F40301-F215-4E20-981C-FA011A30A6A1}"/>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accent2"/>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2466635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909E9-5421-4D2F-8CBE-62EEDF370D94}"/>
              </a:ext>
            </a:extLst>
          </p:cNvPr>
          <p:cNvSpPr>
            <a:spLocks noGrp="1"/>
          </p:cNvSpPr>
          <p:nvPr>
            <p:ph type="title"/>
          </p:nvPr>
        </p:nvSpPr>
        <p:spPr>
          <a:xfrm>
            <a:off x="2210696" y="365125"/>
            <a:ext cx="9143104" cy="1325563"/>
          </a:xfrm>
        </p:spPr>
        <p:txBody>
          <a:bodyPr/>
          <a:lstStyle/>
          <a:p>
            <a:r>
              <a:rPr lang="en-US" dirty="0"/>
              <a:t>Strategic Focuses: Member and Organization Engagement</a:t>
            </a:r>
          </a:p>
        </p:txBody>
      </p:sp>
      <p:graphicFrame>
        <p:nvGraphicFramePr>
          <p:cNvPr id="5" name="Table 5">
            <a:extLst>
              <a:ext uri="{FF2B5EF4-FFF2-40B4-BE49-F238E27FC236}">
                <a16:creationId xmlns:a16="http://schemas.microsoft.com/office/drawing/2014/main" id="{6FC17B94-9CF4-439E-8D0B-1DF4A678A2FF}"/>
              </a:ext>
            </a:extLst>
          </p:cNvPr>
          <p:cNvGraphicFramePr>
            <a:graphicFrameLocks noGrp="1"/>
          </p:cNvGraphicFramePr>
          <p:nvPr>
            <p:ph idx="1"/>
            <p:extLst>
              <p:ext uri="{D42A27DB-BD31-4B8C-83A1-F6EECF244321}">
                <p14:modId xmlns:p14="http://schemas.microsoft.com/office/powerpoint/2010/main" val="3092549780"/>
              </p:ext>
            </p:extLst>
          </p:nvPr>
        </p:nvGraphicFramePr>
        <p:xfrm>
          <a:off x="2323649" y="1868655"/>
          <a:ext cx="9143105" cy="2672080"/>
        </p:xfrm>
        <a:graphic>
          <a:graphicData uri="http://schemas.openxmlformats.org/drawingml/2006/table">
            <a:tbl>
              <a:tblPr firstRow="1" bandRow="1">
                <a:tableStyleId>{5C22544A-7EE6-4342-B048-85BDC9FD1C3A}</a:tableStyleId>
              </a:tblPr>
              <a:tblGrid>
                <a:gridCol w="9143105">
                  <a:extLst>
                    <a:ext uri="{9D8B030D-6E8A-4147-A177-3AD203B41FA5}">
                      <a16:colId xmlns:a16="http://schemas.microsoft.com/office/drawing/2014/main" val="1505516581"/>
                    </a:ext>
                  </a:extLst>
                </a:gridCol>
              </a:tblGrid>
              <a:tr h="370840">
                <a:tc>
                  <a:txBody>
                    <a:bodyPr/>
                    <a:lstStyle/>
                    <a:p>
                      <a:r>
                        <a:rPr lang="en-US" dirty="0"/>
                        <a:t>Engage and expand membership through member-focused approach to delivering exceptional and valuable experiences.  Strengthen collaboration within internal WTS entities through transparent communications, increased connection points, and joint commitment to achieving the WTS mission.</a:t>
                      </a:r>
                    </a:p>
                  </a:txBody>
                  <a:tcPr/>
                </a:tc>
                <a:extLst>
                  <a:ext uri="{0D108BD9-81ED-4DB2-BD59-A6C34878D82A}">
                    <a16:rowId xmlns:a16="http://schemas.microsoft.com/office/drawing/2014/main" val="4081544053"/>
                  </a:ext>
                </a:extLst>
              </a:tr>
              <a:tr h="370840">
                <a:tc>
                  <a:txBody>
                    <a:bodyPr/>
                    <a:lstStyle/>
                    <a:p>
                      <a:r>
                        <a:rPr lang="en-US" dirty="0"/>
                        <a:t>2021-2026 WTS (insert Chapter Name) Strategic Focuses </a:t>
                      </a:r>
                    </a:p>
                  </a:txBody>
                  <a:tcPr/>
                </a:tc>
                <a:extLst>
                  <a:ext uri="{0D108BD9-81ED-4DB2-BD59-A6C34878D82A}">
                    <a16:rowId xmlns:a16="http://schemas.microsoft.com/office/drawing/2014/main" val="3654978556"/>
                  </a:ext>
                </a:extLst>
              </a:tr>
              <a:tr h="370840">
                <a:tc>
                  <a:txBody>
                    <a:bodyPr/>
                    <a:lstStyle/>
                    <a:p>
                      <a:pPr marL="285750" indent="-285750">
                        <a:buFont typeface="Arial" panose="020B0604020202020204" pitchFamily="34" charset="0"/>
                        <a:buChar char="•"/>
                      </a:pPr>
                      <a:r>
                        <a:rPr lang="en-US" dirty="0"/>
                        <a:t>Insert Focus</a:t>
                      </a:r>
                    </a:p>
                  </a:txBody>
                  <a:tcPr/>
                </a:tc>
                <a:extLst>
                  <a:ext uri="{0D108BD9-81ED-4DB2-BD59-A6C34878D82A}">
                    <a16:rowId xmlns:a16="http://schemas.microsoft.com/office/drawing/2014/main" val="2010141816"/>
                  </a:ext>
                </a:extLst>
              </a:tr>
              <a:tr h="370840">
                <a:tc>
                  <a:txBody>
                    <a:bodyPr/>
                    <a:lstStyle/>
                    <a:p>
                      <a:pPr marL="285750" indent="-285750">
                        <a:buFont typeface="Arial" panose="020B0604020202020204" pitchFamily="34" charset="0"/>
                        <a:buChar char="•"/>
                      </a:pPr>
                      <a:r>
                        <a:rPr lang="en-US" dirty="0"/>
                        <a:t>Insert Focus</a:t>
                      </a:r>
                    </a:p>
                  </a:txBody>
                  <a:tcPr/>
                </a:tc>
                <a:extLst>
                  <a:ext uri="{0D108BD9-81ED-4DB2-BD59-A6C34878D82A}">
                    <a16:rowId xmlns:a16="http://schemas.microsoft.com/office/drawing/2014/main" val="3970436803"/>
                  </a:ext>
                </a:extLst>
              </a:tr>
              <a:tr h="370840">
                <a:tc>
                  <a:txBody>
                    <a:bodyPr/>
                    <a:lstStyle/>
                    <a:p>
                      <a:pPr marL="285750" indent="-285750">
                        <a:buFont typeface="Arial" panose="020B0604020202020204" pitchFamily="34" charset="0"/>
                        <a:buChar char="•"/>
                      </a:pPr>
                      <a:r>
                        <a:rPr lang="en-US" dirty="0"/>
                        <a:t>Insert Focus</a:t>
                      </a:r>
                    </a:p>
                  </a:txBody>
                  <a:tcPr/>
                </a:tc>
                <a:extLst>
                  <a:ext uri="{0D108BD9-81ED-4DB2-BD59-A6C34878D82A}">
                    <a16:rowId xmlns:a16="http://schemas.microsoft.com/office/drawing/2014/main" val="1551958973"/>
                  </a:ext>
                </a:extLst>
              </a:tr>
            </a:tbl>
          </a:graphicData>
        </a:graphic>
      </p:graphicFrame>
      <p:sp>
        <p:nvSpPr>
          <p:cNvPr id="4" name="Rectangle 3">
            <a:extLst>
              <a:ext uri="{FF2B5EF4-FFF2-40B4-BE49-F238E27FC236}">
                <a16:creationId xmlns:a16="http://schemas.microsoft.com/office/drawing/2014/main" id="{08528E97-AFE7-4C64-9043-64A635DD9059}"/>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03AB27D6-8197-4D61-B061-7527EDE710F0}"/>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accent2"/>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2537735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909E9-5421-4D2F-8CBE-62EEDF370D94}"/>
              </a:ext>
            </a:extLst>
          </p:cNvPr>
          <p:cNvSpPr>
            <a:spLocks noGrp="1"/>
          </p:cNvSpPr>
          <p:nvPr>
            <p:ph type="title"/>
          </p:nvPr>
        </p:nvSpPr>
        <p:spPr>
          <a:xfrm>
            <a:off x="2152741" y="-53438"/>
            <a:ext cx="9143104" cy="1325563"/>
          </a:xfrm>
        </p:spPr>
        <p:txBody>
          <a:bodyPr>
            <a:noAutofit/>
          </a:bodyPr>
          <a:lstStyle/>
          <a:p>
            <a:r>
              <a:rPr lang="en-US" sz="3200" dirty="0"/>
              <a:t>Strategic Focuses: Access, Equity, and Opportunity (WTS International &amp; WTS Foundation) </a:t>
            </a:r>
          </a:p>
        </p:txBody>
      </p:sp>
      <p:graphicFrame>
        <p:nvGraphicFramePr>
          <p:cNvPr id="5" name="Table 5">
            <a:extLst>
              <a:ext uri="{FF2B5EF4-FFF2-40B4-BE49-F238E27FC236}">
                <a16:creationId xmlns:a16="http://schemas.microsoft.com/office/drawing/2014/main" id="{6FC17B94-9CF4-439E-8D0B-1DF4A678A2FF}"/>
              </a:ext>
            </a:extLst>
          </p:cNvPr>
          <p:cNvGraphicFramePr>
            <a:graphicFrameLocks noGrp="1"/>
          </p:cNvGraphicFramePr>
          <p:nvPr>
            <p:ph idx="1"/>
            <p:extLst>
              <p:ext uri="{D42A27DB-BD31-4B8C-83A1-F6EECF244321}">
                <p14:modId xmlns:p14="http://schemas.microsoft.com/office/powerpoint/2010/main" val="2968985509"/>
              </p:ext>
            </p:extLst>
          </p:nvPr>
        </p:nvGraphicFramePr>
        <p:xfrm>
          <a:off x="2152741" y="1134080"/>
          <a:ext cx="9486278" cy="5618987"/>
        </p:xfrm>
        <a:graphic>
          <a:graphicData uri="http://schemas.openxmlformats.org/drawingml/2006/table">
            <a:tbl>
              <a:tblPr firstRow="1" bandRow="1">
                <a:tableStyleId>{5C22544A-7EE6-4342-B048-85BDC9FD1C3A}</a:tableStyleId>
              </a:tblPr>
              <a:tblGrid>
                <a:gridCol w="4743139">
                  <a:extLst>
                    <a:ext uri="{9D8B030D-6E8A-4147-A177-3AD203B41FA5}">
                      <a16:colId xmlns:a16="http://schemas.microsoft.com/office/drawing/2014/main" val="1505516581"/>
                    </a:ext>
                  </a:extLst>
                </a:gridCol>
                <a:gridCol w="4743139">
                  <a:extLst>
                    <a:ext uri="{9D8B030D-6E8A-4147-A177-3AD203B41FA5}">
                      <a16:colId xmlns:a16="http://schemas.microsoft.com/office/drawing/2014/main" val="3970284538"/>
                    </a:ext>
                  </a:extLst>
                </a:gridCol>
              </a:tblGrid>
              <a:tr h="1241155">
                <a:tc gridSpan="2">
                  <a:txBody>
                    <a:bodyPr/>
                    <a:lstStyle/>
                    <a:p>
                      <a:r>
                        <a:rPr lang="en-US" dirty="0"/>
                        <a:t>Create an inviting, safe, and supportive environment for people from diverse backgrounds through improved access to WTS benefits, equitable opportunities, and buy-in at all levels of the organization.  Through measurable objectives provide access and opportunity to develop a future workforce that can tackle the challenges and opportunities of a complex, diverse, and globalized society. </a:t>
                      </a:r>
                    </a:p>
                  </a:txBody>
                  <a:tcPr/>
                </a:tc>
                <a:tc hMerge="1">
                  <a:txBody>
                    <a:bodyPr/>
                    <a:lstStyle/>
                    <a:p>
                      <a:endParaRPr lang="en-US" dirty="0"/>
                    </a:p>
                  </a:txBody>
                  <a:tcPr/>
                </a:tc>
                <a:extLst>
                  <a:ext uri="{0D108BD9-81ED-4DB2-BD59-A6C34878D82A}">
                    <a16:rowId xmlns:a16="http://schemas.microsoft.com/office/drawing/2014/main" val="4081544053"/>
                  </a:ext>
                </a:extLst>
              </a:tr>
              <a:tr h="387198">
                <a:tc>
                  <a:txBody>
                    <a:bodyPr/>
                    <a:lstStyle/>
                    <a:p>
                      <a:pPr algn="ctr"/>
                      <a:r>
                        <a:rPr lang="en-US" b="1" dirty="0"/>
                        <a:t>WTS International </a:t>
                      </a:r>
                    </a:p>
                  </a:txBody>
                  <a:tcPr/>
                </a:tc>
                <a:tc>
                  <a:txBody>
                    <a:bodyPr/>
                    <a:lstStyle/>
                    <a:p>
                      <a:pPr algn="ctr"/>
                      <a:r>
                        <a:rPr lang="en-US" b="1" dirty="0"/>
                        <a:t>WTS Foundation </a:t>
                      </a:r>
                    </a:p>
                  </a:txBody>
                  <a:tcPr/>
                </a:tc>
                <a:extLst>
                  <a:ext uri="{0D108BD9-81ED-4DB2-BD59-A6C34878D82A}">
                    <a16:rowId xmlns:a16="http://schemas.microsoft.com/office/drawing/2014/main" val="3654978556"/>
                  </a:ext>
                </a:extLst>
              </a:tr>
              <a:tr h="8592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a:t>Develop and implement an equity vision and strategy that drives WTS to be more accessible and inclusive and is utilized across the organization</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Work collaboratively with partners and stakeholders to attract diverse workforce to the transportation industry.</a:t>
                      </a:r>
                    </a:p>
                  </a:txBody>
                  <a:tcPr anchor="ctr"/>
                </a:tc>
                <a:extLst>
                  <a:ext uri="{0D108BD9-81ED-4DB2-BD59-A6C34878D82A}">
                    <a16:rowId xmlns:a16="http://schemas.microsoft.com/office/drawing/2014/main" val="2010141816"/>
                  </a:ext>
                </a:extLst>
              </a:tr>
              <a:tr h="6683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Be a leading voice of influence on the desired state of the transportation industry for equitable practices and inclusive opportunities</a:t>
                      </a:r>
                    </a:p>
                  </a:txBody>
                  <a:tcPr anchor="ctr"/>
                </a:tc>
                <a:tc>
                  <a:txBody>
                    <a:bodyPr/>
                    <a:lstStyle/>
                    <a:p>
                      <a:r>
                        <a:rPr lang="en-US" sz="1300" dirty="0"/>
                        <a:t>Support opportunities for the next generation of transportation leaders through scholarships to further educational attainment </a:t>
                      </a:r>
                    </a:p>
                  </a:txBody>
                  <a:tcPr anchor="ctr"/>
                </a:tc>
                <a:extLst>
                  <a:ext uri="{0D108BD9-81ED-4DB2-BD59-A6C34878D82A}">
                    <a16:rowId xmlns:a16="http://schemas.microsoft.com/office/drawing/2014/main" val="3970436803"/>
                  </a:ext>
                </a:extLst>
              </a:tr>
              <a:tr h="1050208">
                <a:tc>
                  <a:txBody>
                    <a:bodyPr/>
                    <a:lstStyle/>
                    <a:p>
                      <a:r>
                        <a:rPr lang="en-US" sz="1300"/>
                        <a:t>Enhance sense of belonging for all members through proactive programs, inclusive communications, and  collaborative culture that is inviting and open to all </a:t>
                      </a:r>
                    </a:p>
                  </a:txBody>
                  <a:tcPr anchor="ctr"/>
                </a:tc>
                <a:tc>
                  <a:txBody>
                    <a:bodyPr/>
                    <a:lstStyle/>
                    <a:p>
                      <a:r>
                        <a:rPr lang="en-US" sz="1300"/>
                        <a:t>Embed equity and diversity throughout every initiative to attract the next generation of a diverse group of young leaders in the transportation field, and to prepare these young professionals to lead a more diverse and equitable transportation industry </a:t>
                      </a:r>
                    </a:p>
                  </a:txBody>
                  <a:tcPr anchor="ctr"/>
                </a:tc>
                <a:extLst>
                  <a:ext uri="{0D108BD9-81ED-4DB2-BD59-A6C34878D82A}">
                    <a16:rowId xmlns:a16="http://schemas.microsoft.com/office/drawing/2014/main" val="1551958973"/>
                  </a:ext>
                </a:extLst>
              </a:tr>
              <a:tr h="4773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a:t>Create welcoming environment with benefits for members across all disciplines, modes, and career levels in transportation </a:t>
                      </a:r>
                    </a:p>
                  </a:txBody>
                  <a:tcPr anchor="ctr"/>
                </a:tc>
                <a:tc>
                  <a:txBody>
                    <a:bodyPr/>
                    <a:lstStyle/>
                    <a:p>
                      <a:r>
                        <a:rPr lang="en-US" sz="1300"/>
                        <a:t>Aspire to be innovative with outreach and programming, while specifically applying equity lens to all programming efforts </a:t>
                      </a:r>
                    </a:p>
                  </a:txBody>
                  <a:tcPr anchor="ctr"/>
                </a:tc>
                <a:extLst>
                  <a:ext uri="{0D108BD9-81ED-4DB2-BD59-A6C34878D82A}">
                    <a16:rowId xmlns:a16="http://schemas.microsoft.com/office/drawing/2014/main" val="2357334705"/>
                  </a:ext>
                </a:extLst>
              </a:tr>
              <a:tr h="4773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a:t>Strengthen the culture of inclusion by embedding equity initiatives across all practices of the organization and expanding access and opportunity for engagement</a:t>
                      </a:r>
                    </a:p>
                  </a:txBody>
                  <a:tcPr anchor="ctr"/>
                </a:tc>
                <a:tc>
                  <a:txBody>
                    <a:bodyPr/>
                    <a:lstStyle/>
                    <a:p>
                      <a:r>
                        <a:rPr lang="en-US" sz="1300" dirty="0"/>
                        <a:t>Expand access to scholarships through diverse and equitable recruitment, review and disbursement practices</a:t>
                      </a:r>
                    </a:p>
                  </a:txBody>
                  <a:tcPr anchor="ctr"/>
                </a:tc>
                <a:extLst>
                  <a:ext uri="{0D108BD9-81ED-4DB2-BD59-A6C34878D82A}">
                    <a16:rowId xmlns:a16="http://schemas.microsoft.com/office/drawing/2014/main" val="3673426540"/>
                  </a:ext>
                </a:extLst>
              </a:tr>
            </a:tbl>
          </a:graphicData>
        </a:graphic>
      </p:graphicFrame>
      <p:sp>
        <p:nvSpPr>
          <p:cNvPr id="4" name="Rectangle 3">
            <a:extLst>
              <a:ext uri="{FF2B5EF4-FFF2-40B4-BE49-F238E27FC236}">
                <a16:creationId xmlns:a16="http://schemas.microsoft.com/office/drawing/2014/main" id="{08528E97-AFE7-4C64-9043-64A635DD9059}"/>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2F40301-F215-4E20-981C-FA011A30A6A1}"/>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accent2"/>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1298930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909E9-5421-4D2F-8CBE-62EEDF370D94}"/>
              </a:ext>
            </a:extLst>
          </p:cNvPr>
          <p:cNvSpPr>
            <a:spLocks noGrp="1"/>
          </p:cNvSpPr>
          <p:nvPr>
            <p:ph type="title"/>
          </p:nvPr>
        </p:nvSpPr>
        <p:spPr>
          <a:xfrm>
            <a:off x="2210696" y="365125"/>
            <a:ext cx="9143104" cy="1325563"/>
          </a:xfrm>
        </p:spPr>
        <p:txBody>
          <a:bodyPr/>
          <a:lstStyle/>
          <a:p>
            <a:r>
              <a:rPr lang="en-US" dirty="0"/>
              <a:t>Strategic Focuses: Access, Equity, and Opportunity</a:t>
            </a:r>
          </a:p>
        </p:txBody>
      </p:sp>
      <p:graphicFrame>
        <p:nvGraphicFramePr>
          <p:cNvPr id="5" name="Table 5">
            <a:extLst>
              <a:ext uri="{FF2B5EF4-FFF2-40B4-BE49-F238E27FC236}">
                <a16:creationId xmlns:a16="http://schemas.microsoft.com/office/drawing/2014/main" id="{6FC17B94-9CF4-439E-8D0B-1DF4A678A2FF}"/>
              </a:ext>
            </a:extLst>
          </p:cNvPr>
          <p:cNvGraphicFramePr>
            <a:graphicFrameLocks noGrp="1"/>
          </p:cNvGraphicFramePr>
          <p:nvPr>
            <p:ph idx="1"/>
            <p:extLst>
              <p:ext uri="{D42A27DB-BD31-4B8C-83A1-F6EECF244321}">
                <p14:modId xmlns:p14="http://schemas.microsoft.com/office/powerpoint/2010/main" val="2286604347"/>
              </p:ext>
            </p:extLst>
          </p:nvPr>
        </p:nvGraphicFramePr>
        <p:xfrm>
          <a:off x="2323649" y="1868655"/>
          <a:ext cx="9143105" cy="2946400"/>
        </p:xfrm>
        <a:graphic>
          <a:graphicData uri="http://schemas.openxmlformats.org/drawingml/2006/table">
            <a:tbl>
              <a:tblPr firstRow="1" bandRow="1">
                <a:tableStyleId>{5C22544A-7EE6-4342-B048-85BDC9FD1C3A}</a:tableStyleId>
              </a:tblPr>
              <a:tblGrid>
                <a:gridCol w="9143105">
                  <a:extLst>
                    <a:ext uri="{9D8B030D-6E8A-4147-A177-3AD203B41FA5}">
                      <a16:colId xmlns:a16="http://schemas.microsoft.com/office/drawing/2014/main" val="1505516581"/>
                    </a:ext>
                  </a:extLst>
                </a:gridCol>
              </a:tblGrid>
              <a:tr h="370840">
                <a:tc>
                  <a:txBody>
                    <a:bodyPr/>
                    <a:lstStyle/>
                    <a:p>
                      <a:r>
                        <a:rPr lang="en-US" dirty="0"/>
                        <a:t>Create an inviting, safe, and supportive environment for people from diverse backgrounds through improved access to WTS benefits, equitable opportunities, and buy-in at all levels of the organization.  Through measurable objectives provide access and opportunity to develop a future workforce that can tackle the challenges and opportunities of a complex, diverse, and globalized society. </a:t>
                      </a:r>
                    </a:p>
                  </a:txBody>
                  <a:tcPr/>
                </a:tc>
                <a:extLst>
                  <a:ext uri="{0D108BD9-81ED-4DB2-BD59-A6C34878D82A}">
                    <a16:rowId xmlns:a16="http://schemas.microsoft.com/office/drawing/2014/main" val="4081544053"/>
                  </a:ext>
                </a:extLst>
              </a:tr>
              <a:tr h="370840">
                <a:tc>
                  <a:txBody>
                    <a:bodyPr/>
                    <a:lstStyle/>
                    <a:p>
                      <a:r>
                        <a:rPr lang="en-US" dirty="0"/>
                        <a:t>2021-2026 WTS (insert Chapter Name) Strategic Focuses </a:t>
                      </a:r>
                    </a:p>
                  </a:txBody>
                  <a:tcPr/>
                </a:tc>
                <a:extLst>
                  <a:ext uri="{0D108BD9-81ED-4DB2-BD59-A6C34878D82A}">
                    <a16:rowId xmlns:a16="http://schemas.microsoft.com/office/drawing/2014/main" val="3654978556"/>
                  </a:ext>
                </a:extLst>
              </a:tr>
              <a:tr h="370840">
                <a:tc>
                  <a:txBody>
                    <a:bodyPr/>
                    <a:lstStyle/>
                    <a:p>
                      <a:pPr marL="285750" indent="-285750">
                        <a:buFont typeface="Arial" panose="020B0604020202020204" pitchFamily="34" charset="0"/>
                        <a:buChar char="•"/>
                      </a:pPr>
                      <a:r>
                        <a:rPr lang="en-US" dirty="0"/>
                        <a:t>Insert Focus</a:t>
                      </a:r>
                    </a:p>
                  </a:txBody>
                  <a:tcPr/>
                </a:tc>
                <a:extLst>
                  <a:ext uri="{0D108BD9-81ED-4DB2-BD59-A6C34878D82A}">
                    <a16:rowId xmlns:a16="http://schemas.microsoft.com/office/drawing/2014/main" val="2010141816"/>
                  </a:ext>
                </a:extLst>
              </a:tr>
              <a:tr h="370840">
                <a:tc>
                  <a:txBody>
                    <a:bodyPr/>
                    <a:lstStyle/>
                    <a:p>
                      <a:pPr marL="285750" indent="-285750">
                        <a:buFont typeface="Arial" panose="020B0604020202020204" pitchFamily="34" charset="0"/>
                        <a:buChar char="•"/>
                      </a:pPr>
                      <a:r>
                        <a:rPr lang="en-US" dirty="0"/>
                        <a:t>Insert Focus</a:t>
                      </a:r>
                    </a:p>
                  </a:txBody>
                  <a:tcPr/>
                </a:tc>
                <a:extLst>
                  <a:ext uri="{0D108BD9-81ED-4DB2-BD59-A6C34878D82A}">
                    <a16:rowId xmlns:a16="http://schemas.microsoft.com/office/drawing/2014/main" val="3970436803"/>
                  </a:ext>
                </a:extLst>
              </a:tr>
              <a:tr h="370840">
                <a:tc>
                  <a:txBody>
                    <a:bodyPr/>
                    <a:lstStyle/>
                    <a:p>
                      <a:pPr marL="285750" indent="-285750">
                        <a:buFont typeface="Arial" panose="020B0604020202020204" pitchFamily="34" charset="0"/>
                        <a:buChar char="•"/>
                      </a:pPr>
                      <a:r>
                        <a:rPr lang="en-US" dirty="0"/>
                        <a:t>Insert Focus</a:t>
                      </a:r>
                    </a:p>
                  </a:txBody>
                  <a:tcPr/>
                </a:tc>
                <a:extLst>
                  <a:ext uri="{0D108BD9-81ED-4DB2-BD59-A6C34878D82A}">
                    <a16:rowId xmlns:a16="http://schemas.microsoft.com/office/drawing/2014/main" val="1551958973"/>
                  </a:ext>
                </a:extLst>
              </a:tr>
            </a:tbl>
          </a:graphicData>
        </a:graphic>
      </p:graphicFrame>
      <p:sp>
        <p:nvSpPr>
          <p:cNvPr id="4" name="Rectangle 3">
            <a:extLst>
              <a:ext uri="{FF2B5EF4-FFF2-40B4-BE49-F238E27FC236}">
                <a16:creationId xmlns:a16="http://schemas.microsoft.com/office/drawing/2014/main" id="{08528E97-AFE7-4C64-9043-64A635DD9059}"/>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10815D0-EB79-4FAA-BADE-76C0B81BADDA}"/>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accent2"/>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2306270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909E9-5421-4D2F-8CBE-62EEDF370D94}"/>
              </a:ext>
            </a:extLst>
          </p:cNvPr>
          <p:cNvSpPr>
            <a:spLocks noGrp="1"/>
          </p:cNvSpPr>
          <p:nvPr>
            <p:ph type="title"/>
          </p:nvPr>
        </p:nvSpPr>
        <p:spPr>
          <a:xfrm>
            <a:off x="2152741" y="-53438"/>
            <a:ext cx="9143104" cy="1325563"/>
          </a:xfrm>
        </p:spPr>
        <p:txBody>
          <a:bodyPr>
            <a:noAutofit/>
          </a:bodyPr>
          <a:lstStyle/>
          <a:p>
            <a:r>
              <a:rPr lang="en-US" sz="3200" dirty="0"/>
              <a:t>Strategic Focuses: Education, Programming, Training, and Advocacy (WTS International &amp; WTS Foundation) </a:t>
            </a:r>
          </a:p>
        </p:txBody>
      </p:sp>
      <p:graphicFrame>
        <p:nvGraphicFramePr>
          <p:cNvPr id="5" name="Table 5">
            <a:extLst>
              <a:ext uri="{FF2B5EF4-FFF2-40B4-BE49-F238E27FC236}">
                <a16:creationId xmlns:a16="http://schemas.microsoft.com/office/drawing/2014/main" id="{6FC17B94-9CF4-439E-8D0B-1DF4A678A2FF}"/>
              </a:ext>
            </a:extLst>
          </p:cNvPr>
          <p:cNvGraphicFramePr>
            <a:graphicFrameLocks noGrp="1"/>
          </p:cNvGraphicFramePr>
          <p:nvPr>
            <p:ph idx="1"/>
            <p:extLst>
              <p:ext uri="{D42A27DB-BD31-4B8C-83A1-F6EECF244321}">
                <p14:modId xmlns:p14="http://schemas.microsoft.com/office/powerpoint/2010/main" val="1070522455"/>
              </p:ext>
            </p:extLst>
          </p:nvPr>
        </p:nvGraphicFramePr>
        <p:xfrm>
          <a:off x="2152741" y="1140519"/>
          <a:ext cx="9949570" cy="5542328"/>
        </p:xfrm>
        <a:graphic>
          <a:graphicData uri="http://schemas.openxmlformats.org/drawingml/2006/table">
            <a:tbl>
              <a:tblPr firstRow="1" bandRow="1">
                <a:tableStyleId>{5C22544A-7EE6-4342-B048-85BDC9FD1C3A}</a:tableStyleId>
              </a:tblPr>
              <a:tblGrid>
                <a:gridCol w="4974785">
                  <a:extLst>
                    <a:ext uri="{9D8B030D-6E8A-4147-A177-3AD203B41FA5}">
                      <a16:colId xmlns:a16="http://schemas.microsoft.com/office/drawing/2014/main" val="1505516581"/>
                    </a:ext>
                  </a:extLst>
                </a:gridCol>
                <a:gridCol w="4974785">
                  <a:extLst>
                    <a:ext uri="{9D8B030D-6E8A-4147-A177-3AD203B41FA5}">
                      <a16:colId xmlns:a16="http://schemas.microsoft.com/office/drawing/2014/main" val="3970284538"/>
                    </a:ext>
                  </a:extLst>
                </a:gridCol>
              </a:tblGrid>
              <a:tr h="1241155">
                <a:tc gridSpan="2">
                  <a:txBody>
                    <a:bodyPr/>
                    <a:lstStyle/>
                    <a:p>
                      <a:r>
                        <a:rPr lang="en-US" dirty="0"/>
                        <a:t>Provide relevant and timely education, training, and programming to WTS members and stakeholders that builds personal and professional knowledge and growth at all career levels and for all communities, especially those that are underrepresented.  Through advocacy initiatives, drive conversation and education that supports women and strives for a safe, efficient, equitable, and sustainable transportation system. </a:t>
                      </a:r>
                    </a:p>
                  </a:txBody>
                  <a:tcPr/>
                </a:tc>
                <a:tc hMerge="1">
                  <a:txBody>
                    <a:bodyPr/>
                    <a:lstStyle/>
                    <a:p>
                      <a:endParaRPr lang="en-US" dirty="0"/>
                    </a:p>
                  </a:txBody>
                  <a:tcPr/>
                </a:tc>
                <a:extLst>
                  <a:ext uri="{0D108BD9-81ED-4DB2-BD59-A6C34878D82A}">
                    <a16:rowId xmlns:a16="http://schemas.microsoft.com/office/drawing/2014/main" val="4081544053"/>
                  </a:ext>
                </a:extLst>
              </a:tr>
              <a:tr h="387198">
                <a:tc>
                  <a:txBody>
                    <a:bodyPr/>
                    <a:lstStyle/>
                    <a:p>
                      <a:pPr algn="ctr"/>
                      <a:r>
                        <a:rPr lang="en-US" b="1" dirty="0"/>
                        <a:t>WTS International </a:t>
                      </a:r>
                    </a:p>
                  </a:txBody>
                  <a:tcPr/>
                </a:tc>
                <a:tc>
                  <a:txBody>
                    <a:bodyPr/>
                    <a:lstStyle/>
                    <a:p>
                      <a:pPr algn="ctr"/>
                      <a:r>
                        <a:rPr lang="en-US" b="1" dirty="0"/>
                        <a:t>WTS Foundation </a:t>
                      </a:r>
                    </a:p>
                  </a:txBody>
                  <a:tcPr/>
                </a:tc>
                <a:extLst>
                  <a:ext uri="{0D108BD9-81ED-4DB2-BD59-A6C34878D82A}">
                    <a16:rowId xmlns:a16="http://schemas.microsoft.com/office/drawing/2014/main" val="3654978556"/>
                  </a:ext>
                </a:extLst>
              </a:tr>
              <a:tr h="6475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Provide a variety of professional development, mentorship, and training opportunities to advance women and strengthen the pool of available candidates for high-level positions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Engage with learning institutions to offer support and programming to attract diverse talent to the industry</a:t>
                      </a:r>
                    </a:p>
                  </a:txBody>
                  <a:tcPr anchor="ctr"/>
                </a:tc>
                <a:extLst>
                  <a:ext uri="{0D108BD9-81ED-4DB2-BD59-A6C34878D82A}">
                    <a16:rowId xmlns:a16="http://schemas.microsoft.com/office/drawing/2014/main" val="2010141816"/>
                  </a:ext>
                </a:extLst>
              </a:tr>
              <a:tr h="668314">
                <a:tc>
                  <a:txBody>
                    <a:bodyPr/>
                    <a:lstStyle/>
                    <a:p>
                      <a:r>
                        <a:rPr lang="en-US" sz="1200" dirty="0"/>
                        <a:t>Advance mission and goals of WTS through strategic partnerships that prioritize actions and results </a:t>
                      </a:r>
                    </a:p>
                  </a:txBody>
                  <a:tcPr anchor="ctr"/>
                </a:tc>
                <a:tc>
                  <a:txBody>
                    <a:bodyPr/>
                    <a:lstStyle/>
                    <a:p>
                      <a:r>
                        <a:rPr lang="en-US" sz="1200" kern="1200" dirty="0">
                          <a:solidFill>
                            <a:schemeClr val="dk1"/>
                          </a:solidFill>
                          <a:effectLst/>
                          <a:latin typeface="+mn-lt"/>
                          <a:ea typeface="+mn-ea"/>
                          <a:cs typeface="+mn-cs"/>
                        </a:rPr>
                        <a:t>Provide opportunities for professional development, mentorship, and training opportunities to advance students (young girls/women) by engaging with learning institutions to offer support and programming to attract diverse talent to the industry and strengthen the pipeline of the transportation workforce</a:t>
                      </a:r>
                    </a:p>
                  </a:txBody>
                  <a:tcPr anchor="ctr"/>
                </a:tc>
                <a:extLst>
                  <a:ext uri="{0D108BD9-81ED-4DB2-BD59-A6C34878D82A}">
                    <a16:rowId xmlns:a16="http://schemas.microsoft.com/office/drawing/2014/main" val="3970436803"/>
                  </a:ext>
                </a:extLst>
              </a:tr>
              <a:tr h="758566">
                <a:tc>
                  <a:txBody>
                    <a:bodyPr/>
                    <a:lstStyle/>
                    <a:p>
                      <a:r>
                        <a:rPr lang="en-US" sz="1200" dirty="0"/>
                        <a:t>Bring together members and industry partners to discuss trends, opportunities, and challenges in transportation that are relevant to the advancement of women and the advancement of transportation.</a:t>
                      </a:r>
                    </a:p>
                  </a:txBody>
                  <a:tcPr anchor="ctr"/>
                </a:tc>
                <a:tc>
                  <a:txBody>
                    <a:bodyPr/>
                    <a:lstStyle/>
                    <a:p>
                      <a:r>
                        <a:rPr lang="en-US" sz="1200" dirty="0"/>
                        <a:t>Ensure diverse pipeline development by supporting STEAM initiatives and ensuring young girls can visualize a future path for themselves in transportation </a:t>
                      </a:r>
                    </a:p>
                  </a:txBody>
                  <a:tcPr anchor="ctr"/>
                </a:tc>
                <a:extLst>
                  <a:ext uri="{0D108BD9-81ED-4DB2-BD59-A6C34878D82A}">
                    <a16:rowId xmlns:a16="http://schemas.microsoft.com/office/drawing/2014/main" val="1551958973"/>
                  </a:ext>
                </a:extLst>
              </a:tr>
              <a:tr h="477367">
                <a:tc>
                  <a:txBody>
                    <a:bodyPr/>
                    <a:lstStyle/>
                    <a:p>
                      <a:r>
                        <a:rPr lang="en-US" sz="1200" strike="noStrike" dirty="0"/>
                        <a:t>Be a leading voice of influence in the national dialogue around the state of transportation </a:t>
                      </a:r>
                      <a:r>
                        <a:rPr lang="en-US" sz="1200" dirty="0"/>
                        <a:t>and engage in policy development that advances policies that support women and diverse workforce development</a:t>
                      </a:r>
                    </a:p>
                  </a:txBody>
                  <a:tcPr anchor="ctr"/>
                </a:tc>
                <a:tc>
                  <a:txBody>
                    <a:bodyPr/>
                    <a:lstStyle/>
                    <a:p>
                      <a:r>
                        <a:rPr lang="en-US" sz="1200" dirty="0"/>
                        <a:t>Develop and implement innovative and strategic growth strategy for Transportation YOU program that is scalable across the entire organization </a:t>
                      </a:r>
                    </a:p>
                  </a:txBody>
                  <a:tcPr anchor="ctr"/>
                </a:tc>
                <a:extLst>
                  <a:ext uri="{0D108BD9-81ED-4DB2-BD59-A6C34878D82A}">
                    <a16:rowId xmlns:a16="http://schemas.microsoft.com/office/drawing/2014/main" val="2357334705"/>
                  </a:ext>
                </a:extLst>
              </a:tr>
              <a:tr h="477367">
                <a:tc>
                  <a:txBody>
                    <a:bodyPr/>
                    <a:lstStyle/>
                    <a:p>
                      <a:r>
                        <a:rPr lang="en-US" sz="1200" dirty="0"/>
                        <a:t>Support women owned and small businesses through mentorship, engagement, training, and advocacy initiatives so that women and small businesses can grow and increase access to a broader world of opportunities</a:t>
                      </a:r>
                    </a:p>
                  </a:txBody>
                  <a:tcPr anchor="ctr"/>
                </a:tc>
                <a:tc>
                  <a:txBody>
                    <a:bodyPr/>
                    <a:lstStyle/>
                    <a:p>
                      <a:r>
                        <a:rPr lang="en-US" sz="1200" dirty="0"/>
                        <a:t>Expand access to programs, scholarships, and resources through a variety of mediums, platforms, languages, and channels </a:t>
                      </a:r>
                    </a:p>
                  </a:txBody>
                  <a:tcPr anchor="ctr"/>
                </a:tc>
                <a:extLst>
                  <a:ext uri="{0D108BD9-81ED-4DB2-BD59-A6C34878D82A}">
                    <a16:rowId xmlns:a16="http://schemas.microsoft.com/office/drawing/2014/main" val="3673426540"/>
                  </a:ext>
                </a:extLst>
              </a:tr>
            </a:tbl>
          </a:graphicData>
        </a:graphic>
      </p:graphicFrame>
      <p:sp>
        <p:nvSpPr>
          <p:cNvPr id="4" name="Rectangle 3">
            <a:extLst>
              <a:ext uri="{FF2B5EF4-FFF2-40B4-BE49-F238E27FC236}">
                <a16:creationId xmlns:a16="http://schemas.microsoft.com/office/drawing/2014/main" id="{08528E97-AFE7-4C64-9043-64A635DD9059}"/>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2F40301-F215-4E20-981C-FA011A30A6A1}"/>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accent2"/>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4293026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909E9-5421-4D2F-8CBE-62EEDF370D94}"/>
              </a:ext>
            </a:extLst>
          </p:cNvPr>
          <p:cNvSpPr>
            <a:spLocks noGrp="1"/>
          </p:cNvSpPr>
          <p:nvPr>
            <p:ph type="title"/>
          </p:nvPr>
        </p:nvSpPr>
        <p:spPr>
          <a:xfrm>
            <a:off x="2210696" y="365125"/>
            <a:ext cx="9143104" cy="1325563"/>
          </a:xfrm>
        </p:spPr>
        <p:txBody>
          <a:bodyPr/>
          <a:lstStyle/>
          <a:p>
            <a:r>
              <a:rPr lang="en-US" dirty="0"/>
              <a:t>Strategic Focuses: Education, Programming, Training, and Advocacy </a:t>
            </a:r>
          </a:p>
        </p:txBody>
      </p:sp>
      <p:graphicFrame>
        <p:nvGraphicFramePr>
          <p:cNvPr id="5" name="Table 5">
            <a:extLst>
              <a:ext uri="{FF2B5EF4-FFF2-40B4-BE49-F238E27FC236}">
                <a16:creationId xmlns:a16="http://schemas.microsoft.com/office/drawing/2014/main" id="{6FC17B94-9CF4-439E-8D0B-1DF4A678A2FF}"/>
              </a:ext>
            </a:extLst>
          </p:cNvPr>
          <p:cNvGraphicFramePr>
            <a:graphicFrameLocks noGrp="1"/>
          </p:cNvGraphicFramePr>
          <p:nvPr>
            <p:ph idx="1"/>
            <p:extLst>
              <p:ext uri="{D42A27DB-BD31-4B8C-83A1-F6EECF244321}">
                <p14:modId xmlns:p14="http://schemas.microsoft.com/office/powerpoint/2010/main" val="2975437288"/>
              </p:ext>
            </p:extLst>
          </p:nvPr>
        </p:nvGraphicFramePr>
        <p:xfrm>
          <a:off x="2323649" y="1868655"/>
          <a:ext cx="9143105" cy="2946400"/>
        </p:xfrm>
        <a:graphic>
          <a:graphicData uri="http://schemas.openxmlformats.org/drawingml/2006/table">
            <a:tbl>
              <a:tblPr firstRow="1" bandRow="1">
                <a:tableStyleId>{5C22544A-7EE6-4342-B048-85BDC9FD1C3A}</a:tableStyleId>
              </a:tblPr>
              <a:tblGrid>
                <a:gridCol w="9143105">
                  <a:extLst>
                    <a:ext uri="{9D8B030D-6E8A-4147-A177-3AD203B41FA5}">
                      <a16:colId xmlns:a16="http://schemas.microsoft.com/office/drawing/2014/main" val="1505516581"/>
                    </a:ext>
                  </a:extLst>
                </a:gridCol>
              </a:tblGrid>
              <a:tr h="370840">
                <a:tc>
                  <a:txBody>
                    <a:bodyPr/>
                    <a:lstStyle/>
                    <a:p>
                      <a:r>
                        <a:rPr lang="en-US" dirty="0"/>
                        <a:t>Provide relevant and timely education, training, and programming to WTS members and stakeholders that builds personal and professional knowledge and growth at all career levels and for all communities, especially those that are underrepresented.  Through advocacy initiatives, drive conversation and education that supports women and strives for a safe, efficient, equitable, and sustainable transportation system. </a:t>
                      </a:r>
                    </a:p>
                  </a:txBody>
                  <a:tcPr/>
                </a:tc>
                <a:extLst>
                  <a:ext uri="{0D108BD9-81ED-4DB2-BD59-A6C34878D82A}">
                    <a16:rowId xmlns:a16="http://schemas.microsoft.com/office/drawing/2014/main" val="4081544053"/>
                  </a:ext>
                </a:extLst>
              </a:tr>
              <a:tr h="370840">
                <a:tc>
                  <a:txBody>
                    <a:bodyPr/>
                    <a:lstStyle/>
                    <a:p>
                      <a:r>
                        <a:rPr lang="en-US" dirty="0"/>
                        <a:t>2021-2026 WTS (insert Chapter Name) Strategic Focuses </a:t>
                      </a:r>
                    </a:p>
                  </a:txBody>
                  <a:tcPr/>
                </a:tc>
                <a:extLst>
                  <a:ext uri="{0D108BD9-81ED-4DB2-BD59-A6C34878D82A}">
                    <a16:rowId xmlns:a16="http://schemas.microsoft.com/office/drawing/2014/main" val="3654978556"/>
                  </a:ext>
                </a:extLst>
              </a:tr>
              <a:tr h="370840">
                <a:tc>
                  <a:txBody>
                    <a:bodyPr/>
                    <a:lstStyle/>
                    <a:p>
                      <a:pPr marL="285750" indent="-285750">
                        <a:buFont typeface="Arial" panose="020B0604020202020204" pitchFamily="34" charset="0"/>
                        <a:buChar char="•"/>
                      </a:pPr>
                      <a:r>
                        <a:rPr lang="en-US" dirty="0"/>
                        <a:t>Insert Focus</a:t>
                      </a:r>
                    </a:p>
                  </a:txBody>
                  <a:tcPr/>
                </a:tc>
                <a:extLst>
                  <a:ext uri="{0D108BD9-81ED-4DB2-BD59-A6C34878D82A}">
                    <a16:rowId xmlns:a16="http://schemas.microsoft.com/office/drawing/2014/main" val="2010141816"/>
                  </a:ext>
                </a:extLst>
              </a:tr>
              <a:tr h="370840">
                <a:tc>
                  <a:txBody>
                    <a:bodyPr/>
                    <a:lstStyle/>
                    <a:p>
                      <a:pPr marL="285750" indent="-285750">
                        <a:buFont typeface="Arial" panose="020B0604020202020204" pitchFamily="34" charset="0"/>
                        <a:buChar char="•"/>
                      </a:pPr>
                      <a:r>
                        <a:rPr lang="en-US" dirty="0"/>
                        <a:t>Insert Focus</a:t>
                      </a:r>
                    </a:p>
                  </a:txBody>
                  <a:tcPr/>
                </a:tc>
                <a:extLst>
                  <a:ext uri="{0D108BD9-81ED-4DB2-BD59-A6C34878D82A}">
                    <a16:rowId xmlns:a16="http://schemas.microsoft.com/office/drawing/2014/main" val="3970436803"/>
                  </a:ext>
                </a:extLst>
              </a:tr>
              <a:tr h="370840">
                <a:tc>
                  <a:txBody>
                    <a:bodyPr/>
                    <a:lstStyle/>
                    <a:p>
                      <a:pPr marL="285750" indent="-285750">
                        <a:buFont typeface="Arial" panose="020B0604020202020204" pitchFamily="34" charset="0"/>
                        <a:buChar char="•"/>
                      </a:pPr>
                      <a:r>
                        <a:rPr lang="en-US" dirty="0"/>
                        <a:t>Insert Focus</a:t>
                      </a:r>
                    </a:p>
                  </a:txBody>
                  <a:tcPr/>
                </a:tc>
                <a:extLst>
                  <a:ext uri="{0D108BD9-81ED-4DB2-BD59-A6C34878D82A}">
                    <a16:rowId xmlns:a16="http://schemas.microsoft.com/office/drawing/2014/main" val="1551958973"/>
                  </a:ext>
                </a:extLst>
              </a:tr>
            </a:tbl>
          </a:graphicData>
        </a:graphic>
      </p:graphicFrame>
      <p:sp>
        <p:nvSpPr>
          <p:cNvPr id="4" name="Rectangle 3">
            <a:extLst>
              <a:ext uri="{FF2B5EF4-FFF2-40B4-BE49-F238E27FC236}">
                <a16:creationId xmlns:a16="http://schemas.microsoft.com/office/drawing/2014/main" id="{08528E97-AFE7-4C64-9043-64A635DD9059}"/>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8FFB22D-17F6-44EF-B4B8-D2464D2A6DF7}"/>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accent2"/>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1076292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909E9-5421-4D2F-8CBE-62EEDF370D94}"/>
              </a:ext>
            </a:extLst>
          </p:cNvPr>
          <p:cNvSpPr>
            <a:spLocks noGrp="1"/>
          </p:cNvSpPr>
          <p:nvPr>
            <p:ph type="title"/>
          </p:nvPr>
        </p:nvSpPr>
        <p:spPr>
          <a:xfrm>
            <a:off x="2152741" y="-53438"/>
            <a:ext cx="9143104" cy="1325563"/>
          </a:xfrm>
        </p:spPr>
        <p:txBody>
          <a:bodyPr>
            <a:noAutofit/>
          </a:bodyPr>
          <a:lstStyle/>
          <a:p>
            <a:r>
              <a:rPr lang="en-US" sz="3200" dirty="0"/>
              <a:t>Strategic Focuses: Data-Informed</a:t>
            </a:r>
            <a:br>
              <a:rPr lang="en-US" sz="3200" dirty="0"/>
            </a:br>
            <a:r>
              <a:rPr lang="en-US" sz="3200" dirty="0"/>
              <a:t>(WTS International &amp; WTS Foundation) </a:t>
            </a:r>
          </a:p>
        </p:txBody>
      </p:sp>
      <p:graphicFrame>
        <p:nvGraphicFramePr>
          <p:cNvPr id="5" name="Table 5">
            <a:extLst>
              <a:ext uri="{FF2B5EF4-FFF2-40B4-BE49-F238E27FC236}">
                <a16:creationId xmlns:a16="http://schemas.microsoft.com/office/drawing/2014/main" id="{6FC17B94-9CF4-439E-8D0B-1DF4A678A2FF}"/>
              </a:ext>
            </a:extLst>
          </p:cNvPr>
          <p:cNvGraphicFramePr>
            <a:graphicFrameLocks noGrp="1"/>
          </p:cNvGraphicFramePr>
          <p:nvPr>
            <p:ph idx="1"/>
            <p:extLst>
              <p:ext uri="{D42A27DB-BD31-4B8C-83A1-F6EECF244321}">
                <p14:modId xmlns:p14="http://schemas.microsoft.com/office/powerpoint/2010/main" val="2763775618"/>
              </p:ext>
            </p:extLst>
          </p:nvPr>
        </p:nvGraphicFramePr>
        <p:xfrm>
          <a:off x="2152741" y="1340142"/>
          <a:ext cx="9624990" cy="5025330"/>
        </p:xfrm>
        <a:graphic>
          <a:graphicData uri="http://schemas.openxmlformats.org/drawingml/2006/table">
            <a:tbl>
              <a:tblPr firstRow="1" bandRow="1">
                <a:tableStyleId>{5C22544A-7EE6-4342-B048-85BDC9FD1C3A}</a:tableStyleId>
              </a:tblPr>
              <a:tblGrid>
                <a:gridCol w="4812495">
                  <a:extLst>
                    <a:ext uri="{9D8B030D-6E8A-4147-A177-3AD203B41FA5}">
                      <a16:colId xmlns:a16="http://schemas.microsoft.com/office/drawing/2014/main" val="1505516581"/>
                    </a:ext>
                  </a:extLst>
                </a:gridCol>
                <a:gridCol w="4812495">
                  <a:extLst>
                    <a:ext uri="{9D8B030D-6E8A-4147-A177-3AD203B41FA5}">
                      <a16:colId xmlns:a16="http://schemas.microsoft.com/office/drawing/2014/main" val="3970284538"/>
                    </a:ext>
                  </a:extLst>
                </a:gridCol>
              </a:tblGrid>
              <a:tr h="1016692">
                <a:tc gridSpan="2">
                  <a:txBody>
                    <a:bodyPr/>
                    <a:lstStyle/>
                    <a:p>
                      <a:r>
                        <a:rPr lang="en-US" dirty="0"/>
                        <a:t>Optimize data analytics including member insights to proactively support business objectives and decision making to stay agile and relevant.  Gather and showcase data-rich research and experience that clarifies the current and desired state of women in transportation. </a:t>
                      </a:r>
                    </a:p>
                  </a:txBody>
                  <a:tcPr/>
                </a:tc>
                <a:tc hMerge="1">
                  <a:txBody>
                    <a:bodyPr/>
                    <a:lstStyle/>
                    <a:p>
                      <a:endParaRPr lang="en-US" dirty="0"/>
                    </a:p>
                  </a:txBody>
                  <a:tcPr/>
                </a:tc>
                <a:extLst>
                  <a:ext uri="{0D108BD9-81ED-4DB2-BD59-A6C34878D82A}">
                    <a16:rowId xmlns:a16="http://schemas.microsoft.com/office/drawing/2014/main" val="4081544053"/>
                  </a:ext>
                </a:extLst>
              </a:tr>
              <a:tr h="387198">
                <a:tc>
                  <a:txBody>
                    <a:bodyPr/>
                    <a:lstStyle/>
                    <a:p>
                      <a:pPr algn="ctr"/>
                      <a:r>
                        <a:rPr lang="en-US" b="1" dirty="0"/>
                        <a:t>WTS International </a:t>
                      </a:r>
                    </a:p>
                  </a:txBody>
                  <a:tcPr/>
                </a:tc>
                <a:tc>
                  <a:txBody>
                    <a:bodyPr/>
                    <a:lstStyle/>
                    <a:p>
                      <a:pPr algn="ctr"/>
                      <a:r>
                        <a:rPr lang="en-US" b="1" dirty="0"/>
                        <a:t>WTS Foundation </a:t>
                      </a:r>
                    </a:p>
                  </a:txBody>
                  <a:tcPr/>
                </a:tc>
                <a:extLst>
                  <a:ext uri="{0D108BD9-81ED-4DB2-BD59-A6C34878D82A}">
                    <a16:rowId xmlns:a16="http://schemas.microsoft.com/office/drawing/2014/main" val="3654978556"/>
                  </a:ext>
                </a:extLst>
              </a:tr>
              <a:tr h="647524">
                <a:tc>
                  <a:txBody>
                    <a:bodyPr/>
                    <a:lstStyle/>
                    <a:p>
                      <a:r>
                        <a:rPr lang="en-US" sz="1400"/>
                        <a:t>Expand analysis tools to track success of initiatives in timely manner to remain agile and relevant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Gather and showcase data-rich research and experience that clarifies the current and promotes the desired state of women in transportation</a:t>
                      </a:r>
                    </a:p>
                  </a:txBody>
                  <a:tcPr/>
                </a:tc>
                <a:extLst>
                  <a:ext uri="{0D108BD9-81ED-4DB2-BD59-A6C34878D82A}">
                    <a16:rowId xmlns:a16="http://schemas.microsoft.com/office/drawing/2014/main" val="2010141816"/>
                  </a:ext>
                </a:extLst>
              </a:tr>
              <a:tr h="668314">
                <a:tc>
                  <a:txBody>
                    <a:bodyPr/>
                    <a:lstStyle/>
                    <a:p>
                      <a:r>
                        <a:rPr lang="en-US" sz="1400"/>
                        <a:t>Be an outcome-based organization and communicate success through measurable objectives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Solidify focus and priorities of WTS research initiatives in collaboration with all WTS entities, “One-WTS” </a:t>
                      </a:r>
                    </a:p>
                  </a:txBody>
                  <a:tcPr/>
                </a:tc>
                <a:extLst>
                  <a:ext uri="{0D108BD9-81ED-4DB2-BD59-A6C34878D82A}">
                    <a16:rowId xmlns:a16="http://schemas.microsoft.com/office/drawing/2014/main" val="3970436803"/>
                  </a:ext>
                </a:extLst>
              </a:tr>
              <a:tr h="758566">
                <a:tc>
                  <a:txBody>
                    <a:bodyPr/>
                    <a:lstStyle/>
                    <a:p>
                      <a:r>
                        <a:rPr lang="en-US" sz="1400"/>
                        <a:t>Highlight, share, and inspire transportation workforce data through partnerships and collaborations to clarify the current and desired state of women in transportation </a:t>
                      </a:r>
                    </a:p>
                  </a:txBody>
                  <a:tcPr/>
                </a:tc>
                <a:tc>
                  <a:txBody>
                    <a:bodyPr/>
                    <a:lstStyle/>
                    <a:p>
                      <a:r>
                        <a:rPr lang="en-US" sz="1400"/>
                        <a:t>Develop and implement methodology for engaging with scholarship recipients throughout their educational and professional careers </a:t>
                      </a:r>
                    </a:p>
                  </a:txBody>
                  <a:tcPr/>
                </a:tc>
                <a:extLst>
                  <a:ext uri="{0D108BD9-81ED-4DB2-BD59-A6C34878D82A}">
                    <a16:rowId xmlns:a16="http://schemas.microsoft.com/office/drawing/2014/main" val="1551958973"/>
                  </a:ext>
                </a:extLst>
              </a:tr>
              <a:tr h="477367">
                <a:tc>
                  <a:txBody>
                    <a:bodyPr/>
                    <a:lstStyle/>
                    <a:p>
                      <a:r>
                        <a:rPr lang="en-US" sz="1400" dirty="0"/>
                        <a:t>Track and share organization-wide, “One-WTS””, impact on the industry annually to demonstrate outcomes and advancement of women in transportation </a:t>
                      </a:r>
                    </a:p>
                  </a:txBody>
                  <a:tcPr/>
                </a:tc>
                <a:tc>
                  <a:txBody>
                    <a:bodyPr/>
                    <a:lstStyle/>
                    <a:p>
                      <a:r>
                        <a:rPr lang="en-US" sz="1400"/>
                        <a:t>Establish baseline state of industry workforce report in coordination with WTS International to measure and report progress against and demonstrate tangible impact of WTS efforts </a:t>
                      </a:r>
                    </a:p>
                  </a:txBody>
                  <a:tcPr/>
                </a:tc>
                <a:extLst>
                  <a:ext uri="{0D108BD9-81ED-4DB2-BD59-A6C34878D82A}">
                    <a16:rowId xmlns:a16="http://schemas.microsoft.com/office/drawing/2014/main" val="2357334705"/>
                  </a:ext>
                </a:extLst>
              </a:tr>
              <a:tr h="477367">
                <a:tc>
                  <a:txBody>
                    <a:bodyPr/>
                    <a:lstStyle/>
                    <a:p>
                      <a:endParaRPr lang="en-US" sz="1400" dirty="0"/>
                    </a:p>
                  </a:txBody>
                  <a:tcPr/>
                </a:tc>
                <a:tc>
                  <a:txBody>
                    <a:bodyPr/>
                    <a:lstStyle/>
                    <a:p>
                      <a:r>
                        <a:rPr lang="en-US" sz="1400" kern="1200" dirty="0">
                          <a:solidFill>
                            <a:schemeClr val="dk1"/>
                          </a:solidFill>
                          <a:effectLst/>
                          <a:latin typeface="+mn-lt"/>
                          <a:ea typeface="+mn-ea"/>
                          <a:cs typeface="+mn-cs"/>
                        </a:rPr>
                        <a:t>Develop and strengthen collaboration with partners and Universities/ Colleges to accomplish research objectives</a:t>
                      </a:r>
                    </a:p>
                  </a:txBody>
                  <a:tcPr/>
                </a:tc>
                <a:extLst>
                  <a:ext uri="{0D108BD9-81ED-4DB2-BD59-A6C34878D82A}">
                    <a16:rowId xmlns:a16="http://schemas.microsoft.com/office/drawing/2014/main" val="3673426540"/>
                  </a:ext>
                </a:extLst>
              </a:tr>
            </a:tbl>
          </a:graphicData>
        </a:graphic>
      </p:graphicFrame>
      <p:sp>
        <p:nvSpPr>
          <p:cNvPr id="4" name="Rectangle 3">
            <a:extLst>
              <a:ext uri="{FF2B5EF4-FFF2-40B4-BE49-F238E27FC236}">
                <a16:creationId xmlns:a16="http://schemas.microsoft.com/office/drawing/2014/main" id="{08528E97-AFE7-4C64-9043-64A635DD9059}"/>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2F40301-F215-4E20-981C-FA011A30A6A1}"/>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accent2"/>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19506393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909E9-5421-4D2F-8CBE-62EEDF370D94}"/>
              </a:ext>
            </a:extLst>
          </p:cNvPr>
          <p:cNvSpPr>
            <a:spLocks noGrp="1"/>
          </p:cNvSpPr>
          <p:nvPr>
            <p:ph type="title"/>
          </p:nvPr>
        </p:nvSpPr>
        <p:spPr>
          <a:xfrm>
            <a:off x="2210696" y="365125"/>
            <a:ext cx="9143104" cy="1325563"/>
          </a:xfrm>
        </p:spPr>
        <p:txBody>
          <a:bodyPr/>
          <a:lstStyle/>
          <a:p>
            <a:r>
              <a:rPr lang="en-US" dirty="0"/>
              <a:t>Strategic Focuses: Data- Informed</a:t>
            </a:r>
          </a:p>
        </p:txBody>
      </p:sp>
      <p:graphicFrame>
        <p:nvGraphicFramePr>
          <p:cNvPr id="5" name="Table 5">
            <a:extLst>
              <a:ext uri="{FF2B5EF4-FFF2-40B4-BE49-F238E27FC236}">
                <a16:creationId xmlns:a16="http://schemas.microsoft.com/office/drawing/2014/main" id="{6FC17B94-9CF4-439E-8D0B-1DF4A678A2FF}"/>
              </a:ext>
            </a:extLst>
          </p:cNvPr>
          <p:cNvGraphicFramePr>
            <a:graphicFrameLocks noGrp="1"/>
          </p:cNvGraphicFramePr>
          <p:nvPr>
            <p:ph idx="1"/>
            <p:extLst>
              <p:ext uri="{D42A27DB-BD31-4B8C-83A1-F6EECF244321}">
                <p14:modId xmlns:p14="http://schemas.microsoft.com/office/powerpoint/2010/main" val="3682045226"/>
              </p:ext>
            </p:extLst>
          </p:nvPr>
        </p:nvGraphicFramePr>
        <p:xfrm>
          <a:off x="2323649" y="1868655"/>
          <a:ext cx="9143105" cy="2397760"/>
        </p:xfrm>
        <a:graphic>
          <a:graphicData uri="http://schemas.openxmlformats.org/drawingml/2006/table">
            <a:tbl>
              <a:tblPr firstRow="1" bandRow="1">
                <a:tableStyleId>{5C22544A-7EE6-4342-B048-85BDC9FD1C3A}</a:tableStyleId>
              </a:tblPr>
              <a:tblGrid>
                <a:gridCol w="9143105">
                  <a:extLst>
                    <a:ext uri="{9D8B030D-6E8A-4147-A177-3AD203B41FA5}">
                      <a16:colId xmlns:a16="http://schemas.microsoft.com/office/drawing/2014/main" val="1505516581"/>
                    </a:ext>
                  </a:extLst>
                </a:gridCol>
              </a:tblGrid>
              <a:tr h="370840">
                <a:tc>
                  <a:txBody>
                    <a:bodyPr/>
                    <a:lstStyle/>
                    <a:p>
                      <a:r>
                        <a:rPr lang="en-US" dirty="0"/>
                        <a:t>Optimize data analytics including member insights to proactively support business objectives and decision making to stay agile and relevant.  Gather and showcase data-rich research and experience that clarifies the current and desired state of women in transportation. </a:t>
                      </a:r>
                    </a:p>
                  </a:txBody>
                  <a:tcPr/>
                </a:tc>
                <a:extLst>
                  <a:ext uri="{0D108BD9-81ED-4DB2-BD59-A6C34878D82A}">
                    <a16:rowId xmlns:a16="http://schemas.microsoft.com/office/drawing/2014/main" val="4081544053"/>
                  </a:ext>
                </a:extLst>
              </a:tr>
              <a:tr h="370840">
                <a:tc>
                  <a:txBody>
                    <a:bodyPr/>
                    <a:lstStyle/>
                    <a:p>
                      <a:r>
                        <a:rPr lang="en-US" dirty="0"/>
                        <a:t>2021-2026 WTS (insert Chapter Name) Strategic Focuses </a:t>
                      </a:r>
                    </a:p>
                  </a:txBody>
                  <a:tcPr/>
                </a:tc>
                <a:extLst>
                  <a:ext uri="{0D108BD9-81ED-4DB2-BD59-A6C34878D82A}">
                    <a16:rowId xmlns:a16="http://schemas.microsoft.com/office/drawing/2014/main" val="3654978556"/>
                  </a:ext>
                </a:extLst>
              </a:tr>
              <a:tr h="370840">
                <a:tc>
                  <a:txBody>
                    <a:bodyPr/>
                    <a:lstStyle/>
                    <a:p>
                      <a:pPr marL="285750" indent="-285750">
                        <a:buFont typeface="Arial" panose="020B0604020202020204" pitchFamily="34" charset="0"/>
                        <a:buChar char="•"/>
                      </a:pPr>
                      <a:r>
                        <a:rPr lang="en-US" dirty="0"/>
                        <a:t>Insert Focus</a:t>
                      </a:r>
                    </a:p>
                  </a:txBody>
                  <a:tcPr/>
                </a:tc>
                <a:extLst>
                  <a:ext uri="{0D108BD9-81ED-4DB2-BD59-A6C34878D82A}">
                    <a16:rowId xmlns:a16="http://schemas.microsoft.com/office/drawing/2014/main" val="2010141816"/>
                  </a:ext>
                </a:extLst>
              </a:tr>
              <a:tr h="370840">
                <a:tc>
                  <a:txBody>
                    <a:bodyPr/>
                    <a:lstStyle/>
                    <a:p>
                      <a:pPr marL="285750" indent="-285750">
                        <a:buFont typeface="Arial" panose="020B0604020202020204" pitchFamily="34" charset="0"/>
                        <a:buChar char="•"/>
                      </a:pPr>
                      <a:r>
                        <a:rPr lang="en-US" dirty="0"/>
                        <a:t>Insert Focus</a:t>
                      </a:r>
                    </a:p>
                  </a:txBody>
                  <a:tcPr/>
                </a:tc>
                <a:extLst>
                  <a:ext uri="{0D108BD9-81ED-4DB2-BD59-A6C34878D82A}">
                    <a16:rowId xmlns:a16="http://schemas.microsoft.com/office/drawing/2014/main" val="3970436803"/>
                  </a:ext>
                </a:extLst>
              </a:tr>
              <a:tr h="370840">
                <a:tc>
                  <a:txBody>
                    <a:bodyPr/>
                    <a:lstStyle/>
                    <a:p>
                      <a:pPr marL="285750" indent="-285750">
                        <a:buFont typeface="Arial" panose="020B0604020202020204" pitchFamily="34" charset="0"/>
                        <a:buChar char="•"/>
                      </a:pPr>
                      <a:r>
                        <a:rPr lang="en-US" dirty="0"/>
                        <a:t>Insert Focus</a:t>
                      </a:r>
                    </a:p>
                  </a:txBody>
                  <a:tcPr/>
                </a:tc>
                <a:extLst>
                  <a:ext uri="{0D108BD9-81ED-4DB2-BD59-A6C34878D82A}">
                    <a16:rowId xmlns:a16="http://schemas.microsoft.com/office/drawing/2014/main" val="1551958973"/>
                  </a:ext>
                </a:extLst>
              </a:tr>
            </a:tbl>
          </a:graphicData>
        </a:graphic>
      </p:graphicFrame>
      <p:sp>
        <p:nvSpPr>
          <p:cNvPr id="4" name="Rectangle 3">
            <a:extLst>
              <a:ext uri="{FF2B5EF4-FFF2-40B4-BE49-F238E27FC236}">
                <a16:creationId xmlns:a16="http://schemas.microsoft.com/office/drawing/2014/main" id="{08528E97-AFE7-4C64-9043-64A635DD9059}"/>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EF3633FA-659A-4E7D-8FEE-913B74B59B02}"/>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accent2"/>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216578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262EF6E-A15B-4F25-9306-2A9C8CC1C3D4}"/>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Diagram 5">
            <a:extLst>
              <a:ext uri="{FF2B5EF4-FFF2-40B4-BE49-F238E27FC236}">
                <a16:creationId xmlns:a16="http://schemas.microsoft.com/office/drawing/2014/main" id="{41B4B32C-2EB1-4C75-A974-B8D04C802140}"/>
              </a:ext>
            </a:extLst>
          </p:cNvPr>
          <p:cNvGraphicFramePr/>
          <p:nvPr>
            <p:extLst>
              <p:ext uri="{D42A27DB-BD31-4B8C-83A1-F6EECF244321}">
                <p14:modId xmlns:p14="http://schemas.microsoft.com/office/powerpoint/2010/main" val="2287416576"/>
              </p:ext>
            </p:extLst>
          </p:nvPr>
        </p:nvGraphicFramePr>
        <p:xfrm>
          <a:off x="2031999" y="719666"/>
          <a:ext cx="9899589"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9EB3FA9B-2F85-4A19-8093-62D72DD3B76E}"/>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accent2"/>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bg1"/>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16461618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ADB9B-7878-4139-9A77-D0EAE2AFD905}"/>
              </a:ext>
            </a:extLst>
          </p:cNvPr>
          <p:cNvSpPr>
            <a:spLocks noGrp="1"/>
          </p:cNvSpPr>
          <p:nvPr>
            <p:ph type="title"/>
          </p:nvPr>
        </p:nvSpPr>
        <p:spPr>
          <a:xfrm>
            <a:off x="2253802" y="365125"/>
            <a:ext cx="9099997" cy="1325563"/>
          </a:xfrm>
        </p:spPr>
        <p:txBody>
          <a:bodyPr/>
          <a:lstStyle/>
          <a:p>
            <a:r>
              <a:rPr lang="en-US" dirty="0"/>
              <a:t>A Living Plan: Continual Action </a:t>
            </a:r>
          </a:p>
        </p:txBody>
      </p:sp>
      <p:graphicFrame>
        <p:nvGraphicFramePr>
          <p:cNvPr id="5" name="Content Placeholder 4">
            <a:extLst>
              <a:ext uri="{FF2B5EF4-FFF2-40B4-BE49-F238E27FC236}">
                <a16:creationId xmlns:a16="http://schemas.microsoft.com/office/drawing/2014/main" id="{E6258907-6931-4410-B621-E454ABF66DF4}"/>
              </a:ext>
            </a:extLst>
          </p:cNvPr>
          <p:cNvGraphicFramePr>
            <a:graphicFrameLocks noGrp="1"/>
          </p:cNvGraphicFramePr>
          <p:nvPr>
            <p:ph idx="1"/>
            <p:extLst>
              <p:ext uri="{D42A27DB-BD31-4B8C-83A1-F6EECF244321}">
                <p14:modId xmlns:p14="http://schemas.microsoft.com/office/powerpoint/2010/main" val="1530987277"/>
              </p:ext>
            </p:extLst>
          </p:nvPr>
        </p:nvGraphicFramePr>
        <p:xfrm>
          <a:off x="4350124" y="1936376"/>
          <a:ext cx="9594476" cy="46872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a:extLst>
              <a:ext uri="{FF2B5EF4-FFF2-40B4-BE49-F238E27FC236}">
                <a16:creationId xmlns:a16="http://schemas.microsoft.com/office/drawing/2014/main" id="{736DE07B-39E4-4F86-8CB9-D0F166C60605}"/>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0D3F4153-A488-4009-BB02-9D7DD073882F}"/>
              </a:ext>
            </a:extLst>
          </p:cNvPr>
          <p:cNvSpPr txBox="1"/>
          <p:nvPr/>
        </p:nvSpPr>
        <p:spPr>
          <a:xfrm>
            <a:off x="2253802" y="1556828"/>
            <a:ext cx="3743586" cy="5539978"/>
          </a:xfrm>
          <a:prstGeom prst="rect">
            <a:avLst/>
          </a:prstGeom>
          <a:noFill/>
        </p:spPr>
        <p:txBody>
          <a:bodyPr wrap="square" rtlCol="0">
            <a:spAutoFit/>
          </a:bodyPr>
          <a:lstStyle/>
          <a:p>
            <a:r>
              <a:rPr lang="en-US" sz="1400" dirty="0">
                <a:latin typeface="Montserrat" panose="00000500000000000000" pitchFamily="2" charset="0"/>
              </a:rPr>
              <a:t>This plan is designed to be a living document that is continuously under evaluation and implementation. </a:t>
            </a:r>
          </a:p>
          <a:p>
            <a:endParaRPr lang="en-US" sz="1400" dirty="0">
              <a:latin typeface="Montserrat" panose="00000500000000000000" pitchFamily="2" charset="0"/>
            </a:endParaRPr>
          </a:p>
          <a:p>
            <a:r>
              <a:rPr lang="en-US" sz="1400" dirty="0">
                <a:latin typeface="Montserrat" panose="00000500000000000000" pitchFamily="2" charset="0"/>
              </a:rPr>
              <a:t>Annual Steps: </a:t>
            </a:r>
          </a:p>
          <a:p>
            <a:pPr marL="342900" indent="-342900">
              <a:buAutoNum type="arabicPeriod"/>
            </a:pPr>
            <a:r>
              <a:rPr lang="en-US" sz="1400" dirty="0">
                <a:latin typeface="Montserrat" panose="00000500000000000000" pitchFamily="2" charset="0"/>
              </a:rPr>
              <a:t>From Strategic Focuses develop Annual Business Plan (see next slides) </a:t>
            </a:r>
          </a:p>
          <a:p>
            <a:pPr marL="342900" indent="-342900">
              <a:buAutoNum type="arabicPeriod"/>
            </a:pPr>
            <a:endParaRPr lang="en-US" sz="1400" dirty="0">
              <a:latin typeface="Montserrat" panose="00000500000000000000" pitchFamily="2" charset="0"/>
            </a:endParaRPr>
          </a:p>
          <a:p>
            <a:pPr marL="342900" indent="-342900">
              <a:buAutoNum type="arabicPeriod"/>
            </a:pPr>
            <a:r>
              <a:rPr lang="en-US" sz="1400" dirty="0">
                <a:latin typeface="Montserrat" panose="00000500000000000000" pitchFamily="2" charset="0"/>
              </a:rPr>
              <a:t>Develop budget for Business Plan </a:t>
            </a:r>
          </a:p>
          <a:p>
            <a:pPr marL="342900" indent="-342900">
              <a:buAutoNum type="arabicPeriod"/>
            </a:pPr>
            <a:endParaRPr lang="en-US" sz="1400" dirty="0">
              <a:latin typeface="Montserrat" panose="00000500000000000000" pitchFamily="2" charset="0"/>
            </a:endParaRPr>
          </a:p>
          <a:p>
            <a:pPr marL="342900" indent="-342900">
              <a:buAutoNum type="arabicPeriod"/>
            </a:pPr>
            <a:r>
              <a:rPr lang="en-US" sz="1400" dirty="0">
                <a:latin typeface="Montserrat" panose="00000500000000000000" pitchFamily="2" charset="0"/>
              </a:rPr>
              <a:t>Deploy/ implement business plan for the year. </a:t>
            </a:r>
          </a:p>
          <a:p>
            <a:pPr marL="342900" indent="-342900">
              <a:buAutoNum type="arabicPeriod"/>
            </a:pPr>
            <a:endParaRPr lang="en-US" sz="1400" dirty="0">
              <a:latin typeface="Montserrat" panose="00000500000000000000" pitchFamily="2" charset="0"/>
            </a:endParaRPr>
          </a:p>
          <a:p>
            <a:pPr marL="342900" indent="-342900">
              <a:buAutoNum type="arabicPeriod"/>
            </a:pPr>
            <a:r>
              <a:rPr lang="en-US" sz="1400" dirty="0">
                <a:latin typeface="Montserrat" panose="00000500000000000000" pitchFamily="2" charset="0"/>
              </a:rPr>
              <a:t>Throughout the year, monitor progress and adapt accordingly. </a:t>
            </a:r>
          </a:p>
          <a:p>
            <a:pPr marL="342900" indent="-342900">
              <a:buAutoNum type="arabicPeriod"/>
            </a:pPr>
            <a:endParaRPr lang="en-US" sz="1400" dirty="0">
              <a:latin typeface="Montserrat" panose="00000500000000000000" pitchFamily="2" charset="0"/>
            </a:endParaRPr>
          </a:p>
          <a:p>
            <a:pPr marL="342900" indent="-342900">
              <a:buAutoNum type="arabicPeriod"/>
            </a:pPr>
            <a:r>
              <a:rPr lang="en-US" sz="1400" dirty="0">
                <a:latin typeface="Montserrat" panose="00000500000000000000" pitchFamily="2" charset="0"/>
              </a:rPr>
              <a:t>Towards end of year evaluate progress of year based on key performance indicators. </a:t>
            </a:r>
          </a:p>
          <a:p>
            <a:pPr marL="342900" indent="-342900">
              <a:buAutoNum type="arabicPeriod"/>
            </a:pPr>
            <a:endParaRPr lang="en-US" sz="1400" dirty="0">
              <a:latin typeface="Montserrat" panose="00000500000000000000" pitchFamily="2" charset="0"/>
            </a:endParaRPr>
          </a:p>
          <a:p>
            <a:pPr marL="342900" indent="-342900">
              <a:buAutoNum type="arabicPeriod"/>
            </a:pPr>
            <a:r>
              <a:rPr lang="en-US" sz="1400" dirty="0">
                <a:latin typeface="Montserrat" panose="00000500000000000000" pitchFamily="2" charset="0"/>
              </a:rPr>
              <a:t>Start cycle again, with evaluation from Year 1- develop Year 2 Business Plan.</a:t>
            </a:r>
          </a:p>
          <a:p>
            <a:endParaRPr lang="en-US" dirty="0"/>
          </a:p>
        </p:txBody>
      </p:sp>
      <p:sp>
        <p:nvSpPr>
          <p:cNvPr id="7" name="TextBox 6">
            <a:extLst>
              <a:ext uri="{FF2B5EF4-FFF2-40B4-BE49-F238E27FC236}">
                <a16:creationId xmlns:a16="http://schemas.microsoft.com/office/drawing/2014/main" id="{289A6CC6-D514-4EC6-BB63-AE6871D56842}"/>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bg1"/>
                </a:solidFill>
              </a:rPr>
              <a:t>Strategic Focuses </a:t>
            </a:r>
          </a:p>
          <a:p>
            <a:pPr>
              <a:spcAft>
                <a:spcPts val="1200"/>
              </a:spcAft>
            </a:pPr>
            <a:r>
              <a:rPr lang="en-US" sz="1600" dirty="0">
                <a:solidFill>
                  <a:schemeClr val="accent2"/>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8570419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571F0-7E93-4304-828A-6B7389FDFA7B}"/>
              </a:ext>
            </a:extLst>
          </p:cNvPr>
          <p:cNvSpPr>
            <a:spLocks noGrp="1"/>
          </p:cNvSpPr>
          <p:nvPr>
            <p:ph type="title"/>
          </p:nvPr>
        </p:nvSpPr>
        <p:spPr>
          <a:xfrm>
            <a:off x="2099256" y="74939"/>
            <a:ext cx="9093558" cy="1325563"/>
          </a:xfrm>
        </p:spPr>
        <p:txBody>
          <a:bodyPr>
            <a:normAutofit/>
          </a:bodyPr>
          <a:lstStyle/>
          <a:p>
            <a:r>
              <a:rPr lang="en-US" sz="4000" dirty="0"/>
              <a:t>Annual Business Plan (Template-insert year) </a:t>
            </a:r>
          </a:p>
        </p:txBody>
      </p:sp>
      <p:graphicFrame>
        <p:nvGraphicFramePr>
          <p:cNvPr id="5" name="Table 5">
            <a:extLst>
              <a:ext uri="{FF2B5EF4-FFF2-40B4-BE49-F238E27FC236}">
                <a16:creationId xmlns:a16="http://schemas.microsoft.com/office/drawing/2014/main" id="{AB414343-41C7-4003-91E6-AC02FDCD454C}"/>
              </a:ext>
            </a:extLst>
          </p:cNvPr>
          <p:cNvGraphicFramePr>
            <a:graphicFrameLocks noGrp="1"/>
          </p:cNvGraphicFramePr>
          <p:nvPr>
            <p:ph idx="1"/>
            <p:extLst>
              <p:ext uri="{D42A27DB-BD31-4B8C-83A1-F6EECF244321}">
                <p14:modId xmlns:p14="http://schemas.microsoft.com/office/powerpoint/2010/main" val="4098361278"/>
              </p:ext>
            </p:extLst>
          </p:nvPr>
        </p:nvGraphicFramePr>
        <p:xfrm>
          <a:off x="2099256" y="1139780"/>
          <a:ext cx="9923172" cy="5456361"/>
        </p:xfrm>
        <a:graphic>
          <a:graphicData uri="http://schemas.openxmlformats.org/drawingml/2006/table">
            <a:tbl>
              <a:tblPr firstRow="1" bandRow="1">
                <a:tableStyleId>{5940675A-B579-460E-94D1-54222C63F5DA}</a:tableStyleId>
              </a:tblPr>
              <a:tblGrid>
                <a:gridCol w="1653862">
                  <a:extLst>
                    <a:ext uri="{9D8B030D-6E8A-4147-A177-3AD203B41FA5}">
                      <a16:colId xmlns:a16="http://schemas.microsoft.com/office/drawing/2014/main" val="2890900802"/>
                    </a:ext>
                  </a:extLst>
                </a:gridCol>
                <a:gridCol w="1653862">
                  <a:extLst>
                    <a:ext uri="{9D8B030D-6E8A-4147-A177-3AD203B41FA5}">
                      <a16:colId xmlns:a16="http://schemas.microsoft.com/office/drawing/2014/main" val="589925499"/>
                    </a:ext>
                  </a:extLst>
                </a:gridCol>
                <a:gridCol w="1653862">
                  <a:extLst>
                    <a:ext uri="{9D8B030D-6E8A-4147-A177-3AD203B41FA5}">
                      <a16:colId xmlns:a16="http://schemas.microsoft.com/office/drawing/2014/main" val="2230340410"/>
                    </a:ext>
                  </a:extLst>
                </a:gridCol>
                <a:gridCol w="1653862">
                  <a:extLst>
                    <a:ext uri="{9D8B030D-6E8A-4147-A177-3AD203B41FA5}">
                      <a16:colId xmlns:a16="http://schemas.microsoft.com/office/drawing/2014/main" val="616799726"/>
                    </a:ext>
                  </a:extLst>
                </a:gridCol>
                <a:gridCol w="1653862">
                  <a:extLst>
                    <a:ext uri="{9D8B030D-6E8A-4147-A177-3AD203B41FA5}">
                      <a16:colId xmlns:a16="http://schemas.microsoft.com/office/drawing/2014/main" val="1466788178"/>
                    </a:ext>
                  </a:extLst>
                </a:gridCol>
                <a:gridCol w="1653862">
                  <a:extLst>
                    <a:ext uri="{9D8B030D-6E8A-4147-A177-3AD203B41FA5}">
                      <a16:colId xmlns:a16="http://schemas.microsoft.com/office/drawing/2014/main" val="430237343"/>
                    </a:ext>
                  </a:extLst>
                </a:gridCol>
              </a:tblGrid>
              <a:tr h="76881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Priority: Organizational Excellence: </a:t>
                      </a:r>
                      <a:r>
                        <a:rPr lang="en-US" sz="1400" b="0" dirty="0">
                          <a:solidFill>
                            <a:schemeClr val="tx1"/>
                          </a:solidFill>
                        </a:rPr>
                        <a:t>Under a one WTS model, align all entities with WTS culture through a sustainable, strategic, and optimized business plan build on sound management practices.  Through international collaboration, effective communications, and strategic capacity building expand WTS’ influence through the transportation sector </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52453560"/>
                  </a:ext>
                </a:extLst>
              </a:tr>
              <a:tr h="389744">
                <a:tc gridSpan="6">
                  <a:txBody>
                    <a:bodyPr/>
                    <a:lstStyle/>
                    <a:p>
                      <a:r>
                        <a:rPr lang="en-US" sz="1400" b="1" dirty="0">
                          <a:solidFill>
                            <a:schemeClr val="tx1"/>
                          </a:solidFill>
                        </a:rPr>
                        <a:t>Prior Accomplishments:  </a:t>
                      </a:r>
                      <a:r>
                        <a:rPr lang="en-US" sz="1400" dirty="0">
                          <a:solidFill>
                            <a:schemeClr val="tx1"/>
                          </a:solidFill>
                        </a:rPr>
                        <a:t>(In a few bullets or sentences list progress to date or prior accomplishments on this priority.)</a:t>
                      </a:r>
                    </a:p>
                  </a:txBody>
                  <a:tcP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50129215"/>
                  </a:ext>
                </a:extLst>
              </a:tr>
              <a:tr h="934263">
                <a:tc>
                  <a:txBody>
                    <a:bodyPr/>
                    <a:lstStyle/>
                    <a:p>
                      <a:pPr algn="ctr"/>
                      <a:r>
                        <a:rPr lang="en-US" sz="1400" b="1" dirty="0">
                          <a:solidFill>
                            <a:schemeClr val="tx1"/>
                          </a:solidFill>
                        </a:rPr>
                        <a:t>Strategic Focus</a:t>
                      </a:r>
                    </a:p>
                  </a:txBody>
                  <a:tcPr anchor="ctr"/>
                </a:tc>
                <a:tc>
                  <a:txBody>
                    <a:bodyPr/>
                    <a:lstStyle/>
                    <a:p>
                      <a:pPr algn="ctr"/>
                      <a:r>
                        <a:rPr lang="en-US" sz="1400" b="1" dirty="0">
                          <a:solidFill>
                            <a:schemeClr val="tx1"/>
                          </a:solidFill>
                        </a:rPr>
                        <a:t>Tactics </a:t>
                      </a:r>
                    </a:p>
                  </a:txBody>
                  <a:tcPr anchor="ctr"/>
                </a:tc>
                <a:tc>
                  <a:txBody>
                    <a:bodyPr/>
                    <a:lstStyle/>
                    <a:p>
                      <a:pPr algn="ctr"/>
                      <a:r>
                        <a:rPr lang="en-US" sz="1400" b="1" dirty="0">
                          <a:solidFill>
                            <a:schemeClr val="tx1"/>
                          </a:solidFill>
                        </a:rPr>
                        <a:t>Time Frame</a:t>
                      </a:r>
                    </a:p>
                  </a:txBody>
                  <a:tcPr anchor="ctr"/>
                </a:tc>
                <a:tc>
                  <a:txBody>
                    <a:bodyPr/>
                    <a:lstStyle/>
                    <a:p>
                      <a:pPr algn="ctr"/>
                      <a:r>
                        <a:rPr lang="en-US" sz="1400" b="1" dirty="0">
                          <a:solidFill>
                            <a:schemeClr val="tx1"/>
                          </a:solidFill>
                        </a:rPr>
                        <a:t>Responsible Party (Committee/ Board) </a:t>
                      </a:r>
                    </a:p>
                  </a:txBody>
                  <a:tcPr anchor="ctr"/>
                </a:tc>
                <a:tc>
                  <a:txBody>
                    <a:bodyPr/>
                    <a:lstStyle/>
                    <a:p>
                      <a:pPr algn="ctr"/>
                      <a:r>
                        <a:rPr lang="en-US" sz="1400" b="1" dirty="0">
                          <a:solidFill>
                            <a:schemeClr val="tx1"/>
                          </a:solidFill>
                        </a:rPr>
                        <a:t>Status </a:t>
                      </a:r>
                    </a:p>
                  </a:txBody>
                  <a:tcPr anchor="ctr"/>
                </a:tc>
                <a:tc>
                  <a:txBody>
                    <a:bodyPr/>
                    <a:lstStyle/>
                    <a:p>
                      <a:pPr algn="ctr"/>
                      <a:r>
                        <a:rPr lang="en-US" sz="1400" b="1" dirty="0">
                          <a:solidFill>
                            <a:schemeClr val="tx1"/>
                          </a:solidFill>
                        </a:rPr>
                        <a:t>Key Performance Indicators </a:t>
                      </a:r>
                    </a:p>
                  </a:txBody>
                  <a:tcPr anchor="ctr"/>
                </a:tc>
                <a:extLst>
                  <a:ext uri="{0D108BD9-81ED-4DB2-BD59-A6C34878D82A}">
                    <a16:rowId xmlns:a16="http://schemas.microsoft.com/office/drawing/2014/main" val="1186832257"/>
                  </a:ext>
                </a:extLst>
              </a:tr>
              <a:tr h="480506">
                <a:tc rowSpan="2">
                  <a:txBody>
                    <a:bodyPr/>
                    <a:lstStyle/>
                    <a:p>
                      <a:pPr algn="ctr"/>
                      <a:r>
                        <a:rPr lang="en-US" sz="1200" dirty="0">
                          <a:solidFill>
                            <a:schemeClr val="tx1"/>
                          </a:solidFill>
                        </a:rPr>
                        <a:t>Inserted From Slide 10 </a:t>
                      </a:r>
                    </a:p>
                  </a:txBody>
                  <a:tcPr anchor="ctr"/>
                </a:tc>
                <a:tc>
                  <a:txBody>
                    <a:bodyPr/>
                    <a:lstStyle/>
                    <a:p>
                      <a:pPr algn="ctr"/>
                      <a:r>
                        <a:rPr lang="en-US" sz="1200" dirty="0">
                          <a:solidFill>
                            <a:schemeClr val="tx1"/>
                          </a:solidFill>
                        </a:rPr>
                        <a:t>Specific Tactic to Accomplish Focus</a:t>
                      </a: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dirty="0">
                        <a:solidFill>
                          <a:schemeClr val="tx1"/>
                        </a:solidFill>
                      </a:endParaRPr>
                    </a:p>
                  </a:txBody>
                  <a:tcPr anchor="ctr"/>
                </a:tc>
                <a:extLst>
                  <a:ext uri="{0D108BD9-81ED-4DB2-BD59-A6C34878D82A}">
                    <a16:rowId xmlns:a16="http://schemas.microsoft.com/office/drawing/2014/main" val="575219515"/>
                  </a:ext>
                </a:extLst>
              </a:tr>
              <a:tr h="480506">
                <a:tc v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Specific Tactic to Accomplish Focus</a:t>
                      </a: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dirty="0">
                        <a:solidFill>
                          <a:schemeClr val="tx1"/>
                        </a:solidFill>
                      </a:endParaRPr>
                    </a:p>
                  </a:txBody>
                  <a:tcPr anchor="ctr"/>
                </a:tc>
                <a:tc>
                  <a:txBody>
                    <a:bodyPr/>
                    <a:lstStyle/>
                    <a:p>
                      <a:pPr algn="ctr"/>
                      <a:endParaRPr lang="en-US" dirty="0">
                        <a:solidFill>
                          <a:schemeClr val="tx1"/>
                        </a:solidFill>
                      </a:endParaRPr>
                    </a:p>
                  </a:txBody>
                  <a:tcPr anchor="ctr"/>
                </a:tc>
                <a:extLst>
                  <a:ext uri="{0D108BD9-81ED-4DB2-BD59-A6C34878D82A}">
                    <a16:rowId xmlns:a16="http://schemas.microsoft.com/office/drawing/2014/main" val="3737448016"/>
                  </a:ext>
                </a:extLst>
              </a:tr>
              <a:tr h="4805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Inserted From Slide 10 </a:t>
                      </a:r>
                    </a:p>
                  </a:txBody>
                  <a:tcPr anchor="ctr"/>
                </a:tc>
                <a:tc>
                  <a:txBody>
                    <a:bodyPr/>
                    <a:lstStyle/>
                    <a:p>
                      <a:pPr algn="ctr"/>
                      <a:r>
                        <a:rPr lang="en-US" sz="1200" dirty="0">
                          <a:solidFill>
                            <a:schemeClr val="tx1"/>
                          </a:solidFill>
                        </a:rPr>
                        <a:t>Specific Tactic to Accomplish Focus</a:t>
                      </a: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dirty="0">
                        <a:solidFill>
                          <a:schemeClr val="tx1"/>
                        </a:solidFill>
                      </a:endParaRPr>
                    </a:p>
                  </a:txBody>
                  <a:tcPr anchor="ctr"/>
                </a:tc>
                <a:tc>
                  <a:txBody>
                    <a:bodyPr/>
                    <a:lstStyle/>
                    <a:p>
                      <a:pPr algn="ctr"/>
                      <a:endParaRPr lang="en-US" dirty="0">
                        <a:solidFill>
                          <a:schemeClr val="tx1"/>
                        </a:solidFill>
                      </a:endParaRPr>
                    </a:p>
                  </a:txBody>
                  <a:tcPr anchor="ctr"/>
                </a:tc>
                <a:extLst>
                  <a:ext uri="{0D108BD9-81ED-4DB2-BD59-A6C34878D82A}">
                    <a16:rowId xmlns:a16="http://schemas.microsoft.com/office/drawing/2014/main" val="457534928"/>
                  </a:ext>
                </a:extLst>
              </a:tr>
              <a:tr h="1057114">
                <a:tc rowSpan="2">
                  <a:txBody>
                    <a:bodyPr/>
                    <a:lstStyle/>
                    <a:p>
                      <a:pPr algn="ctr"/>
                      <a:r>
                        <a:rPr lang="en-US" sz="1200" b="1" dirty="0">
                          <a:solidFill>
                            <a:schemeClr val="tx1"/>
                          </a:solidFill>
                        </a:rPr>
                        <a:t>Example: </a:t>
                      </a:r>
                      <a:r>
                        <a:rPr lang="en-US" sz="1200" dirty="0">
                          <a:solidFill>
                            <a:schemeClr val="tx1"/>
                          </a:solidFill>
                        </a:rPr>
                        <a:t>Establish culture of unity and collaboration through transparent and timely communications to strengthen partnership between entities of WTS </a:t>
                      </a:r>
                    </a:p>
                  </a:txBody>
                  <a:tcPr anchor="ctr"/>
                </a:tc>
                <a:tc>
                  <a:txBody>
                    <a:bodyPr/>
                    <a:lstStyle/>
                    <a:p>
                      <a:pPr algn="ctr"/>
                      <a:r>
                        <a:rPr lang="en-US" sz="1200" dirty="0">
                          <a:solidFill>
                            <a:schemeClr val="tx1"/>
                          </a:solidFill>
                        </a:rPr>
                        <a:t>Hold quarterly chapter leader position calls to share updates and increase peer-to-peer collaboration</a:t>
                      </a:r>
                    </a:p>
                  </a:txBody>
                  <a:tcPr anchor="ctr"/>
                </a:tc>
                <a:tc>
                  <a:txBody>
                    <a:bodyPr/>
                    <a:lstStyle/>
                    <a:p>
                      <a:pPr algn="ctr"/>
                      <a:r>
                        <a:rPr lang="en-US" sz="1200" dirty="0">
                          <a:solidFill>
                            <a:schemeClr val="tx1"/>
                          </a:solidFill>
                        </a:rPr>
                        <a:t>Quarterly</a:t>
                      </a:r>
                    </a:p>
                  </a:txBody>
                  <a:tcPr anchor="ctr"/>
                </a:tc>
                <a:tc>
                  <a:txBody>
                    <a:bodyPr/>
                    <a:lstStyle/>
                    <a:p>
                      <a:pPr algn="ctr"/>
                      <a:r>
                        <a:rPr lang="en-US" sz="1200" dirty="0">
                          <a:solidFill>
                            <a:schemeClr val="tx1"/>
                          </a:solidFill>
                        </a:rPr>
                        <a:t>WTS International Staff</a:t>
                      </a:r>
                    </a:p>
                  </a:txBody>
                  <a:tcPr anchor="ctr"/>
                </a:tc>
                <a:tc>
                  <a:txBody>
                    <a:bodyPr/>
                    <a:lstStyle/>
                    <a:p>
                      <a:pPr algn="ctr"/>
                      <a:endParaRPr lang="en-US" sz="1200" dirty="0">
                        <a:solidFill>
                          <a:schemeClr val="tx1"/>
                        </a:solidFill>
                      </a:endParaRPr>
                    </a:p>
                  </a:txBody>
                  <a:tcPr anchor="ctr"/>
                </a:tc>
                <a:tc>
                  <a:txBody>
                    <a:bodyPr/>
                    <a:lstStyle/>
                    <a:p>
                      <a:pPr algn="ctr"/>
                      <a:r>
                        <a:rPr lang="en-US" sz="1200" dirty="0">
                          <a:solidFill>
                            <a:schemeClr val="tx1"/>
                          </a:solidFill>
                        </a:rPr>
                        <a:t>75% attendance of chapter leaders at each call, 90% overall satisfaction with calls based on surveys </a:t>
                      </a:r>
                    </a:p>
                  </a:txBody>
                  <a:tcPr anchor="ctr"/>
                </a:tc>
                <a:extLst>
                  <a:ext uri="{0D108BD9-81ED-4DB2-BD59-A6C34878D82A}">
                    <a16:rowId xmlns:a16="http://schemas.microsoft.com/office/drawing/2014/main" val="2344252657"/>
                  </a:ext>
                </a:extLst>
              </a:tr>
              <a:tr h="864912">
                <a:tc vMerge="1">
                  <a:txBody>
                    <a:bodyPr/>
                    <a:lstStyle/>
                    <a:p>
                      <a:endParaRPr lang="en-US" sz="1200" dirty="0"/>
                    </a:p>
                  </a:txBody>
                  <a:tcPr/>
                </a:tc>
                <a:tc>
                  <a:txBody>
                    <a:bodyPr/>
                    <a:lstStyle/>
                    <a:p>
                      <a:pPr algn="ctr"/>
                      <a:r>
                        <a:rPr lang="en-US" sz="1200" dirty="0">
                          <a:solidFill>
                            <a:schemeClr val="tx1"/>
                          </a:solidFill>
                        </a:rPr>
                        <a:t>Hold annual one-on-one with Chapter President &amp; Vice President</a:t>
                      </a:r>
                    </a:p>
                  </a:txBody>
                  <a:tcPr anchor="ctr"/>
                </a:tc>
                <a:tc>
                  <a:txBody>
                    <a:bodyPr/>
                    <a:lstStyle/>
                    <a:p>
                      <a:pPr algn="ctr"/>
                      <a:r>
                        <a:rPr lang="en-US" sz="1200" dirty="0">
                          <a:solidFill>
                            <a:schemeClr val="tx1"/>
                          </a:solidFill>
                        </a:rPr>
                        <a:t>Annually</a:t>
                      </a:r>
                    </a:p>
                  </a:txBody>
                  <a:tcPr anchor="ctr"/>
                </a:tc>
                <a:tc>
                  <a:txBody>
                    <a:bodyPr/>
                    <a:lstStyle/>
                    <a:p>
                      <a:pPr algn="ctr"/>
                      <a:r>
                        <a:rPr lang="en-US" sz="1200" dirty="0">
                          <a:solidFill>
                            <a:schemeClr val="tx1"/>
                          </a:solidFill>
                        </a:rPr>
                        <a:t>WTS International Staff</a:t>
                      </a:r>
                    </a:p>
                  </a:txBody>
                  <a:tcPr anchor="ctr"/>
                </a:tc>
                <a:tc>
                  <a:txBody>
                    <a:bodyPr/>
                    <a:lstStyle/>
                    <a:p>
                      <a:pPr algn="ctr"/>
                      <a:endParaRPr lang="en-US" sz="1200" dirty="0">
                        <a:solidFill>
                          <a:schemeClr val="tx1"/>
                        </a:solidFill>
                      </a:endParaRPr>
                    </a:p>
                  </a:txBody>
                  <a:tcPr anchor="ctr"/>
                </a:tc>
                <a:tc>
                  <a:txBody>
                    <a:bodyPr/>
                    <a:lstStyle/>
                    <a:p>
                      <a:pPr algn="ctr"/>
                      <a:r>
                        <a:rPr lang="en-US" sz="1200" dirty="0">
                          <a:solidFill>
                            <a:schemeClr val="tx1"/>
                          </a:solidFill>
                        </a:rPr>
                        <a:t>100% Chapter Participation</a:t>
                      </a:r>
                    </a:p>
                  </a:txBody>
                  <a:tcPr anchor="ctr"/>
                </a:tc>
                <a:extLst>
                  <a:ext uri="{0D108BD9-81ED-4DB2-BD59-A6C34878D82A}">
                    <a16:rowId xmlns:a16="http://schemas.microsoft.com/office/drawing/2014/main" val="369095641"/>
                  </a:ext>
                </a:extLst>
              </a:tr>
            </a:tbl>
          </a:graphicData>
        </a:graphic>
      </p:graphicFrame>
      <p:sp>
        <p:nvSpPr>
          <p:cNvPr id="4" name="Rectangle 3">
            <a:extLst>
              <a:ext uri="{FF2B5EF4-FFF2-40B4-BE49-F238E27FC236}">
                <a16:creationId xmlns:a16="http://schemas.microsoft.com/office/drawing/2014/main" id="{7A68796E-397D-4703-9256-69FD3EBF5020}"/>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8BA7848E-BBD5-420A-9EC4-D65E860E996D}"/>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bg1"/>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accent2"/>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11844697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571F0-7E93-4304-828A-6B7389FDFA7B}"/>
              </a:ext>
            </a:extLst>
          </p:cNvPr>
          <p:cNvSpPr>
            <a:spLocks noGrp="1"/>
          </p:cNvSpPr>
          <p:nvPr>
            <p:ph type="title"/>
          </p:nvPr>
        </p:nvSpPr>
        <p:spPr>
          <a:xfrm>
            <a:off x="2099256" y="74939"/>
            <a:ext cx="9093558" cy="1325563"/>
          </a:xfrm>
        </p:spPr>
        <p:txBody>
          <a:bodyPr>
            <a:normAutofit/>
          </a:bodyPr>
          <a:lstStyle/>
          <a:p>
            <a:r>
              <a:rPr lang="en-US" sz="4000" dirty="0"/>
              <a:t>Annual Business Plan (Template-insert year) </a:t>
            </a:r>
          </a:p>
        </p:txBody>
      </p:sp>
      <p:graphicFrame>
        <p:nvGraphicFramePr>
          <p:cNvPr id="5" name="Table 5">
            <a:extLst>
              <a:ext uri="{FF2B5EF4-FFF2-40B4-BE49-F238E27FC236}">
                <a16:creationId xmlns:a16="http://schemas.microsoft.com/office/drawing/2014/main" id="{AB414343-41C7-4003-91E6-AC02FDCD454C}"/>
              </a:ext>
            </a:extLst>
          </p:cNvPr>
          <p:cNvGraphicFramePr>
            <a:graphicFrameLocks noGrp="1"/>
          </p:cNvGraphicFramePr>
          <p:nvPr>
            <p:ph idx="1"/>
            <p:extLst>
              <p:ext uri="{D42A27DB-BD31-4B8C-83A1-F6EECF244321}">
                <p14:modId xmlns:p14="http://schemas.microsoft.com/office/powerpoint/2010/main" val="3359501361"/>
              </p:ext>
            </p:extLst>
          </p:nvPr>
        </p:nvGraphicFramePr>
        <p:xfrm>
          <a:off x="2099256" y="1139780"/>
          <a:ext cx="9910293" cy="5088815"/>
        </p:xfrm>
        <a:graphic>
          <a:graphicData uri="http://schemas.openxmlformats.org/drawingml/2006/table">
            <a:tbl>
              <a:tblPr firstRow="1" bandRow="1">
                <a:tableStyleId>{5940675A-B579-460E-94D1-54222C63F5DA}</a:tableStyleId>
              </a:tblPr>
              <a:tblGrid>
                <a:gridCol w="1653862">
                  <a:extLst>
                    <a:ext uri="{9D8B030D-6E8A-4147-A177-3AD203B41FA5}">
                      <a16:colId xmlns:a16="http://schemas.microsoft.com/office/drawing/2014/main" val="2890900802"/>
                    </a:ext>
                  </a:extLst>
                </a:gridCol>
                <a:gridCol w="1653862">
                  <a:extLst>
                    <a:ext uri="{9D8B030D-6E8A-4147-A177-3AD203B41FA5}">
                      <a16:colId xmlns:a16="http://schemas.microsoft.com/office/drawing/2014/main" val="589925499"/>
                    </a:ext>
                  </a:extLst>
                </a:gridCol>
                <a:gridCol w="1653862">
                  <a:extLst>
                    <a:ext uri="{9D8B030D-6E8A-4147-A177-3AD203B41FA5}">
                      <a16:colId xmlns:a16="http://schemas.microsoft.com/office/drawing/2014/main" val="2230340410"/>
                    </a:ext>
                  </a:extLst>
                </a:gridCol>
                <a:gridCol w="1653862">
                  <a:extLst>
                    <a:ext uri="{9D8B030D-6E8A-4147-A177-3AD203B41FA5}">
                      <a16:colId xmlns:a16="http://schemas.microsoft.com/office/drawing/2014/main" val="616799726"/>
                    </a:ext>
                  </a:extLst>
                </a:gridCol>
                <a:gridCol w="1653862">
                  <a:extLst>
                    <a:ext uri="{9D8B030D-6E8A-4147-A177-3AD203B41FA5}">
                      <a16:colId xmlns:a16="http://schemas.microsoft.com/office/drawing/2014/main" val="1466788178"/>
                    </a:ext>
                  </a:extLst>
                </a:gridCol>
                <a:gridCol w="1640983">
                  <a:extLst>
                    <a:ext uri="{9D8B030D-6E8A-4147-A177-3AD203B41FA5}">
                      <a16:colId xmlns:a16="http://schemas.microsoft.com/office/drawing/2014/main" val="430237343"/>
                    </a:ext>
                  </a:extLst>
                </a:gridCol>
              </a:tblGrid>
              <a:tr h="76881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Priority: Member and Organization Engagement: </a:t>
                      </a:r>
                      <a:r>
                        <a:rPr lang="en-US" sz="1400" dirty="0"/>
                        <a:t>Engage and expand membership through member-focused approach to delivering exceptional and valuable experiences.  Strengthen collaboration within internal WTS entities through transparent communications, increased connection points, and joint commitment to achieving the WTS mission.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52453560"/>
                  </a:ext>
                </a:extLst>
              </a:tr>
              <a:tr h="389744">
                <a:tc gridSpan="6">
                  <a:txBody>
                    <a:bodyPr/>
                    <a:lstStyle/>
                    <a:p>
                      <a:r>
                        <a:rPr lang="en-US" sz="1400" b="1" dirty="0">
                          <a:solidFill>
                            <a:schemeClr val="tx1"/>
                          </a:solidFill>
                        </a:rPr>
                        <a:t>Prior Accomplishments:  </a:t>
                      </a:r>
                      <a:r>
                        <a:rPr lang="en-US" sz="1400" dirty="0">
                          <a:solidFill>
                            <a:schemeClr val="tx1"/>
                          </a:solidFill>
                        </a:rPr>
                        <a:t>(In a few bullets or sentences list progress to date or prior accomplishments on this priority.)</a:t>
                      </a:r>
                    </a:p>
                  </a:txBody>
                  <a:tcP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50129215"/>
                  </a:ext>
                </a:extLst>
              </a:tr>
              <a:tr h="934263">
                <a:tc>
                  <a:txBody>
                    <a:bodyPr/>
                    <a:lstStyle/>
                    <a:p>
                      <a:pPr algn="ctr"/>
                      <a:r>
                        <a:rPr lang="en-US" sz="1400" b="1" dirty="0">
                          <a:solidFill>
                            <a:schemeClr val="tx1"/>
                          </a:solidFill>
                        </a:rPr>
                        <a:t>Strategic Focus</a:t>
                      </a:r>
                    </a:p>
                  </a:txBody>
                  <a:tcPr anchor="ctr"/>
                </a:tc>
                <a:tc>
                  <a:txBody>
                    <a:bodyPr/>
                    <a:lstStyle/>
                    <a:p>
                      <a:pPr algn="ctr"/>
                      <a:r>
                        <a:rPr lang="en-US" sz="1400" b="1" dirty="0">
                          <a:solidFill>
                            <a:schemeClr val="tx1"/>
                          </a:solidFill>
                        </a:rPr>
                        <a:t>Tactics </a:t>
                      </a:r>
                    </a:p>
                  </a:txBody>
                  <a:tcPr anchor="ctr"/>
                </a:tc>
                <a:tc>
                  <a:txBody>
                    <a:bodyPr/>
                    <a:lstStyle/>
                    <a:p>
                      <a:pPr algn="ctr"/>
                      <a:r>
                        <a:rPr lang="en-US" sz="1400" b="1" dirty="0">
                          <a:solidFill>
                            <a:schemeClr val="tx1"/>
                          </a:solidFill>
                        </a:rPr>
                        <a:t>Time Frame</a:t>
                      </a:r>
                    </a:p>
                  </a:txBody>
                  <a:tcPr anchor="ctr"/>
                </a:tc>
                <a:tc>
                  <a:txBody>
                    <a:bodyPr/>
                    <a:lstStyle/>
                    <a:p>
                      <a:pPr algn="ctr"/>
                      <a:r>
                        <a:rPr lang="en-US" sz="1400" b="1" dirty="0">
                          <a:solidFill>
                            <a:schemeClr val="tx1"/>
                          </a:solidFill>
                        </a:rPr>
                        <a:t>Responsible Party (Committee/ Board) </a:t>
                      </a:r>
                    </a:p>
                  </a:txBody>
                  <a:tcPr anchor="ctr"/>
                </a:tc>
                <a:tc>
                  <a:txBody>
                    <a:bodyPr/>
                    <a:lstStyle/>
                    <a:p>
                      <a:pPr algn="ctr"/>
                      <a:r>
                        <a:rPr lang="en-US" sz="1400" b="1" dirty="0">
                          <a:solidFill>
                            <a:schemeClr val="tx1"/>
                          </a:solidFill>
                        </a:rPr>
                        <a:t>Status </a:t>
                      </a:r>
                    </a:p>
                  </a:txBody>
                  <a:tcPr anchor="ctr"/>
                </a:tc>
                <a:tc>
                  <a:txBody>
                    <a:bodyPr/>
                    <a:lstStyle/>
                    <a:p>
                      <a:pPr algn="ctr"/>
                      <a:r>
                        <a:rPr lang="en-US" sz="1400" b="1" dirty="0">
                          <a:solidFill>
                            <a:schemeClr val="tx1"/>
                          </a:solidFill>
                        </a:rPr>
                        <a:t>Key Performance Indicators </a:t>
                      </a:r>
                    </a:p>
                  </a:txBody>
                  <a:tcPr anchor="ctr"/>
                </a:tc>
                <a:extLst>
                  <a:ext uri="{0D108BD9-81ED-4DB2-BD59-A6C34878D82A}">
                    <a16:rowId xmlns:a16="http://schemas.microsoft.com/office/drawing/2014/main" val="1186832257"/>
                  </a:ext>
                </a:extLst>
              </a:tr>
              <a:tr h="480506">
                <a:tc rowSpan="2">
                  <a:txBody>
                    <a:bodyPr/>
                    <a:lstStyle/>
                    <a:p>
                      <a:pPr algn="ctr"/>
                      <a:r>
                        <a:rPr lang="en-US" sz="1200" dirty="0">
                          <a:solidFill>
                            <a:schemeClr val="tx1"/>
                          </a:solidFill>
                        </a:rPr>
                        <a:t>Inserted From Slide 11 </a:t>
                      </a:r>
                    </a:p>
                  </a:txBody>
                  <a:tcPr anchor="ctr"/>
                </a:tc>
                <a:tc>
                  <a:txBody>
                    <a:bodyPr/>
                    <a:lstStyle/>
                    <a:p>
                      <a:pPr algn="ctr"/>
                      <a:r>
                        <a:rPr lang="en-US" sz="1200" dirty="0">
                          <a:solidFill>
                            <a:schemeClr val="tx1"/>
                          </a:solidFill>
                        </a:rPr>
                        <a:t>Specific Tactic to Accomplish Focus</a:t>
                      </a: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dirty="0">
                        <a:solidFill>
                          <a:schemeClr val="tx1"/>
                        </a:solidFill>
                      </a:endParaRPr>
                    </a:p>
                  </a:txBody>
                  <a:tcPr anchor="ctr"/>
                </a:tc>
                <a:extLst>
                  <a:ext uri="{0D108BD9-81ED-4DB2-BD59-A6C34878D82A}">
                    <a16:rowId xmlns:a16="http://schemas.microsoft.com/office/drawing/2014/main" val="575219515"/>
                  </a:ext>
                </a:extLst>
              </a:tr>
              <a:tr h="480506">
                <a:tc v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Specific Tactic to Accomplish Focus</a:t>
                      </a: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dirty="0">
                        <a:solidFill>
                          <a:schemeClr val="tx1"/>
                        </a:solidFill>
                      </a:endParaRPr>
                    </a:p>
                  </a:txBody>
                  <a:tcPr anchor="ctr"/>
                </a:tc>
                <a:tc>
                  <a:txBody>
                    <a:bodyPr/>
                    <a:lstStyle/>
                    <a:p>
                      <a:pPr algn="ctr"/>
                      <a:endParaRPr lang="en-US" dirty="0">
                        <a:solidFill>
                          <a:schemeClr val="tx1"/>
                        </a:solidFill>
                      </a:endParaRPr>
                    </a:p>
                  </a:txBody>
                  <a:tcPr anchor="ctr"/>
                </a:tc>
                <a:extLst>
                  <a:ext uri="{0D108BD9-81ED-4DB2-BD59-A6C34878D82A}">
                    <a16:rowId xmlns:a16="http://schemas.microsoft.com/office/drawing/2014/main" val="3737448016"/>
                  </a:ext>
                </a:extLst>
              </a:tr>
              <a:tr h="4805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Inserted From Slide 11 </a:t>
                      </a:r>
                    </a:p>
                  </a:txBody>
                  <a:tcPr anchor="ctr"/>
                </a:tc>
                <a:tc>
                  <a:txBody>
                    <a:bodyPr/>
                    <a:lstStyle/>
                    <a:p>
                      <a:pPr algn="ctr"/>
                      <a:r>
                        <a:rPr lang="en-US" sz="1200" dirty="0">
                          <a:solidFill>
                            <a:schemeClr val="tx1"/>
                          </a:solidFill>
                        </a:rPr>
                        <a:t>Specific Tactic to Accomplish Focus</a:t>
                      </a: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dirty="0">
                        <a:solidFill>
                          <a:schemeClr val="tx1"/>
                        </a:solidFill>
                      </a:endParaRPr>
                    </a:p>
                  </a:txBody>
                  <a:tcPr anchor="ctr"/>
                </a:tc>
                <a:tc>
                  <a:txBody>
                    <a:bodyPr/>
                    <a:lstStyle/>
                    <a:p>
                      <a:pPr algn="ctr"/>
                      <a:endParaRPr lang="en-US" dirty="0">
                        <a:solidFill>
                          <a:schemeClr val="tx1"/>
                        </a:solidFill>
                      </a:endParaRPr>
                    </a:p>
                  </a:txBody>
                  <a:tcPr anchor="ctr"/>
                </a:tc>
                <a:extLst>
                  <a:ext uri="{0D108BD9-81ED-4DB2-BD59-A6C34878D82A}">
                    <a16:rowId xmlns:a16="http://schemas.microsoft.com/office/drawing/2014/main" val="457534928"/>
                  </a:ext>
                </a:extLst>
              </a:tr>
              <a:tr h="1057114">
                <a:tc>
                  <a:txBody>
                    <a:bodyPr/>
                    <a:lstStyle/>
                    <a:p>
                      <a:pPr algn="ctr"/>
                      <a:r>
                        <a:rPr lang="en-US" sz="1200" b="1" dirty="0">
                          <a:solidFill>
                            <a:schemeClr val="tx1"/>
                          </a:solidFill>
                        </a:rPr>
                        <a:t>Example: </a:t>
                      </a:r>
                      <a:r>
                        <a:rPr lang="en-US" sz="1200" b="0" dirty="0">
                          <a:solidFill>
                            <a:schemeClr val="tx1"/>
                          </a:solidFill>
                        </a:rPr>
                        <a:t>Deliver and expand exceptional WTS International membership experience to demonstrate WTS value proposition for all career levels </a:t>
                      </a:r>
                      <a:endParaRPr lang="en-US" sz="1200" dirty="0">
                        <a:solidFill>
                          <a:schemeClr val="tx1"/>
                        </a:solidFill>
                      </a:endParaRPr>
                    </a:p>
                  </a:txBody>
                  <a:tcPr anchor="ctr"/>
                </a:tc>
                <a:tc>
                  <a:txBody>
                    <a:bodyPr/>
                    <a:lstStyle/>
                    <a:p>
                      <a:pPr algn="ctr"/>
                      <a:r>
                        <a:rPr lang="en-US" sz="1200" dirty="0">
                          <a:solidFill>
                            <a:schemeClr val="tx1"/>
                          </a:solidFill>
                        </a:rPr>
                        <a:t>Implement digital member self-portal to access all WTS activities. </a:t>
                      </a:r>
                    </a:p>
                  </a:txBody>
                  <a:tcPr anchor="ctr"/>
                </a:tc>
                <a:tc>
                  <a:txBody>
                    <a:bodyPr/>
                    <a:lstStyle/>
                    <a:p>
                      <a:pPr algn="ctr"/>
                      <a:r>
                        <a:rPr lang="en-US" sz="1200" dirty="0">
                          <a:solidFill>
                            <a:schemeClr val="tx1"/>
                          </a:solidFill>
                        </a:rPr>
                        <a:t>October 2021</a:t>
                      </a:r>
                    </a:p>
                  </a:txBody>
                  <a:tcPr anchor="ctr"/>
                </a:tc>
                <a:tc>
                  <a:txBody>
                    <a:bodyPr/>
                    <a:lstStyle/>
                    <a:p>
                      <a:pPr algn="ctr"/>
                      <a:r>
                        <a:rPr lang="en-US" sz="1200" dirty="0">
                          <a:solidFill>
                            <a:schemeClr val="tx1"/>
                          </a:solidFill>
                        </a:rPr>
                        <a:t>WTS International Staff</a:t>
                      </a:r>
                    </a:p>
                  </a:txBody>
                  <a:tcPr anchor="ctr"/>
                </a:tc>
                <a:tc>
                  <a:txBody>
                    <a:bodyPr/>
                    <a:lstStyle/>
                    <a:p>
                      <a:pPr algn="ctr"/>
                      <a:endParaRPr lang="en-US" sz="1200" dirty="0">
                        <a:solidFill>
                          <a:schemeClr val="tx1"/>
                        </a:solidFill>
                      </a:endParaRPr>
                    </a:p>
                  </a:txBody>
                  <a:tcPr anchor="ctr"/>
                </a:tc>
                <a:tc>
                  <a:txBody>
                    <a:bodyPr/>
                    <a:lstStyle/>
                    <a:p>
                      <a:pPr algn="ctr"/>
                      <a:r>
                        <a:rPr lang="en-US" sz="1200" dirty="0">
                          <a:solidFill>
                            <a:schemeClr val="tx1"/>
                          </a:solidFill>
                        </a:rPr>
                        <a:t>60% adoption by membership in Year 1, with collection of Membership Engagement Score baseline by end of year </a:t>
                      </a:r>
                    </a:p>
                  </a:txBody>
                  <a:tcPr anchor="ctr"/>
                </a:tc>
                <a:extLst>
                  <a:ext uri="{0D108BD9-81ED-4DB2-BD59-A6C34878D82A}">
                    <a16:rowId xmlns:a16="http://schemas.microsoft.com/office/drawing/2014/main" val="2344252657"/>
                  </a:ext>
                </a:extLst>
              </a:tr>
            </a:tbl>
          </a:graphicData>
        </a:graphic>
      </p:graphicFrame>
      <p:sp>
        <p:nvSpPr>
          <p:cNvPr id="4" name="Rectangle 3">
            <a:extLst>
              <a:ext uri="{FF2B5EF4-FFF2-40B4-BE49-F238E27FC236}">
                <a16:creationId xmlns:a16="http://schemas.microsoft.com/office/drawing/2014/main" id="{7A68796E-397D-4703-9256-69FD3EBF5020}"/>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DCC5F75-48EC-44C7-B8E6-CFED52BE4712}"/>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bg1"/>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accent2"/>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9160071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571F0-7E93-4304-828A-6B7389FDFA7B}"/>
              </a:ext>
            </a:extLst>
          </p:cNvPr>
          <p:cNvSpPr>
            <a:spLocks noGrp="1"/>
          </p:cNvSpPr>
          <p:nvPr>
            <p:ph type="title"/>
          </p:nvPr>
        </p:nvSpPr>
        <p:spPr>
          <a:xfrm>
            <a:off x="2099256" y="74939"/>
            <a:ext cx="9093558" cy="1325563"/>
          </a:xfrm>
        </p:spPr>
        <p:txBody>
          <a:bodyPr>
            <a:normAutofit/>
          </a:bodyPr>
          <a:lstStyle/>
          <a:p>
            <a:r>
              <a:rPr lang="en-US" sz="4000" dirty="0"/>
              <a:t>Annual Business Plan (Template-insert year) </a:t>
            </a:r>
          </a:p>
        </p:txBody>
      </p:sp>
      <p:graphicFrame>
        <p:nvGraphicFramePr>
          <p:cNvPr id="5" name="Table 5">
            <a:extLst>
              <a:ext uri="{FF2B5EF4-FFF2-40B4-BE49-F238E27FC236}">
                <a16:creationId xmlns:a16="http://schemas.microsoft.com/office/drawing/2014/main" id="{AB414343-41C7-4003-91E6-AC02FDCD454C}"/>
              </a:ext>
            </a:extLst>
          </p:cNvPr>
          <p:cNvGraphicFramePr>
            <a:graphicFrameLocks noGrp="1"/>
          </p:cNvGraphicFramePr>
          <p:nvPr>
            <p:ph idx="1"/>
            <p:extLst>
              <p:ext uri="{D42A27DB-BD31-4B8C-83A1-F6EECF244321}">
                <p14:modId xmlns:p14="http://schemas.microsoft.com/office/powerpoint/2010/main" val="321267738"/>
              </p:ext>
            </p:extLst>
          </p:nvPr>
        </p:nvGraphicFramePr>
        <p:xfrm>
          <a:off x="2099256" y="1139780"/>
          <a:ext cx="9910293" cy="5082005"/>
        </p:xfrm>
        <a:graphic>
          <a:graphicData uri="http://schemas.openxmlformats.org/drawingml/2006/table">
            <a:tbl>
              <a:tblPr firstRow="1" bandRow="1">
                <a:tableStyleId>{5940675A-B579-460E-94D1-54222C63F5DA}</a:tableStyleId>
              </a:tblPr>
              <a:tblGrid>
                <a:gridCol w="1653862">
                  <a:extLst>
                    <a:ext uri="{9D8B030D-6E8A-4147-A177-3AD203B41FA5}">
                      <a16:colId xmlns:a16="http://schemas.microsoft.com/office/drawing/2014/main" val="2890900802"/>
                    </a:ext>
                  </a:extLst>
                </a:gridCol>
                <a:gridCol w="1653862">
                  <a:extLst>
                    <a:ext uri="{9D8B030D-6E8A-4147-A177-3AD203B41FA5}">
                      <a16:colId xmlns:a16="http://schemas.microsoft.com/office/drawing/2014/main" val="589925499"/>
                    </a:ext>
                  </a:extLst>
                </a:gridCol>
                <a:gridCol w="1653862">
                  <a:extLst>
                    <a:ext uri="{9D8B030D-6E8A-4147-A177-3AD203B41FA5}">
                      <a16:colId xmlns:a16="http://schemas.microsoft.com/office/drawing/2014/main" val="2230340410"/>
                    </a:ext>
                  </a:extLst>
                </a:gridCol>
                <a:gridCol w="1653862">
                  <a:extLst>
                    <a:ext uri="{9D8B030D-6E8A-4147-A177-3AD203B41FA5}">
                      <a16:colId xmlns:a16="http://schemas.microsoft.com/office/drawing/2014/main" val="616799726"/>
                    </a:ext>
                  </a:extLst>
                </a:gridCol>
                <a:gridCol w="1653862">
                  <a:extLst>
                    <a:ext uri="{9D8B030D-6E8A-4147-A177-3AD203B41FA5}">
                      <a16:colId xmlns:a16="http://schemas.microsoft.com/office/drawing/2014/main" val="1466788178"/>
                    </a:ext>
                  </a:extLst>
                </a:gridCol>
                <a:gridCol w="1640983">
                  <a:extLst>
                    <a:ext uri="{9D8B030D-6E8A-4147-A177-3AD203B41FA5}">
                      <a16:colId xmlns:a16="http://schemas.microsoft.com/office/drawing/2014/main" val="430237343"/>
                    </a:ext>
                  </a:extLst>
                </a:gridCol>
              </a:tblGrid>
              <a:tr h="76881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Priority: Access, Equity, and Opportunity: </a:t>
                      </a:r>
                      <a:r>
                        <a:rPr lang="en-US" sz="1400" b="0" dirty="0">
                          <a:solidFill>
                            <a:schemeClr val="tx1"/>
                          </a:solidFill>
                        </a:rPr>
                        <a:t> </a:t>
                      </a:r>
                      <a:r>
                        <a:rPr lang="en-US" sz="1400" dirty="0"/>
                        <a:t>Create an inviting, safe, and supportive environment for people from diverse backgrounds through improved access to WTS benefits, equitable opportunities, and buy-in at all levels of the organization.  Through measurable objectives provide access and opportunity to develop a future workforce that can tackle the challenges and opportunities of a complex, diverse, and globalized society. </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52453560"/>
                  </a:ext>
                </a:extLst>
              </a:tr>
              <a:tr h="389744">
                <a:tc gridSpan="6">
                  <a:txBody>
                    <a:bodyPr/>
                    <a:lstStyle/>
                    <a:p>
                      <a:r>
                        <a:rPr lang="en-US" sz="1400" b="1" dirty="0">
                          <a:solidFill>
                            <a:schemeClr val="tx1"/>
                          </a:solidFill>
                        </a:rPr>
                        <a:t>Prior Accomplishments:  </a:t>
                      </a:r>
                      <a:r>
                        <a:rPr lang="en-US" sz="1400" dirty="0">
                          <a:solidFill>
                            <a:schemeClr val="tx1"/>
                          </a:solidFill>
                        </a:rPr>
                        <a:t>(In a few bullets or sentences list progress to date or prior accomplishments on this priority.)</a:t>
                      </a:r>
                    </a:p>
                  </a:txBody>
                  <a:tcP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50129215"/>
                  </a:ext>
                </a:extLst>
              </a:tr>
              <a:tr h="934263">
                <a:tc>
                  <a:txBody>
                    <a:bodyPr/>
                    <a:lstStyle/>
                    <a:p>
                      <a:pPr algn="ctr"/>
                      <a:r>
                        <a:rPr lang="en-US" sz="1400" b="1" dirty="0">
                          <a:solidFill>
                            <a:schemeClr val="tx1"/>
                          </a:solidFill>
                        </a:rPr>
                        <a:t>Strategic Focus</a:t>
                      </a:r>
                    </a:p>
                  </a:txBody>
                  <a:tcPr anchor="ctr"/>
                </a:tc>
                <a:tc>
                  <a:txBody>
                    <a:bodyPr/>
                    <a:lstStyle/>
                    <a:p>
                      <a:pPr algn="ctr"/>
                      <a:r>
                        <a:rPr lang="en-US" sz="1400" b="1" dirty="0">
                          <a:solidFill>
                            <a:schemeClr val="tx1"/>
                          </a:solidFill>
                        </a:rPr>
                        <a:t>Tactics </a:t>
                      </a:r>
                    </a:p>
                  </a:txBody>
                  <a:tcPr anchor="ctr"/>
                </a:tc>
                <a:tc>
                  <a:txBody>
                    <a:bodyPr/>
                    <a:lstStyle/>
                    <a:p>
                      <a:pPr algn="ctr"/>
                      <a:r>
                        <a:rPr lang="en-US" sz="1400" b="1" dirty="0">
                          <a:solidFill>
                            <a:schemeClr val="tx1"/>
                          </a:solidFill>
                        </a:rPr>
                        <a:t>Time Frame</a:t>
                      </a:r>
                    </a:p>
                  </a:txBody>
                  <a:tcPr anchor="ctr"/>
                </a:tc>
                <a:tc>
                  <a:txBody>
                    <a:bodyPr/>
                    <a:lstStyle/>
                    <a:p>
                      <a:pPr algn="ctr"/>
                      <a:r>
                        <a:rPr lang="en-US" sz="1400" b="1" dirty="0">
                          <a:solidFill>
                            <a:schemeClr val="tx1"/>
                          </a:solidFill>
                        </a:rPr>
                        <a:t>Responsible Party (Committee/ Board) </a:t>
                      </a:r>
                    </a:p>
                  </a:txBody>
                  <a:tcPr anchor="ctr"/>
                </a:tc>
                <a:tc>
                  <a:txBody>
                    <a:bodyPr/>
                    <a:lstStyle/>
                    <a:p>
                      <a:pPr algn="ctr"/>
                      <a:r>
                        <a:rPr lang="en-US" sz="1400" b="1" dirty="0">
                          <a:solidFill>
                            <a:schemeClr val="tx1"/>
                          </a:solidFill>
                        </a:rPr>
                        <a:t>Status </a:t>
                      </a:r>
                    </a:p>
                  </a:txBody>
                  <a:tcPr anchor="ctr"/>
                </a:tc>
                <a:tc>
                  <a:txBody>
                    <a:bodyPr/>
                    <a:lstStyle/>
                    <a:p>
                      <a:pPr algn="ctr"/>
                      <a:r>
                        <a:rPr lang="en-US" sz="1400" b="1" dirty="0">
                          <a:solidFill>
                            <a:schemeClr val="tx1"/>
                          </a:solidFill>
                        </a:rPr>
                        <a:t>Key Performance Indicators </a:t>
                      </a:r>
                    </a:p>
                  </a:txBody>
                  <a:tcPr anchor="ctr"/>
                </a:tc>
                <a:extLst>
                  <a:ext uri="{0D108BD9-81ED-4DB2-BD59-A6C34878D82A}">
                    <a16:rowId xmlns:a16="http://schemas.microsoft.com/office/drawing/2014/main" val="1186832257"/>
                  </a:ext>
                </a:extLst>
              </a:tr>
              <a:tr h="480506">
                <a:tc rowSpan="2">
                  <a:txBody>
                    <a:bodyPr/>
                    <a:lstStyle/>
                    <a:p>
                      <a:pPr algn="ctr"/>
                      <a:r>
                        <a:rPr lang="en-US" sz="1200" dirty="0">
                          <a:solidFill>
                            <a:schemeClr val="tx1"/>
                          </a:solidFill>
                        </a:rPr>
                        <a:t>Inserted From Slide 12 </a:t>
                      </a:r>
                    </a:p>
                  </a:txBody>
                  <a:tcPr anchor="ctr"/>
                </a:tc>
                <a:tc>
                  <a:txBody>
                    <a:bodyPr/>
                    <a:lstStyle/>
                    <a:p>
                      <a:pPr algn="ctr"/>
                      <a:r>
                        <a:rPr lang="en-US" sz="1200" dirty="0">
                          <a:solidFill>
                            <a:schemeClr val="tx1"/>
                          </a:solidFill>
                        </a:rPr>
                        <a:t>Specific Tactic to Accomplish Focus</a:t>
                      </a: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dirty="0">
                        <a:solidFill>
                          <a:schemeClr val="tx1"/>
                        </a:solidFill>
                      </a:endParaRPr>
                    </a:p>
                  </a:txBody>
                  <a:tcPr anchor="ctr"/>
                </a:tc>
                <a:extLst>
                  <a:ext uri="{0D108BD9-81ED-4DB2-BD59-A6C34878D82A}">
                    <a16:rowId xmlns:a16="http://schemas.microsoft.com/office/drawing/2014/main" val="575219515"/>
                  </a:ext>
                </a:extLst>
              </a:tr>
              <a:tr h="480506">
                <a:tc v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Specific Tactic to Accomplish Focus</a:t>
                      </a: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dirty="0">
                        <a:solidFill>
                          <a:schemeClr val="tx1"/>
                        </a:solidFill>
                      </a:endParaRPr>
                    </a:p>
                  </a:txBody>
                  <a:tcPr anchor="ctr"/>
                </a:tc>
                <a:tc>
                  <a:txBody>
                    <a:bodyPr/>
                    <a:lstStyle/>
                    <a:p>
                      <a:pPr algn="ctr"/>
                      <a:endParaRPr lang="en-US" dirty="0">
                        <a:solidFill>
                          <a:schemeClr val="tx1"/>
                        </a:solidFill>
                      </a:endParaRPr>
                    </a:p>
                  </a:txBody>
                  <a:tcPr anchor="ctr"/>
                </a:tc>
                <a:extLst>
                  <a:ext uri="{0D108BD9-81ED-4DB2-BD59-A6C34878D82A}">
                    <a16:rowId xmlns:a16="http://schemas.microsoft.com/office/drawing/2014/main" val="3737448016"/>
                  </a:ext>
                </a:extLst>
              </a:tr>
              <a:tr h="4805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Inserted From Slide 12 </a:t>
                      </a:r>
                    </a:p>
                  </a:txBody>
                  <a:tcPr anchor="ctr"/>
                </a:tc>
                <a:tc>
                  <a:txBody>
                    <a:bodyPr/>
                    <a:lstStyle/>
                    <a:p>
                      <a:pPr algn="ctr"/>
                      <a:r>
                        <a:rPr lang="en-US" sz="1200" dirty="0">
                          <a:solidFill>
                            <a:schemeClr val="tx1"/>
                          </a:solidFill>
                        </a:rPr>
                        <a:t>Specific Tactic to Accomplish Focus</a:t>
                      </a: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dirty="0">
                        <a:solidFill>
                          <a:schemeClr val="tx1"/>
                        </a:solidFill>
                      </a:endParaRPr>
                    </a:p>
                  </a:txBody>
                  <a:tcPr anchor="ctr"/>
                </a:tc>
                <a:tc>
                  <a:txBody>
                    <a:bodyPr/>
                    <a:lstStyle/>
                    <a:p>
                      <a:pPr algn="ctr"/>
                      <a:endParaRPr lang="en-US" dirty="0">
                        <a:solidFill>
                          <a:schemeClr val="tx1"/>
                        </a:solidFill>
                      </a:endParaRPr>
                    </a:p>
                  </a:txBody>
                  <a:tcPr anchor="ctr"/>
                </a:tc>
                <a:extLst>
                  <a:ext uri="{0D108BD9-81ED-4DB2-BD59-A6C34878D82A}">
                    <a16:rowId xmlns:a16="http://schemas.microsoft.com/office/drawing/2014/main" val="457534928"/>
                  </a:ext>
                </a:extLst>
              </a:tr>
              <a:tr h="1057114">
                <a:tc>
                  <a:txBody>
                    <a:bodyPr/>
                    <a:lstStyle/>
                    <a:p>
                      <a:pPr algn="ctr"/>
                      <a:r>
                        <a:rPr lang="en-US" sz="1200" b="1" dirty="0">
                          <a:solidFill>
                            <a:schemeClr val="tx1"/>
                          </a:solidFill>
                        </a:rPr>
                        <a:t>Example: </a:t>
                      </a:r>
                      <a:r>
                        <a:rPr lang="en-US" sz="1200" b="0" dirty="0">
                          <a:solidFill>
                            <a:schemeClr val="tx1"/>
                          </a:solidFill>
                        </a:rPr>
                        <a:t>Develop and implement an equity vision and strategy that drives WTS to be more accessible and inclusive and is utilized across the organization. </a:t>
                      </a:r>
                      <a:endParaRPr lang="en-US" sz="1200" dirty="0">
                        <a:solidFill>
                          <a:schemeClr val="tx1"/>
                        </a:solidFill>
                      </a:endParaRPr>
                    </a:p>
                  </a:txBody>
                  <a:tcPr anchor="ctr"/>
                </a:tc>
                <a:tc>
                  <a:txBody>
                    <a:bodyPr/>
                    <a:lstStyle/>
                    <a:p>
                      <a:pPr algn="ctr"/>
                      <a:r>
                        <a:rPr lang="en-US" sz="1200" dirty="0">
                          <a:solidFill>
                            <a:schemeClr val="tx1"/>
                          </a:solidFill>
                        </a:rPr>
                        <a:t>Through Equity, Diversity, and Inclusion Committee, solidify and implement WTS EDI policy with chapter guidance and best-practices included</a:t>
                      </a:r>
                    </a:p>
                  </a:txBody>
                  <a:tcPr anchor="ctr"/>
                </a:tc>
                <a:tc>
                  <a:txBody>
                    <a:bodyPr/>
                    <a:lstStyle/>
                    <a:p>
                      <a:pPr algn="ctr"/>
                      <a:r>
                        <a:rPr lang="en-US" sz="1200" dirty="0">
                          <a:solidFill>
                            <a:schemeClr val="tx1"/>
                          </a:solidFill>
                        </a:rPr>
                        <a:t>Fall 2021</a:t>
                      </a:r>
                    </a:p>
                  </a:txBody>
                  <a:tcPr anchor="ctr"/>
                </a:tc>
                <a:tc>
                  <a:txBody>
                    <a:bodyPr/>
                    <a:lstStyle/>
                    <a:p>
                      <a:pPr algn="ctr"/>
                      <a:r>
                        <a:rPr lang="en-US" sz="1200" dirty="0">
                          <a:solidFill>
                            <a:schemeClr val="tx1"/>
                          </a:solidFill>
                        </a:rPr>
                        <a:t>WTSI Equity, Diversity, and Inclusion Committee</a:t>
                      </a:r>
                    </a:p>
                  </a:txBody>
                  <a:tcPr anchor="ctr"/>
                </a:tc>
                <a:tc>
                  <a:txBody>
                    <a:bodyPr/>
                    <a:lstStyle/>
                    <a:p>
                      <a:pPr algn="ctr"/>
                      <a:endParaRPr lang="en-US" sz="1200" dirty="0">
                        <a:solidFill>
                          <a:schemeClr val="tx1"/>
                        </a:solidFill>
                      </a:endParaRPr>
                    </a:p>
                  </a:txBody>
                  <a:tcPr anchor="ctr"/>
                </a:tc>
                <a:tc>
                  <a:txBody>
                    <a:bodyPr/>
                    <a:lstStyle/>
                    <a:p>
                      <a:pPr algn="ctr"/>
                      <a:r>
                        <a:rPr lang="en-US" sz="1200" dirty="0">
                          <a:solidFill>
                            <a:schemeClr val="tx1"/>
                          </a:solidFill>
                        </a:rPr>
                        <a:t>Policy adopted by WTS International Board of Directors and implemented across 100% of WTSI committees </a:t>
                      </a:r>
                    </a:p>
                  </a:txBody>
                  <a:tcPr anchor="ctr"/>
                </a:tc>
                <a:extLst>
                  <a:ext uri="{0D108BD9-81ED-4DB2-BD59-A6C34878D82A}">
                    <a16:rowId xmlns:a16="http://schemas.microsoft.com/office/drawing/2014/main" val="2344252657"/>
                  </a:ext>
                </a:extLst>
              </a:tr>
            </a:tbl>
          </a:graphicData>
        </a:graphic>
      </p:graphicFrame>
      <p:sp>
        <p:nvSpPr>
          <p:cNvPr id="4" name="Rectangle 3">
            <a:extLst>
              <a:ext uri="{FF2B5EF4-FFF2-40B4-BE49-F238E27FC236}">
                <a16:creationId xmlns:a16="http://schemas.microsoft.com/office/drawing/2014/main" id="{7A68796E-397D-4703-9256-69FD3EBF5020}"/>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6D577BAF-B364-4677-A51D-64F39D6F78ED}"/>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bg1"/>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accent2"/>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30850640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571F0-7E93-4304-828A-6B7389FDFA7B}"/>
              </a:ext>
            </a:extLst>
          </p:cNvPr>
          <p:cNvSpPr>
            <a:spLocks noGrp="1"/>
          </p:cNvSpPr>
          <p:nvPr>
            <p:ph type="title"/>
          </p:nvPr>
        </p:nvSpPr>
        <p:spPr>
          <a:xfrm>
            <a:off x="2099256" y="74939"/>
            <a:ext cx="9093558" cy="1325563"/>
          </a:xfrm>
        </p:spPr>
        <p:txBody>
          <a:bodyPr>
            <a:normAutofit/>
          </a:bodyPr>
          <a:lstStyle/>
          <a:p>
            <a:r>
              <a:rPr lang="en-US" sz="4000" dirty="0"/>
              <a:t>Annual Business Plan (Template-insert year) </a:t>
            </a:r>
          </a:p>
        </p:txBody>
      </p:sp>
      <p:graphicFrame>
        <p:nvGraphicFramePr>
          <p:cNvPr id="5" name="Table 5">
            <a:extLst>
              <a:ext uri="{FF2B5EF4-FFF2-40B4-BE49-F238E27FC236}">
                <a16:creationId xmlns:a16="http://schemas.microsoft.com/office/drawing/2014/main" id="{AB414343-41C7-4003-91E6-AC02FDCD454C}"/>
              </a:ext>
            </a:extLst>
          </p:cNvPr>
          <p:cNvGraphicFramePr>
            <a:graphicFrameLocks noGrp="1"/>
          </p:cNvGraphicFramePr>
          <p:nvPr>
            <p:ph idx="1"/>
            <p:extLst>
              <p:ext uri="{D42A27DB-BD31-4B8C-83A1-F6EECF244321}">
                <p14:modId xmlns:p14="http://schemas.microsoft.com/office/powerpoint/2010/main" val="2025700696"/>
              </p:ext>
            </p:extLst>
          </p:nvPr>
        </p:nvGraphicFramePr>
        <p:xfrm>
          <a:off x="2099256" y="1139780"/>
          <a:ext cx="9910293" cy="5630645"/>
        </p:xfrm>
        <a:graphic>
          <a:graphicData uri="http://schemas.openxmlformats.org/drawingml/2006/table">
            <a:tbl>
              <a:tblPr firstRow="1" bandRow="1">
                <a:tableStyleId>{5940675A-B579-460E-94D1-54222C63F5DA}</a:tableStyleId>
              </a:tblPr>
              <a:tblGrid>
                <a:gridCol w="1653862">
                  <a:extLst>
                    <a:ext uri="{9D8B030D-6E8A-4147-A177-3AD203B41FA5}">
                      <a16:colId xmlns:a16="http://schemas.microsoft.com/office/drawing/2014/main" val="2890900802"/>
                    </a:ext>
                  </a:extLst>
                </a:gridCol>
                <a:gridCol w="2184043">
                  <a:extLst>
                    <a:ext uri="{9D8B030D-6E8A-4147-A177-3AD203B41FA5}">
                      <a16:colId xmlns:a16="http://schemas.microsoft.com/office/drawing/2014/main" val="589925499"/>
                    </a:ext>
                  </a:extLst>
                </a:gridCol>
                <a:gridCol w="1123681">
                  <a:extLst>
                    <a:ext uri="{9D8B030D-6E8A-4147-A177-3AD203B41FA5}">
                      <a16:colId xmlns:a16="http://schemas.microsoft.com/office/drawing/2014/main" val="2230340410"/>
                    </a:ext>
                  </a:extLst>
                </a:gridCol>
                <a:gridCol w="1653862">
                  <a:extLst>
                    <a:ext uri="{9D8B030D-6E8A-4147-A177-3AD203B41FA5}">
                      <a16:colId xmlns:a16="http://schemas.microsoft.com/office/drawing/2014/main" val="616799726"/>
                    </a:ext>
                  </a:extLst>
                </a:gridCol>
                <a:gridCol w="1653862">
                  <a:extLst>
                    <a:ext uri="{9D8B030D-6E8A-4147-A177-3AD203B41FA5}">
                      <a16:colId xmlns:a16="http://schemas.microsoft.com/office/drawing/2014/main" val="1466788178"/>
                    </a:ext>
                  </a:extLst>
                </a:gridCol>
                <a:gridCol w="1640983">
                  <a:extLst>
                    <a:ext uri="{9D8B030D-6E8A-4147-A177-3AD203B41FA5}">
                      <a16:colId xmlns:a16="http://schemas.microsoft.com/office/drawing/2014/main" val="430237343"/>
                    </a:ext>
                  </a:extLst>
                </a:gridCol>
              </a:tblGrid>
              <a:tr h="76881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Priority: Education, Programming, Training, and Advocacy: </a:t>
                      </a:r>
                      <a:r>
                        <a:rPr lang="en-US" sz="1400" dirty="0"/>
                        <a:t>Provide relevant and timely education, training, and programming to WTS members and stakeholders that builds personal and professional knowledge and growth at all career levels and for all communities, especially those that are underrepresented.  Through advocacy initiatives, drive conversation and education that supports women and strives for a safe, efficient, equitable, and sustainable transportation system. </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52453560"/>
                  </a:ext>
                </a:extLst>
              </a:tr>
              <a:tr h="389744">
                <a:tc gridSpan="6">
                  <a:txBody>
                    <a:bodyPr/>
                    <a:lstStyle/>
                    <a:p>
                      <a:r>
                        <a:rPr lang="en-US" sz="1400" b="1" dirty="0">
                          <a:solidFill>
                            <a:schemeClr val="tx1"/>
                          </a:solidFill>
                        </a:rPr>
                        <a:t>Prior Accomplishments:  </a:t>
                      </a:r>
                      <a:r>
                        <a:rPr lang="en-US" sz="1400" dirty="0">
                          <a:solidFill>
                            <a:schemeClr val="tx1"/>
                          </a:solidFill>
                        </a:rPr>
                        <a:t>(In a few bullets or sentences list progress to date or prior accomplishments on this priority.)</a:t>
                      </a:r>
                    </a:p>
                  </a:txBody>
                  <a:tcP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50129215"/>
                  </a:ext>
                </a:extLst>
              </a:tr>
              <a:tr h="934263">
                <a:tc>
                  <a:txBody>
                    <a:bodyPr/>
                    <a:lstStyle/>
                    <a:p>
                      <a:pPr algn="ctr"/>
                      <a:r>
                        <a:rPr lang="en-US" sz="1400" b="1" dirty="0">
                          <a:solidFill>
                            <a:schemeClr val="tx1"/>
                          </a:solidFill>
                        </a:rPr>
                        <a:t>Strategic Focus</a:t>
                      </a:r>
                    </a:p>
                  </a:txBody>
                  <a:tcPr anchor="ctr"/>
                </a:tc>
                <a:tc>
                  <a:txBody>
                    <a:bodyPr/>
                    <a:lstStyle/>
                    <a:p>
                      <a:pPr algn="ctr"/>
                      <a:r>
                        <a:rPr lang="en-US" sz="1400" b="1" dirty="0">
                          <a:solidFill>
                            <a:schemeClr val="tx1"/>
                          </a:solidFill>
                        </a:rPr>
                        <a:t>Tactics </a:t>
                      </a:r>
                    </a:p>
                  </a:txBody>
                  <a:tcPr anchor="ctr"/>
                </a:tc>
                <a:tc>
                  <a:txBody>
                    <a:bodyPr/>
                    <a:lstStyle/>
                    <a:p>
                      <a:pPr algn="ctr"/>
                      <a:r>
                        <a:rPr lang="en-US" sz="1400" b="1" dirty="0">
                          <a:solidFill>
                            <a:schemeClr val="tx1"/>
                          </a:solidFill>
                        </a:rPr>
                        <a:t>Time Frame</a:t>
                      </a:r>
                    </a:p>
                  </a:txBody>
                  <a:tcPr anchor="ctr"/>
                </a:tc>
                <a:tc>
                  <a:txBody>
                    <a:bodyPr/>
                    <a:lstStyle/>
                    <a:p>
                      <a:pPr algn="ctr"/>
                      <a:r>
                        <a:rPr lang="en-US" sz="1400" b="1" dirty="0">
                          <a:solidFill>
                            <a:schemeClr val="tx1"/>
                          </a:solidFill>
                        </a:rPr>
                        <a:t>Responsible Party (Committee/ Board) </a:t>
                      </a:r>
                    </a:p>
                  </a:txBody>
                  <a:tcPr anchor="ctr"/>
                </a:tc>
                <a:tc>
                  <a:txBody>
                    <a:bodyPr/>
                    <a:lstStyle/>
                    <a:p>
                      <a:pPr algn="ctr"/>
                      <a:r>
                        <a:rPr lang="en-US" sz="1400" b="1" dirty="0">
                          <a:solidFill>
                            <a:schemeClr val="tx1"/>
                          </a:solidFill>
                        </a:rPr>
                        <a:t>Status </a:t>
                      </a:r>
                    </a:p>
                  </a:txBody>
                  <a:tcPr anchor="ctr"/>
                </a:tc>
                <a:tc>
                  <a:txBody>
                    <a:bodyPr/>
                    <a:lstStyle/>
                    <a:p>
                      <a:pPr algn="ctr"/>
                      <a:r>
                        <a:rPr lang="en-US" sz="1400" b="1" dirty="0">
                          <a:solidFill>
                            <a:schemeClr val="tx1"/>
                          </a:solidFill>
                        </a:rPr>
                        <a:t>Key Performance Indicators </a:t>
                      </a:r>
                    </a:p>
                  </a:txBody>
                  <a:tcPr anchor="ctr"/>
                </a:tc>
                <a:extLst>
                  <a:ext uri="{0D108BD9-81ED-4DB2-BD59-A6C34878D82A}">
                    <a16:rowId xmlns:a16="http://schemas.microsoft.com/office/drawing/2014/main" val="1186832257"/>
                  </a:ext>
                </a:extLst>
              </a:tr>
              <a:tr h="480506">
                <a:tc rowSpan="2">
                  <a:txBody>
                    <a:bodyPr/>
                    <a:lstStyle/>
                    <a:p>
                      <a:pPr algn="ctr"/>
                      <a:r>
                        <a:rPr lang="en-US" sz="1200" dirty="0">
                          <a:solidFill>
                            <a:schemeClr val="tx1"/>
                          </a:solidFill>
                        </a:rPr>
                        <a:t>Inserted From Slide 13 </a:t>
                      </a:r>
                    </a:p>
                  </a:txBody>
                  <a:tcPr anchor="ctr"/>
                </a:tc>
                <a:tc>
                  <a:txBody>
                    <a:bodyPr/>
                    <a:lstStyle/>
                    <a:p>
                      <a:pPr algn="ctr"/>
                      <a:r>
                        <a:rPr lang="en-US" sz="1200" dirty="0">
                          <a:solidFill>
                            <a:schemeClr val="tx1"/>
                          </a:solidFill>
                        </a:rPr>
                        <a:t>Specific Tactic to Accomplish Focus</a:t>
                      </a: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dirty="0">
                        <a:solidFill>
                          <a:schemeClr val="tx1"/>
                        </a:solidFill>
                      </a:endParaRPr>
                    </a:p>
                  </a:txBody>
                  <a:tcPr anchor="ctr"/>
                </a:tc>
                <a:extLst>
                  <a:ext uri="{0D108BD9-81ED-4DB2-BD59-A6C34878D82A}">
                    <a16:rowId xmlns:a16="http://schemas.microsoft.com/office/drawing/2014/main" val="575219515"/>
                  </a:ext>
                </a:extLst>
              </a:tr>
              <a:tr h="480506">
                <a:tc v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Specific Tactic to Accomplish Focus</a:t>
                      </a: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dirty="0">
                        <a:solidFill>
                          <a:schemeClr val="tx1"/>
                        </a:solidFill>
                      </a:endParaRPr>
                    </a:p>
                  </a:txBody>
                  <a:tcPr anchor="ctr"/>
                </a:tc>
                <a:tc>
                  <a:txBody>
                    <a:bodyPr/>
                    <a:lstStyle/>
                    <a:p>
                      <a:pPr algn="ctr"/>
                      <a:endParaRPr lang="en-US" dirty="0">
                        <a:solidFill>
                          <a:schemeClr val="tx1"/>
                        </a:solidFill>
                      </a:endParaRPr>
                    </a:p>
                  </a:txBody>
                  <a:tcPr anchor="ctr"/>
                </a:tc>
                <a:extLst>
                  <a:ext uri="{0D108BD9-81ED-4DB2-BD59-A6C34878D82A}">
                    <a16:rowId xmlns:a16="http://schemas.microsoft.com/office/drawing/2014/main" val="3737448016"/>
                  </a:ext>
                </a:extLst>
              </a:tr>
              <a:tr h="4805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Inserted From Slide 13 </a:t>
                      </a:r>
                    </a:p>
                  </a:txBody>
                  <a:tcPr anchor="ctr"/>
                </a:tc>
                <a:tc>
                  <a:txBody>
                    <a:bodyPr/>
                    <a:lstStyle/>
                    <a:p>
                      <a:pPr algn="ctr"/>
                      <a:r>
                        <a:rPr lang="en-US" sz="1200" dirty="0">
                          <a:solidFill>
                            <a:schemeClr val="tx1"/>
                          </a:solidFill>
                        </a:rPr>
                        <a:t>Specific Tactic to Accomplish Focus</a:t>
                      </a: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dirty="0">
                        <a:solidFill>
                          <a:schemeClr val="tx1"/>
                        </a:solidFill>
                      </a:endParaRPr>
                    </a:p>
                  </a:txBody>
                  <a:tcPr anchor="ctr"/>
                </a:tc>
                <a:tc>
                  <a:txBody>
                    <a:bodyPr/>
                    <a:lstStyle/>
                    <a:p>
                      <a:pPr algn="ctr"/>
                      <a:endParaRPr lang="en-US" dirty="0">
                        <a:solidFill>
                          <a:schemeClr val="tx1"/>
                        </a:solidFill>
                      </a:endParaRPr>
                    </a:p>
                  </a:txBody>
                  <a:tcPr anchor="ctr"/>
                </a:tc>
                <a:extLst>
                  <a:ext uri="{0D108BD9-81ED-4DB2-BD59-A6C34878D82A}">
                    <a16:rowId xmlns:a16="http://schemas.microsoft.com/office/drawing/2014/main" val="457534928"/>
                  </a:ext>
                </a:extLst>
              </a:tr>
              <a:tr h="881960">
                <a:tc>
                  <a:txBody>
                    <a:bodyPr/>
                    <a:lstStyle/>
                    <a:p>
                      <a:pPr algn="ctr"/>
                      <a:r>
                        <a:rPr lang="en-US" sz="1200" b="1" dirty="0">
                          <a:solidFill>
                            <a:schemeClr val="tx1"/>
                          </a:solidFill>
                        </a:rPr>
                        <a:t>Example: </a:t>
                      </a:r>
                      <a:r>
                        <a:rPr lang="en-US" sz="1200" b="0" dirty="0">
                          <a:solidFill>
                            <a:schemeClr val="tx1"/>
                          </a:solidFill>
                        </a:rPr>
                        <a:t>Provide a variety of professional development, mentorship, training opportunities to advance women and strengthen the pool of available candidates for high-level positions. </a:t>
                      </a:r>
                      <a:endParaRPr lang="en-US" sz="1200" dirty="0">
                        <a:solidFill>
                          <a:schemeClr val="tx1"/>
                        </a:solidFill>
                      </a:endParaRPr>
                    </a:p>
                  </a:txBody>
                  <a:tcPr anchor="ctr"/>
                </a:tc>
                <a:tc>
                  <a:txBody>
                    <a:bodyPr/>
                    <a:lstStyle/>
                    <a:p>
                      <a:pPr algn="ctr"/>
                      <a:r>
                        <a:rPr lang="en-US" sz="1200" dirty="0">
                          <a:solidFill>
                            <a:schemeClr val="tx1"/>
                          </a:solidFill>
                        </a:rPr>
                        <a:t>Provide 2 professional development opportunities specific to mid-career level members, impacting 25 members </a:t>
                      </a:r>
                    </a:p>
                    <a:p>
                      <a:pPr algn="ctr"/>
                      <a:r>
                        <a:rPr lang="en-US" sz="1200" dirty="0">
                          <a:solidFill>
                            <a:schemeClr val="tx1"/>
                          </a:solidFill>
                        </a:rPr>
                        <a:t>(note for Year 1 this example chose to focus on Mid-Career, Year 2 may focus on Executive, or a 2</a:t>
                      </a:r>
                      <a:r>
                        <a:rPr lang="en-US" sz="1200" baseline="30000" dirty="0">
                          <a:solidFill>
                            <a:schemeClr val="tx1"/>
                          </a:solidFill>
                        </a:rPr>
                        <a:t>nd</a:t>
                      </a:r>
                      <a:r>
                        <a:rPr lang="en-US" sz="1200" dirty="0">
                          <a:solidFill>
                            <a:schemeClr val="tx1"/>
                          </a:solidFill>
                        </a:rPr>
                        <a:t> tactic may focus on Executive) </a:t>
                      </a:r>
                    </a:p>
                  </a:txBody>
                  <a:tcPr anchor="ctr"/>
                </a:tc>
                <a:tc>
                  <a:txBody>
                    <a:bodyPr/>
                    <a:lstStyle/>
                    <a:p>
                      <a:pPr algn="ctr"/>
                      <a:r>
                        <a:rPr lang="en-US" sz="1200" dirty="0">
                          <a:solidFill>
                            <a:schemeClr val="tx1"/>
                          </a:solidFill>
                        </a:rPr>
                        <a:t>1- Spring 2021</a:t>
                      </a:r>
                    </a:p>
                    <a:p>
                      <a:pPr algn="ctr"/>
                      <a:r>
                        <a:rPr lang="en-US" sz="1200" dirty="0">
                          <a:solidFill>
                            <a:schemeClr val="tx1"/>
                          </a:solidFill>
                        </a:rPr>
                        <a:t>2- Fall 2021</a:t>
                      </a:r>
                    </a:p>
                  </a:txBody>
                  <a:tcPr anchor="ctr"/>
                </a:tc>
                <a:tc>
                  <a:txBody>
                    <a:bodyPr/>
                    <a:lstStyle/>
                    <a:p>
                      <a:pPr algn="ctr"/>
                      <a:r>
                        <a:rPr lang="en-US" sz="1200" dirty="0">
                          <a:solidFill>
                            <a:schemeClr val="tx1"/>
                          </a:solidFill>
                        </a:rPr>
                        <a:t>Programs Committee</a:t>
                      </a:r>
                    </a:p>
                  </a:txBody>
                  <a:tcPr anchor="ctr"/>
                </a:tc>
                <a:tc>
                  <a:txBody>
                    <a:bodyPr/>
                    <a:lstStyle/>
                    <a:p>
                      <a:pPr algn="ctr"/>
                      <a:endParaRPr lang="en-US" sz="1200" dirty="0">
                        <a:solidFill>
                          <a:schemeClr val="tx1"/>
                        </a:solidFill>
                      </a:endParaRPr>
                    </a:p>
                  </a:txBody>
                  <a:tcPr anchor="ctr"/>
                </a:tc>
                <a:tc>
                  <a:txBody>
                    <a:bodyPr/>
                    <a:lstStyle/>
                    <a:p>
                      <a:pPr algn="ctr"/>
                      <a:r>
                        <a:rPr lang="en-US" sz="1200" dirty="0">
                          <a:solidFill>
                            <a:schemeClr val="tx1"/>
                          </a:solidFill>
                        </a:rPr>
                        <a:t>Attendance of 25 participants at 2 unique and specific professional development workshops</a:t>
                      </a:r>
                    </a:p>
                  </a:txBody>
                  <a:tcPr anchor="ctr"/>
                </a:tc>
                <a:extLst>
                  <a:ext uri="{0D108BD9-81ED-4DB2-BD59-A6C34878D82A}">
                    <a16:rowId xmlns:a16="http://schemas.microsoft.com/office/drawing/2014/main" val="2344252657"/>
                  </a:ext>
                </a:extLst>
              </a:tr>
            </a:tbl>
          </a:graphicData>
        </a:graphic>
      </p:graphicFrame>
      <p:sp>
        <p:nvSpPr>
          <p:cNvPr id="4" name="Rectangle 3">
            <a:extLst>
              <a:ext uri="{FF2B5EF4-FFF2-40B4-BE49-F238E27FC236}">
                <a16:creationId xmlns:a16="http://schemas.microsoft.com/office/drawing/2014/main" id="{7A68796E-397D-4703-9256-69FD3EBF5020}"/>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6EF29A5E-58CB-4D08-8861-F17EFF9D5D3D}"/>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bg1"/>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accent2"/>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1117972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571F0-7E93-4304-828A-6B7389FDFA7B}"/>
              </a:ext>
            </a:extLst>
          </p:cNvPr>
          <p:cNvSpPr>
            <a:spLocks noGrp="1"/>
          </p:cNvSpPr>
          <p:nvPr>
            <p:ph type="title"/>
          </p:nvPr>
        </p:nvSpPr>
        <p:spPr>
          <a:xfrm>
            <a:off x="2099256" y="74939"/>
            <a:ext cx="9093558" cy="1325563"/>
          </a:xfrm>
        </p:spPr>
        <p:txBody>
          <a:bodyPr>
            <a:normAutofit/>
          </a:bodyPr>
          <a:lstStyle/>
          <a:p>
            <a:r>
              <a:rPr lang="en-US" sz="4000" dirty="0"/>
              <a:t>Annual Business Plan (Template-insert year) </a:t>
            </a:r>
          </a:p>
        </p:txBody>
      </p:sp>
      <p:graphicFrame>
        <p:nvGraphicFramePr>
          <p:cNvPr id="5" name="Table 5">
            <a:extLst>
              <a:ext uri="{FF2B5EF4-FFF2-40B4-BE49-F238E27FC236}">
                <a16:creationId xmlns:a16="http://schemas.microsoft.com/office/drawing/2014/main" id="{AB414343-41C7-4003-91E6-AC02FDCD454C}"/>
              </a:ext>
            </a:extLst>
          </p:cNvPr>
          <p:cNvGraphicFramePr>
            <a:graphicFrameLocks noGrp="1"/>
          </p:cNvGraphicFramePr>
          <p:nvPr>
            <p:ph idx="1"/>
            <p:extLst>
              <p:ext uri="{D42A27DB-BD31-4B8C-83A1-F6EECF244321}">
                <p14:modId xmlns:p14="http://schemas.microsoft.com/office/powerpoint/2010/main" val="3830279454"/>
              </p:ext>
            </p:extLst>
          </p:nvPr>
        </p:nvGraphicFramePr>
        <p:xfrm>
          <a:off x="2099256" y="1139780"/>
          <a:ext cx="9910293" cy="5605015"/>
        </p:xfrm>
        <a:graphic>
          <a:graphicData uri="http://schemas.openxmlformats.org/drawingml/2006/table">
            <a:tbl>
              <a:tblPr firstRow="1" bandRow="1">
                <a:tableStyleId>{5940675A-B579-460E-94D1-54222C63F5DA}</a:tableStyleId>
              </a:tblPr>
              <a:tblGrid>
                <a:gridCol w="1653862">
                  <a:extLst>
                    <a:ext uri="{9D8B030D-6E8A-4147-A177-3AD203B41FA5}">
                      <a16:colId xmlns:a16="http://schemas.microsoft.com/office/drawing/2014/main" val="2890900802"/>
                    </a:ext>
                  </a:extLst>
                </a:gridCol>
                <a:gridCol w="2184043">
                  <a:extLst>
                    <a:ext uri="{9D8B030D-6E8A-4147-A177-3AD203B41FA5}">
                      <a16:colId xmlns:a16="http://schemas.microsoft.com/office/drawing/2014/main" val="589925499"/>
                    </a:ext>
                  </a:extLst>
                </a:gridCol>
                <a:gridCol w="1123681">
                  <a:extLst>
                    <a:ext uri="{9D8B030D-6E8A-4147-A177-3AD203B41FA5}">
                      <a16:colId xmlns:a16="http://schemas.microsoft.com/office/drawing/2014/main" val="2230340410"/>
                    </a:ext>
                  </a:extLst>
                </a:gridCol>
                <a:gridCol w="1653862">
                  <a:extLst>
                    <a:ext uri="{9D8B030D-6E8A-4147-A177-3AD203B41FA5}">
                      <a16:colId xmlns:a16="http://schemas.microsoft.com/office/drawing/2014/main" val="616799726"/>
                    </a:ext>
                  </a:extLst>
                </a:gridCol>
                <a:gridCol w="1653862">
                  <a:extLst>
                    <a:ext uri="{9D8B030D-6E8A-4147-A177-3AD203B41FA5}">
                      <a16:colId xmlns:a16="http://schemas.microsoft.com/office/drawing/2014/main" val="1466788178"/>
                    </a:ext>
                  </a:extLst>
                </a:gridCol>
                <a:gridCol w="1640983">
                  <a:extLst>
                    <a:ext uri="{9D8B030D-6E8A-4147-A177-3AD203B41FA5}">
                      <a16:colId xmlns:a16="http://schemas.microsoft.com/office/drawing/2014/main" val="430237343"/>
                    </a:ext>
                  </a:extLst>
                </a:gridCol>
              </a:tblGrid>
              <a:tr h="76881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Priority: Data-Informed: </a:t>
                      </a:r>
                      <a:r>
                        <a:rPr lang="en-US" sz="1400" dirty="0"/>
                        <a:t>Optimize data analytics including member insights to proactively support business objectives and decision making to stay agile and relevant.  Gather and showcase data-rich research and experience that clarifies the current and desired state of women in transportation. </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52453560"/>
                  </a:ext>
                </a:extLst>
              </a:tr>
              <a:tr h="389744">
                <a:tc gridSpan="6">
                  <a:txBody>
                    <a:bodyPr/>
                    <a:lstStyle/>
                    <a:p>
                      <a:r>
                        <a:rPr lang="en-US" sz="1400" b="1" dirty="0">
                          <a:solidFill>
                            <a:schemeClr val="tx1"/>
                          </a:solidFill>
                        </a:rPr>
                        <a:t>Prior Accomplishments:  </a:t>
                      </a:r>
                      <a:r>
                        <a:rPr lang="en-US" sz="1400" dirty="0">
                          <a:solidFill>
                            <a:schemeClr val="tx1"/>
                          </a:solidFill>
                        </a:rPr>
                        <a:t>(In a few bullets or sentences list progress to date or prior accomplishments on this priority.)</a:t>
                      </a:r>
                    </a:p>
                  </a:txBody>
                  <a:tcP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50129215"/>
                  </a:ext>
                </a:extLst>
              </a:tr>
              <a:tr h="934263">
                <a:tc>
                  <a:txBody>
                    <a:bodyPr/>
                    <a:lstStyle/>
                    <a:p>
                      <a:pPr algn="ctr"/>
                      <a:r>
                        <a:rPr lang="en-US" sz="1400" b="1" dirty="0">
                          <a:solidFill>
                            <a:schemeClr val="tx1"/>
                          </a:solidFill>
                        </a:rPr>
                        <a:t>Strategic Focus</a:t>
                      </a:r>
                    </a:p>
                  </a:txBody>
                  <a:tcPr anchor="ctr"/>
                </a:tc>
                <a:tc>
                  <a:txBody>
                    <a:bodyPr/>
                    <a:lstStyle/>
                    <a:p>
                      <a:pPr algn="ctr"/>
                      <a:r>
                        <a:rPr lang="en-US" sz="1400" b="1" dirty="0">
                          <a:solidFill>
                            <a:schemeClr val="tx1"/>
                          </a:solidFill>
                        </a:rPr>
                        <a:t>Tactics </a:t>
                      </a:r>
                    </a:p>
                  </a:txBody>
                  <a:tcPr anchor="ctr"/>
                </a:tc>
                <a:tc>
                  <a:txBody>
                    <a:bodyPr/>
                    <a:lstStyle/>
                    <a:p>
                      <a:pPr algn="ctr"/>
                      <a:r>
                        <a:rPr lang="en-US" sz="1400" b="1" dirty="0">
                          <a:solidFill>
                            <a:schemeClr val="tx1"/>
                          </a:solidFill>
                        </a:rPr>
                        <a:t>Time Frame</a:t>
                      </a:r>
                    </a:p>
                  </a:txBody>
                  <a:tcPr anchor="ctr"/>
                </a:tc>
                <a:tc>
                  <a:txBody>
                    <a:bodyPr/>
                    <a:lstStyle/>
                    <a:p>
                      <a:pPr algn="ctr"/>
                      <a:r>
                        <a:rPr lang="en-US" sz="1400" b="1" dirty="0">
                          <a:solidFill>
                            <a:schemeClr val="tx1"/>
                          </a:solidFill>
                        </a:rPr>
                        <a:t>Responsible Party (Committee/ Board) </a:t>
                      </a:r>
                    </a:p>
                  </a:txBody>
                  <a:tcPr anchor="ctr"/>
                </a:tc>
                <a:tc>
                  <a:txBody>
                    <a:bodyPr/>
                    <a:lstStyle/>
                    <a:p>
                      <a:pPr algn="ctr"/>
                      <a:r>
                        <a:rPr lang="en-US" sz="1400" b="1" dirty="0">
                          <a:solidFill>
                            <a:schemeClr val="tx1"/>
                          </a:solidFill>
                        </a:rPr>
                        <a:t>Status </a:t>
                      </a:r>
                    </a:p>
                  </a:txBody>
                  <a:tcPr anchor="ctr"/>
                </a:tc>
                <a:tc>
                  <a:txBody>
                    <a:bodyPr/>
                    <a:lstStyle/>
                    <a:p>
                      <a:pPr algn="ctr"/>
                      <a:r>
                        <a:rPr lang="en-US" sz="1400" b="1" dirty="0">
                          <a:solidFill>
                            <a:schemeClr val="tx1"/>
                          </a:solidFill>
                        </a:rPr>
                        <a:t>Key Performance Indicators </a:t>
                      </a:r>
                    </a:p>
                  </a:txBody>
                  <a:tcPr anchor="ctr"/>
                </a:tc>
                <a:extLst>
                  <a:ext uri="{0D108BD9-81ED-4DB2-BD59-A6C34878D82A}">
                    <a16:rowId xmlns:a16="http://schemas.microsoft.com/office/drawing/2014/main" val="1186832257"/>
                  </a:ext>
                </a:extLst>
              </a:tr>
              <a:tr h="480506">
                <a:tc rowSpan="2">
                  <a:txBody>
                    <a:bodyPr/>
                    <a:lstStyle/>
                    <a:p>
                      <a:pPr algn="ctr"/>
                      <a:r>
                        <a:rPr lang="en-US" sz="1200" dirty="0">
                          <a:solidFill>
                            <a:schemeClr val="tx1"/>
                          </a:solidFill>
                        </a:rPr>
                        <a:t>Inserted From Slide 14 </a:t>
                      </a:r>
                    </a:p>
                  </a:txBody>
                  <a:tcPr anchor="ctr"/>
                </a:tc>
                <a:tc>
                  <a:txBody>
                    <a:bodyPr/>
                    <a:lstStyle/>
                    <a:p>
                      <a:pPr algn="ctr"/>
                      <a:r>
                        <a:rPr lang="en-US" sz="1200" dirty="0">
                          <a:solidFill>
                            <a:schemeClr val="tx1"/>
                          </a:solidFill>
                        </a:rPr>
                        <a:t>Specific Tactic to Accomplish Focus</a:t>
                      </a: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dirty="0">
                        <a:solidFill>
                          <a:schemeClr val="tx1"/>
                        </a:solidFill>
                      </a:endParaRPr>
                    </a:p>
                  </a:txBody>
                  <a:tcPr anchor="ctr"/>
                </a:tc>
                <a:extLst>
                  <a:ext uri="{0D108BD9-81ED-4DB2-BD59-A6C34878D82A}">
                    <a16:rowId xmlns:a16="http://schemas.microsoft.com/office/drawing/2014/main" val="575219515"/>
                  </a:ext>
                </a:extLst>
              </a:tr>
              <a:tr h="480506">
                <a:tc v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Specific Tactic to Accomplish Focus</a:t>
                      </a: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dirty="0">
                        <a:solidFill>
                          <a:schemeClr val="tx1"/>
                        </a:solidFill>
                      </a:endParaRPr>
                    </a:p>
                  </a:txBody>
                  <a:tcPr anchor="ctr"/>
                </a:tc>
                <a:tc>
                  <a:txBody>
                    <a:bodyPr/>
                    <a:lstStyle/>
                    <a:p>
                      <a:pPr algn="ctr"/>
                      <a:endParaRPr lang="en-US" dirty="0">
                        <a:solidFill>
                          <a:schemeClr val="tx1"/>
                        </a:solidFill>
                      </a:endParaRPr>
                    </a:p>
                  </a:txBody>
                  <a:tcPr anchor="ctr"/>
                </a:tc>
                <a:extLst>
                  <a:ext uri="{0D108BD9-81ED-4DB2-BD59-A6C34878D82A}">
                    <a16:rowId xmlns:a16="http://schemas.microsoft.com/office/drawing/2014/main" val="3737448016"/>
                  </a:ext>
                </a:extLst>
              </a:tr>
              <a:tr h="4805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Inserted From Slide 14 </a:t>
                      </a:r>
                    </a:p>
                  </a:txBody>
                  <a:tcPr anchor="ctr"/>
                </a:tc>
                <a:tc>
                  <a:txBody>
                    <a:bodyPr/>
                    <a:lstStyle/>
                    <a:p>
                      <a:pPr algn="ctr"/>
                      <a:r>
                        <a:rPr lang="en-US" sz="1200" dirty="0">
                          <a:solidFill>
                            <a:schemeClr val="tx1"/>
                          </a:solidFill>
                        </a:rPr>
                        <a:t>Specific Tactic to Accomplish Focus</a:t>
                      </a:r>
                    </a:p>
                  </a:txBody>
                  <a:tcPr anchor="ctr"/>
                </a:tc>
                <a:tc>
                  <a:txBody>
                    <a:bodyPr/>
                    <a:lstStyle/>
                    <a:p>
                      <a:pPr algn="ctr"/>
                      <a:endParaRPr lang="en-US">
                        <a:solidFill>
                          <a:schemeClr val="tx1"/>
                        </a:solidFill>
                      </a:endParaRPr>
                    </a:p>
                  </a:txBody>
                  <a:tcPr anchor="ctr"/>
                </a:tc>
                <a:tc>
                  <a:txBody>
                    <a:bodyPr/>
                    <a:lstStyle/>
                    <a:p>
                      <a:pPr algn="ctr"/>
                      <a:endParaRPr lang="en-US">
                        <a:solidFill>
                          <a:schemeClr val="tx1"/>
                        </a:solidFill>
                      </a:endParaRPr>
                    </a:p>
                  </a:txBody>
                  <a:tcPr anchor="ctr"/>
                </a:tc>
                <a:tc>
                  <a:txBody>
                    <a:bodyPr/>
                    <a:lstStyle/>
                    <a:p>
                      <a:pPr algn="ctr"/>
                      <a:endParaRPr lang="en-US" dirty="0">
                        <a:solidFill>
                          <a:schemeClr val="tx1"/>
                        </a:solidFill>
                      </a:endParaRPr>
                    </a:p>
                  </a:txBody>
                  <a:tcPr anchor="ctr"/>
                </a:tc>
                <a:tc>
                  <a:txBody>
                    <a:bodyPr/>
                    <a:lstStyle/>
                    <a:p>
                      <a:pPr algn="ctr"/>
                      <a:endParaRPr lang="en-US" dirty="0">
                        <a:solidFill>
                          <a:schemeClr val="tx1"/>
                        </a:solidFill>
                      </a:endParaRPr>
                    </a:p>
                  </a:txBody>
                  <a:tcPr anchor="ctr"/>
                </a:tc>
                <a:extLst>
                  <a:ext uri="{0D108BD9-81ED-4DB2-BD59-A6C34878D82A}">
                    <a16:rowId xmlns:a16="http://schemas.microsoft.com/office/drawing/2014/main" val="457534928"/>
                  </a:ext>
                </a:extLst>
              </a:tr>
              <a:tr h="881960">
                <a:tc rowSpan="2">
                  <a:txBody>
                    <a:bodyPr/>
                    <a:lstStyle/>
                    <a:p>
                      <a:pPr algn="ctr"/>
                      <a:r>
                        <a:rPr lang="en-US" sz="1200" b="1" dirty="0">
                          <a:solidFill>
                            <a:schemeClr val="tx1"/>
                          </a:solidFill>
                        </a:rPr>
                        <a:t>Example: </a:t>
                      </a:r>
                      <a:r>
                        <a:rPr lang="en-US" sz="1200" b="0" dirty="0">
                          <a:solidFill>
                            <a:schemeClr val="tx1"/>
                          </a:solidFill>
                        </a:rPr>
                        <a:t>Expand analysis tools to track success of initiatives in timely manner to remain agile and relevant </a:t>
                      </a:r>
                      <a:endParaRPr lang="en-US" sz="1200" dirty="0">
                        <a:solidFill>
                          <a:schemeClr val="tx1"/>
                        </a:solidFill>
                      </a:endParaRPr>
                    </a:p>
                  </a:txBody>
                  <a:tcPr anchor="ctr"/>
                </a:tc>
                <a:tc>
                  <a:txBody>
                    <a:bodyPr/>
                    <a:lstStyle/>
                    <a:p>
                      <a:pPr algn="ctr"/>
                      <a:r>
                        <a:rPr lang="en-US" sz="1200" dirty="0">
                          <a:solidFill>
                            <a:schemeClr val="tx1"/>
                          </a:solidFill>
                        </a:rPr>
                        <a:t>Implement annual member satisfaction survey to chapter members </a:t>
                      </a:r>
                    </a:p>
                  </a:txBody>
                  <a:tcPr anchor="ctr"/>
                </a:tc>
                <a:tc>
                  <a:txBody>
                    <a:bodyPr/>
                    <a:lstStyle/>
                    <a:p>
                      <a:pPr algn="ctr"/>
                      <a:r>
                        <a:rPr lang="en-US" sz="1200" dirty="0">
                          <a:solidFill>
                            <a:schemeClr val="tx1"/>
                          </a:solidFill>
                        </a:rPr>
                        <a:t>Fall 2021</a:t>
                      </a:r>
                    </a:p>
                  </a:txBody>
                  <a:tcPr anchor="ctr"/>
                </a:tc>
                <a:tc>
                  <a:txBody>
                    <a:bodyPr/>
                    <a:lstStyle/>
                    <a:p>
                      <a:pPr algn="ctr"/>
                      <a:r>
                        <a:rPr lang="en-US" sz="1200" dirty="0">
                          <a:solidFill>
                            <a:schemeClr val="tx1"/>
                          </a:solidFill>
                        </a:rPr>
                        <a:t>Membership Committee</a:t>
                      </a:r>
                    </a:p>
                  </a:txBody>
                  <a:tcPr anchor="ctr"/>
                </a:tc>
                <a:tc>
                  <a:txBody>
                    <a:bodyPr/>
                    <a:lstStyle/>
                    <a:p>
                      <a:pPr algn="ctr"/>
                      <a:endParaRPr lang="en-US" sz="1200" dirty="0">
                        <a:solidFill>
                          <a:schemeClr val="tx1"/>
                        </a:solidFill>
                      </a:endParaRPr>
                    </a:p>
                  </a:txBody>
                  <a:tcPr anchor="ctr"/>
                </a:tc>
                <a:tc>
                  <a:txBody>
                    <a:bodyPr/>
                    <a:lstStyle/>
                    <a:p>
                      <a:pPr algn="ctr"/>
                      <a:r>
                        <a:rPr lang="en-US" sz="1200" dirty="0">
                          <a:solidFill>
                            <a:schemeClr val="tx1"/>
                          </a:solidFill>
                        </a:rPr>
                        <a:t>75% completion rate of Chapter Membership </a:t>
                      </a:r>
                    </a:p>
                  </a:txBody>
                  <a:tcPr anchor="ctr"/>
                </a:tc>
                <a:extLst>
                  <a:ext uri="{0D108BD9-81ED-4DB2-BD59-A6C34878D82A}">
                    <a16:rowId xmlns:a16="http://schemas.microsoft.com/office/drawing/2014/main" val="2344252657"/>
                  </a:ext>
                </a:extLst>
              </a:tr>
              <a:tr h="881960">
                <a:tc vMerge="1">
                  <a:txBody>
                    <a:bodyPr/>
                    <a:lstStyle/>
                    <a:p>
                      <a:pPr algn="ctr"/>
                      <a:endParaRPr lang="en-US" sz="1200" dirty="0">
                        <a:solidFill>
                          <a:schemeClr val="tx1"/>
                        </a:solidFill>
                      </a:endParaRPr>
                    </a:p>
                  </a:txBody>
                  <a:tcPr anchor="ctr"/>
                </a:tc>
                <a:tc>
                  <a:txBody>
                    <a:bodyPr/>
                    <a:lstStyle/>
                    <a:p>
                      <a:pPr algn="ctr"/>
                      <a:r>
                        <a:rPr lang="en-US" sz="1200" dirty="0">
                          <a:solidFill>
                            <a:schemeClr val="tx1"/>
                          </a:solidFill>
                        </a:rPr>
                        <a:t>Establish and implement programs evaluation template for all program offerings to compare satisfaction and interest across all chapter events. </a:t>
                      </a:r>
                    </a:p>
                  </a:txBody>
                  <a:tcPr anchor="ctr"/>
                </a:tc>
                <a:tc>
                  <a:txBody>
                    <a:bodyPr/>
                    <a:lstStyle/>
                    <a:p>
                      <a:pPr algn="ctr"/>
                      <a:r>
                        <a:rPr lang="en-US" sz="1200" dirty="0">
                          <a:solidFill>
                            <a:schemeClr val="tx1"/>
                          </a:solidFill>
                        </a:rPr>
                        <a:t>Fall 2021</a:t>
                      </a:r>
                    </a:p>
                  </a:txBody>
                  <a:tcPr anchor="ctr"/>
                </a:tc>
                <a:tc>
                  <a:txBody>
                    <a:bodyPr/>
                    <a:lstStyle/>
                    <a:p>
                      <a:pPr algn="ctr"/>
                      <a:r>
                        <a:rPr lang="en-US" sz="1200" dirty="0">
                          <a:solidFill>
                            <a:schemeClr val="tx1"/>
                          </a:solidFill>
                        </a:rPr>
                        <a:t>Programs Committee</a:t>
                      </a:r>
                    </a:p>
                  </a:txBody>
                  <a:tcPr anchor="ctr"/>
                </a:tc>
                <a:tc>
                  <a:txBody>
                    <a:bodyPr/>
                    <a:lstStyle/>
                    <a:p>
                      <a:pPr algn="ctr"/>
                      <a:endParaRPr lang="en-US" sz="1200" dirty="0">
                        <a:solidFill>
                          <a:schemeClr val="tx1"/>
                        </a:solidFill>
                      </a:endParaRPr>
                    </a:p>
                  </a:txBody>
                  <a:tcPr anchor="ctr"/>
                </a:tc>
                <a:tc>
                  <a:txBody>
                    <a:bodyPr/>
                    <a:lstStyle/>
                    <a:p>
                      <a:pPr algn="ctr"/>
                      <a:r>
                        <a:rPr lang="en-US" sz="1200" dirty="0">
                          <a:solidFill>
                            <a:schemeClr val="tx1"/>
                          </a:solidFill>
                        </a:rPr>
                        <a:t>Survey created and implemented.  Survey sent out within 2 days of each program offering with 50% completion rate. </a:t>
                      </a:r>
                    </a:p>
                  </a:txBody>
                  <a:tcPr anchor="ctr"/>
                </a:tc>
                <a:extLst>
                  <a:ext uri="{0D108BD9-81ED-4DB2-BD59-A6C34878D82A}">
                    <a16:rowId xmlns:a16="http://schemas.microsoft.com/office/drawing/2014/main" val="383645808"/>
                  </a:ext>
                </a:extLst>
              </a:tr>
            </a:tbl>
          </a:graphicData>
        </a:graphic>
      </p:graphicFrame>
      <p:sp>
        <p:nvSpPr>
          <p:cNvPr id="4" name="Rectangle 3">
            <a:extLst>
              <a:ext uri="{FF2B5EF4-FFF2-40B4-BE49-F238E27FC236}">
                <a16:creationId xmlns:a16="http://schemas.microsoft.com/office/drawing/2014/main" id="{7A68796E-397D-4703-9256-69FD3EBF5020}"/>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F1C2E590-5BC7-4EAB-A211-1CF35FB11583}"/>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bg1"/>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accent2"/>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1914883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4E19D1-984B-4185-8BDA-C35EBC9E3691}"/>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9B44661D-9971-4D9E-9F12-FE4B2CBF0406}"/>
              </a:ext>
            </a:extLst>
          </p:cNvPr>
          <p:cNvSpPr>
            <a:spLocks noGrp="1"/>
          </p:cNvSpPr>
          <p:nvPr>
            <p:ph type="title"/>
          </p:nvPr>
        </p:nvSpPr>
        <p:spPr>
          <a:xfrm>
            <a:off x="2485748" y="365125"/>
            <a:ext cx="8868052" cy="1325563"/>
          </a:xfrm>
        </p:spPr>
        <p:txBody>
          <a:bodyPr/>
          <a:lstStyle/>
          <a:p>
            <a:r>
              <a:rPr lang="en-US" dirty="0">
                <a:latin typeface="Montserrat" panose="00000500000000000000" pitchFamily="2" charset="0"/>
              </a:rPr>
              <a:t>Guiding Principles </a:t>
            </a:r>
          </a:p>
        </p:txBody>
      </p:sp>
      <p:sp>
        <p:nvSpPr>
          <p:cNvPr id="4" name="Content Placeholder 3">
            <a:extLst>
              <a:ext uri="{FF2B5EF4-FFF2-40B4-BE49-F238E27FC236}">
                <a16:creationId xmlns:a16="http://schemas.microsoft.com/office/drawing/2014/main" id="{C62BDFA5-A2E7-4E4A-9F95-5596D57FEF09}"/>
              </a:ext>
            </a:extLst>
          </p:cNvPr>
          <p:cNvSpPr>
            <a:spLocks noGrp="1"/>
          </p:cNvSpPr>
          <p:nvPr>
            <p:ph idx="1"/>
          </p:nvPr>
        </p:nvSpPr>
        <p:spPr>
          <a:xfrm>
            <a:off x="2485748" y="1825625"/>
            <a:ext cx="8868052" cy="4351338"/>
          </a:xfrm>
        </p:spPr>
        <p:txBody>
          <a:bodyPr>
            <a:normAutofit fontScale="85000" lnSpcReduction="10000"/>
          </a:bodyPr>
          <a:lstStyle/>
          <a:p>
            <a:pPr>
              <a:buFont typeface="Wingdings" panose="05000000000000000000" pitchFamily="2" charset="2"/>
              <a:buChar char="Ø"/>
            </a:pPr>
            <a:r>
              <a:rPr lang="en-US" sz="2000" dirty="0">
                <a:latin typeface="Montserrat" panose="00000500000000000000" pitchFamily="2" charset="0"/>
              </a:rPr>
              <a:t>WTS is an international organization dedicated to shaping the future of transportation for the public good through the global advancement of women. </a:t>
            </a:r>
          </a:p>
          <a:p>
            <a:pPr marL="0" indent="0">
              <a:buNone/>
            </a:pPr>
            <a:endParaRPr lang="en-US" sz="2000" dirty="0">
              <a:latin typeface="Montserrat" panose="00000500000000000000" pitchFamily="2" charset="0"/>
            </a:endParaRPr>
          </a:p>
          <a:p>
            <a:pPr>
              <a:buFont typeface="Wingdings" panose="05000000000000000000" pitchFamily="2" charset="2"/>
              <a:buChar char="Ø"/>
            </a:pPr>
            <a:r>
              <a:rPr lang="en-US" sz="2000" dirty="0">
                <a:latin typeface="Montserrat" panose="00000500000000000000" pitchFamily="2" charset="0"/>
              </a:rPr>
              <a:t>To achieve our shared vision of One WTS, we are a dedicated and aligned organization focused on supporting students, members, and chapters. </a:t>
            </a:r>
          </a:p>
          <a:p>
            <a:pPr marL="0" indent="0">
              <a:buNone/>
            </a:pPr>
            <a:endParaRPr lang="en-US" sz="2000" dirty="0">
              <a:latin typeface="Montserrat" panose="00000500000000000000" pitchFamily="2" charset="0"/>
            </a:endParaRPr>
          </a:p>
          <a:p>
            <a:pPr>
              <a:buFont typeface="Wingdings" panose="05000000000000000000" pitchFamily="2" charset="2"/>
              <a:buChar char="Ø"/>
            </a:pPr>
            <a:r>
              <a:rPr lang="en-US" sz="2000" dirty="0">
                <a:latin typeface="Montserrat" panose="00000500000000000000" pitchFamily="2" charset="0"/>
              </a:rPr>
              <a:t>Advancing women in transportation is key to advancing transportation and ensuring a diverse, inclusive, and equitable workforce. </a:t>
            </a:r>
          </a:p>
          <a:p>
            <a:pPr marL="0" indent="0">
              <a:buNone/>
            </a:pPr>
            <a:endParaRPr lang="en-US" sz="2000" dirty="0">
              <a:latin typeface="Montserrat" panose="00000500000000000000" pitchFamily="2" charset="0"/>
            </a:endParaRPr>
          </a:p>
          <a:p>
            <a:pPr>
              <a:buFont typeface="Wingdings" panose="05000000000000000000" pitchFamily="2" charset="2"/>
              <a:buChar char="Ø"/>
            </a:pPr>
            <a:r>
              <a:rPr lang="en-US" sz="2000" dirty="0">
                <a:latin typeface="Montserrat" panose="00000500000000000000" pitchFamily="2" charset="0"/>
              </a:rPr>
              <a:t>WTS is committed to ethical leadership, integrity, and respect for all as we shape future generations or transportation leaders. </a:t>
            </a:r>
          </a:p>
          <a:p>
            <a:pPr marL="0" indent="0">
              <a:buNone/>
            </a:pPr>
            <a:endParaRPr lang="en-US" sz="2000" dirty="0">
              <a:latin typeface="Montserrat" panose="00000500000000000000" pitchFamily="2" charset="0"/>
            </a:endParaRPr>
          </a:p>
          <a:p>
            <a:pPr>
              <a:buFont typeface="Wingdings" panose="05000000000000000000" pitchFamily="2" charset="2"/>
              <a:buChar char="Ø"/>
            </a:pPr>
            <a:r>
              <a:rPr lang="en-US" sz="2000" dirty="0">
                <a:latin typeface="Montserrat" panose="00000500000000000000" pitchFamily="2" charset="0"/>
              </a:rPr>
              <a:t>WTS actively collaborates with its transportation community that includes corporations, public agencies, associations, and learning institutions. </a:t>
            </a:r>
          </a:p>
        </p:txBody>
      </p:sp>
      <p:sp>
        <p:nvSpPr>
          <p:cNvPr id="7" name="TextBox 6">
            <a:extLst>
              <a:ext uri="{FF2B5EF4-FFF2-40B4-BE49-F238E27FC236}">
                <a16:creationId xmlns:a16="http://schemas.microsoft.com/office/drawing/2014/main" id="{0E99BAD5-C1C4-4792-99B2-984F393A6C25}"/>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accent2"/>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bg1"/>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1839890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4E19D1-984B-4185-8BDA-C35EBC9E3691}"/>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9B44661D-9971-4D9E-9F12-FE4B2CBF0406}"/>
              </a:ext>
            </a:extLst>
          </p:cNvPr>
          <p:cNvSpPr>
            <a:spLocks noGrp="1"/>
          </p:cNvSpPr>
          <p:nvPr>
            <p:ph type="title"/>
          </p:nvPr>
        </p:nvSpPr>
        <p:spPr>
          <a:xfrm>
            <a:off x="2440228" y="365125"/>
            <a:ext cx="8868052" cy="1325563"/>
          </a:xfrm>
        </p:spPr>
        <p:txBody>
          <a:bodyPr/>
          <a:lstStyle/>
          <a:p>
            <a:r>
              <a:rPr lang="en-US" dirty="0">
                <a:latin typeface="Montserrat" panose="00000500000000000000" pitchFamily="2" charset="0"/>
              </a:rPr>
              <a:t>Core Values </a:t>
            </a:r>
          </a:p>
        </p:txBody>
      </p:sp>
      <p:graphicFrame>
        <p:nvGraphicFramePr>
          <p:cNvPr id="8" name="Table 8">
            <a:extLst>
              <a:ext uri="{FF2B5EF4-FFF2-40B4-BE49-F238E27FC236}">
                <a16:creationId xmlns:a16="http://schemas.microsoft.com/office/drawing/2014/main" id="{04C3640B-7726-4EBE-AE3F-6DE2F49BD618}"/>
              </a:ext>
            </a:extLst>
          </p:cNvPr>
          <p:cNvGraphicFramePr>
            <a:graphicFrameLocks noGrp="1"/>
          </p:cNvGraphicFramePr>
          <p:nvPr>
            <p:extLst>
              <p:ext uri="{D42A27DB-BD31-4B8C-83A1-F6EECF244321}">
                <p14:modId xmlns:p14="http://schemas.microsoft.com/office/powerpoint/2010/main" val="2255388706"/>
              </p:ext>
            </p:extLst>
          </p:nvPr>
        </p:nvGraphicFramePr>
        <p:xfrm>
          <a:off x="2440228" y="2835275"/>
          <a:ext cx="8663398" cy="3657600"/>
        </p:xfrm>
        <a:graphic>
          <a:graphicData uri="http://schemas.openxmlformats.org/drawingml/2006/table">
            <a:tbl>
              <a:tblPr firstRow="1" bandRow="1">
                <a:tableStyleId>{5940675A-B579-460E-94D1-54222C63F5DA}</a:tableStyleId>
              </a:tblPr>
              <a:tblGrid>
                <a:gridCol w="4331699">
                  <a:extLst>
                    <a:ext uri="{9D8B030D-6E8A-4147-A177-3AD203B41FA5}">
                      <a16:colId xmlns:a16="http://schemas.microsoft.com/office/drawing/2014/main" val="1630314437"/>
                    </a:ext>
                  </a:extLst>
                </a:gridCol>
                <a:gridCol w="4331699">
                  <a:extLst>
                    <a:ext uri="{9D8B030D-6E8A-4147-A177-3AD203B41FA5}">
                      <a16:colId xmlns:a16="http://schemas.microsoft.com/office/drawing/2014/main" val="2859284159"/>
                    </a:ext>
                  </a:extLst>
                </a:gridCol>
              </a:tblGrid>
              <a:tr h="370840">
                <a:tc>
                  <a:txBody>
                    <a:bodyPr/>
                    <a:lstStyle/>
                    <a:p>
                      <a:r>
                        <a:rPr lang="en-US" sz="1600" dirty="0">
                          <a:solidFill>
                            <a:schemeClr val="accent1"/>
                          </a:solidFill>
                          <a:latin typeface="Montserrat" panose="00000500000000000000" pitchFamily="2" charset="0"/>
                        </a:rPr>
                        <a:t>We are collaborative. </a:t>
                      </a:r>
                      <a:r>
                        <a:rPr lang="en-US" sz="1200" dirty="0">
                          <a:latin typeface="Montserrat" panose="00000500000000000000" pitchFamily="2" charset="0"/>
                        </a:rPr>
                        <a:t>Our ability to be influential and impactful hinges on cultivating a culture of teamwork. We welcome and seek ways to collaborate within and beyond WTS with both traditional and non-traditional organizations to support our vision, mission, goals, and objectives.  We believe we are better together.</a:t>
                      </a:r>
                    </a:p>
                    <a:p>
                      <a:endParaRPr lang="en-US" sz="1200" dirty="0">
                        <a:latin typeface="Montserrat" panose="00000500000000000000"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solidFill>
                            <a:schemeClr val="accent1"/>
                          </a:solidFill>
                          <a:latin typeface="Montserrat" panose="00000500000000000000" pitchFamily="2" charset="0"/>
                        </a:rPr>
                        <a:t>We are future focused. </a:t>
                      </a:r>
                      <a:r>
                        <a:rPr lang="en-US" sz="1200">
                          <a:solidFill>
                            <a:schemeClr val="tx1"/>
                          </a:solidFill>
                          <a:latin typeface="Montserrat" panose="00000500000000000000" pitchFamily="2" charset="0"/>
                        </a:rPr>
                        <a:t>We embrace change as proof that we are making progress. Our long-range goals drive today’s decisions and actions, however, we are agile and innovative as we anticipate and respond to new opportunities and challenges for current members, students, and future workforce. </a:t>
                      </a:r>
                      <a:endParaRPr lang="en-US" sz="1600">
                        <a:solidFill>
                          <a:schemeClr val="accent1"/>
                        </a:solidFill>
                        <a:latin typeface="Montserrat" panose="00000500000000000000"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79219093"/>
                  </a:ext>
                </a:extLst>
              </a:tr>
              <a:tr h="370840">
                <a:tc>
                  <a:txBody>
                    <a:bodyPr/>
                    <a:lstStyle/>
                    <a:p>
                      <a:r>
                        <a:rPr lang="en-US" sz="1600">
                          <a:solidFill>
                            <a:schemeClr val="accent1"/>
                          </a:solidFill>
                          <a:latin typeface="Montserrat" panose="00000500000000000000" pitchFamily="2" charset="0"/>
                        </a:rPr>
                        <a:t>We are professional. </a:t>
                      </a:r>
                      <a:r>
                        <a:rPr lang="en-US" sz="1200">
                          <a:solidFill>
                            <a:schemeClr val="tx1"/>
                          </a:solidFill>
                          <a:latin typeface="Montserrat" panose="00000500000000000000" pitchFamily="2" charset="0"/>
                        </a:rPr>
                        <a:t>Everything we do is linked to delivering better benefits and services to our members and our community.  We approach everything we do with honesty, transparency, and integrity.  We are committed to doing what’s best for our members through responsible actions.  </a:t>
                      </a:r>
                      <a:endParaRPr lang="en-US" sz="1600">
                        <a:latin typeface="Montserrat" panose="00000500000000000000"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600" dirty="0">
                          <a:solidFill>
                            <a:schemeClr val="accent1"/>
                          </a:solidFill>
                          <a:latin typeface="Montserrat" panose="00000500000000000000" pitchFamily="2" charset="0"/>
                        </a:rPr>
                        <a:t>We are inclusive. </a:t>
                      </a:r>
                      <a:r>
                        <a:rPr lang="en-US" sz="1200" dirty="0">
                          <a:solidFill>
                            <a:schemeClr val="tx1"/>
                          </a:solidFill>
                          <a:latin typeface="Montserrat" panose="00000500000000000000" pitchFamily="2" charset="0"/>
                        </a:rPr>
                        <a:t>WTS is a safe place to find one’s voice, develop, learn, and thrive. We embrace the belief that all people have value and the right to belong. We are committed to fostering a culture of mutual respect and creating an open environment that is equitable and accessible to all, where differences of thought, life experiences, and backgrounds are appreciated and welcomed, and contributions are valued. </a:t>
                      </a:r>
                      <a:endParaRPr lang="en-US" sz="1200" dirty="0">
                        <a:solidFill>
                          <a:schemeClr val="accent1"/>
                        </a:solidFill>
                        <a:latin typeface="Montserrat" panose="00000500000000000000" pitchFamily="2" charset="0"/>
                      </a:endParaRPr>
                    </a:p>
                    <a:p>
                      <a:endParaRPr lang="en-US" sz="1600" dirty="0">
                        <a:solidFill>
                          <a:schemeClr val="accent1"/>
                        </a:solidFill>
                        <a:latin typeface="Montserrat" panose="00000500000000000000"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23482339"/>
                  </a:ext>
                </a:extLst>
              </a:tr>
            </a:tbl>
          </a:graphicData>
        </a:graphic>
      </p:graphicFrame>
      <p:sp>
        <p:nvSpPr>
          <p:cNvPr id="9" name="Content Placeholder 2">
            <a:extLst>
              <a:ext uri="{FF2B5EF4-FFF2-40B4-BE49-F238E27FC236}">
                <a16:creationId xmlns:a16="http://schemas.microsoft.com/office/drawing/2014/main" id="{C12B02A7-F384-4503-AF6A-6B80FE92748B}"/>
              </a:ext>
            </a:extLst>
          </p:cNvPr>
          <p:cNvSpPr>
            <a:spLocks noGrp="1"/>
          </p:cNvSpPr>
          <p:nvPr>
            <p:ph idx="1"/>
          </p:nvPr>
        </p:nvSpPr>
        <p:spPr>
          <a:xfrm>
            <a:off x="2440228" y="1549146"/>
            <a:ext cx="8754438" cy="1094198"/>
          </a:xfrm>
        </p:spPr>
        <p:txBody>
          <a:bodyPr>
            <a:normAutofit/>
          </a:bodyPr>
          <a:lstStyle/>
          <a:p>
            <a:pPr marL="0" indent="0">
              <a:buNone/>
            </a:pPr>
            <a:r>
              <a:rPr lang="en-US" sz="2400" dirty="0">
                <a:latin typeface="Montserrat" panose="00000500000000000000" pitchFamily="2" charset="0"/>
              </a:rPr>
              <a:t>Our success hinges on conducting ourselves in accordance with a set of core values- operating principles- in everything we do. </a:t>
            </a:r>
            <a:r>
              <a:rPr lang="en-US" sz="2400" b="1" dirty="0">
                <a:solidFill>
                  <a:schemeClr val="accent1"/>
                </a:solidFill>
                <a:latin typeface="Montserrat" panose="00000500000000000000" pitchFamily="2" charset="0"/>
              </a:rPr>
              <a:t>Together.</a:t>
            </a:r>
          </a:p>
        </p:txBody>
      </p:sp>
      <p:sp>
        <p:nvSpPr>
          <p:cNvPr id="6" name="TextBox 5">
            <a:extLst>
              <a:ext uri="{FF2B5EF4-FFF2-40B4-BE49-F238E27FC236}">
                <a16:creationId xmlns:a16="http://schemas.microsoft.com/office/drawing/2014/main" id="{9F5D101A-E450-4259-BE52-F800839A0DF2}"/>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accent2"/>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bg1"/>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538858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4E19D1-984B-4185-8BDA-C35EBC9E3691}"/>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9B44661D-9971-4D9E-9F12-FE4B2CBF0406}"/>
              </a:ext>
            </a:extLst>
          </p:cNvPr>
          <p:cNvSpPr>
            <a:spLocks noGrp="1"/>
          </p:cNvSpPr>
          <p:nvPr>
            <p:ph type="title"/>
          </p:nvPr>
        </p:nvSpPr>
        <p:spPr>
          <a:xfrm>
            <a:off x="2440228" y="365125"/>
            <a:ext cx="8868052" cy="1325563"/>
          </a:xfrm>
        </p:spPr>
        <p:txBody>
          <a:bodyPr/>
          <a:lstStyle/>
          <a:p>
            <a:r>
              <a:rPr lang="en-US" dirty="0">
                <a:latin typeface="Montserrat" panose="00000500000000000000" pitchFamily="2" charset="0"/>
              </a:rPr>
              <a:t>Goals &amp; Objectives</a:t>
            </a:r>
          </a:p>
        </p:txBody>
      </p:sp>
      <p:sp>
        <p:nvSpPr>
          <p:cNvPr id="9" name="Content Placeholder 2">
            <a:extLst>
              <a:ext uri="{FF2B5EF4-FFF2-40B4-BE49-F238E27FC236}">
                <a16:creationId xmlns:a16="http://schemas.microsoft.com/office/drawing/2014/main" id="{C12B02A7-F384-4503-AF6A-6B80FE92748B}"/>
              </a:ext>
            </a:extLst>
          </p:cNvPr>
          <p:cNvSpPr>
            <a:spLocks noGrp="1"/>
          </p:cNvSpPr>
          <p:nvPr>
            <p:ph idx="1"/>
          </p:nvPr>
        </p:nvSpPr>
        <p:spPr>
          <a:xfrm>
            <a:off x="2440228" y="1549146"/>
            <a:ext cx="8754438" cy="1094198"/>
          </a:xfrm>
        </p:spPr>
        <p:txBody>
          <a:bodyPr>
            <a:normAutofit/>
          </a:bodyPr>
          <a:lstStyle/>
          <a:p>
            <a:pPr marL="0" indent="0">
              <a:buNone/>
            </a:pPr>
            <a:r>
              <a:rPr lang="en-US" sz="1600" b="0" u="none" strike="noStrike" dirty="0">
                <a:solidFill>
                  <a:srgbClr val="000000"/>
                </a:solidFill>
                <a:effectLst/>
                <a:latin typeface="Montserrat" panose="00000500000000000000" pitchFamily="2" charset="0"/>
              </a:rPr>
              <a:t>The goals (Attract, Sustain, Connect, and Advance) and objectives of WTS span across our organization including International, the Foundation, and our Chapters. </a:t>
            </a:r>
            <a:r>
              <a:rPr lang="en-US" sz="1600" b="1" u="none" strike="noStrike" dirty="0">
                <a:solidFill>
                  <a:schemeClr val="accent1"/>
                </a:solidFill>
                <a:effectLst/>
                <a:latin typeface="Montserrat" panose="00000500000000000000" pitchFamily="2" charset="0"/>
              </a:rPr>
              <a:t>Together we commit to advancing the core pillar goals of the WTS mission.</a:t>
            </a:r>
            <a:endParaRPr lang="en-US" sz="2400" b="1" dirty="0">
              <a:solidFill>
                <a:schemeClr val="accent1"/>
              </a:solidFill>
              <a:latin typeface="Montserrat" panose="00000500000000000000" pitchFamily="2" charset="0"/>
            </a:endParaRPr>
          </a:p>
        </p:txBody>
      </p:sp>
      <p:graphicFrame>
        <p:nvGraphicFramePr>
          <p:cNvPr id="4" name="Table 4">
            <a:extLst>
              <a:ext uri="{FF2B5EF4-FFF2-40B4-BE49-F238E27FC236}">
                <a16:creationId xmlns:a16="http://schemas.microsoft.com/office/drawing/2014/main" id="{17135C08-D582-41D0-BCD8-032A6A269A36}"/>
              </a:ext>
            </a:extLst>
          </p:cNvPr>
          <p:cNvGraphicFramePr>
            <a:graphicFrameLocks noGrp="1"/>
          </p:cNvGraphicFramePr>
          <p:nvPr>
            <p:extLst>
              <p:ext uri="{D42A27DB-BD31-4B8C-83A1-F6EECF244321}">
                <p14:modId xmlns:p14="http://schemas.microsoft.com/office/powerpoint/2010/main" val="1085634776"/>
              </p:ext>
            </p:extLst>
          </p:nvPr>
        </p:nvGraphicFramePr>
        <p:xfrm>
          <a:off x="2440228" y="2420983"/>
          <a:ext cx="9037670" cy="4071892"/>
        </p:xfrm>
        <a:graphic>
          <a:graphicData uri="http://schemas.openxmlformats.org/drawingml/2006/table">
            <a:tbl>
              <a:tblPr firstRow="1" bandRow="1">
                <a:tableStyleId>{5C22544A-7EE6-4342-B048-85BDC9FD1C3A}</a:tableStyleId>
              </a:tblPr>
              <a:tblGrid>
                <a:gridCol w="4518835">
                  <a:extLst>
                    <a:ext uri="{9D8B030D-6E8A-4147-A177-3AD203B41FA5}">
                      <a16:colId xmlns:a16="http://schemas.microsoft.com/office/drawing/2014/main" val="2119066113"/>
                    </a:ext>
                  </a:extLst>
                </a:gridCol>
                <a:gridCol w="4518835">
                  <a:extLst>
                    <a:ext uri="{9D8B030D-6E8A-4147-A177-3AD203B41FA5}">
                      <a16:colId xmlns:a16="http://schemas.microsoft.com/office/drawing/2014/main" val="2277435614"/>
                    </a:ext>
                  </a:extLst>
                </a:gridCol>
              </a:tblGrid>
              <a:tr h="941085">
                <a:tc>
                  <a:txBody>
                    <a:bodyPr/>
                    <a:lstStyle/>
                    <a:p>
                      <a:pPr algn="ctr"/>
                      <a:r>
                        <a:rPr lang="en-US" sz="4400" dirty="0">
                          <a:latin typeface="Montserrat" panose="00000500000000000000" pitchFamily="2" charset="0"/>
                        </a:rPr>
                        <a:t>Attract</a:t>
                      </a:r>
                    </a:p>
                  </a:txBody>
                  <a:tcPr anchor="ctr">
                    <a:solidFill>
                      <a:schemeClr val="accent2"/>
                    </a:solidFill>
                  </a:tcPr>
                </a:tc>
                <a:tc>
                  <a:txBody>
                    <a:bodyPr/>
                    <a:lstStyle/>
                    <a:p>
                      <a:pPr algn="ctr"/>
                      <a:r>
                        <a:rPr lang="en-US" sz="4400" dirty="0">
                          <a:latin typeface="Montserrat" panose="00000500000000000000" pitchFamily="2" charset="0"/>
                        </a:rPr>
                        <a:t>Sustain</a:t>
                      </a:r>
                    </a:p>
                  </a:txBody>
                  <a:tcPr anchor="ctr">
                    <a:solidFill>
                      <a:schemeClr val="accent3"/>
                    </a:solidFill>
                  </a:tcPr>
                </a:tc>
                <a:extLst>
                  <a:ext uri="{0D108BD9-81ED-4DB2-BD59-A6C34878D82A}">
                    <a16:rowId xmlns:a16="http://schemas.microsoft.com/office/drawing/2014/main" val="2525936623"/>
                  </a:ext>
                </a:extLst>
              </a:tr>
              <a:tr h="1103243">
                <a:tc>
                  <a:txBody>
                    <a:bodyPr/>
                    <a:lstStyle/>
                    <a:p>
                      <a:pPr algn="ctr"/>
                      <a:r>
                        <a:rPr lang="en-US" sz="1200" dirty="0">
                          <a:latin typeface="Montserrat" panose="00000500000000000000" pitchFamily="2" charset="0"/>
                        </a:rPr>
                        <a:t>Develop and cultivate the next generation of a diverse and inclusive workforce, from students through professionals, and prepare these individuals to join and champion a more accessible and equitable transportation industry. </a:t>
                      </a:r>
                    </a:p>
                  </a:txBody>
                  <a:tcPr anchor="ctr">
                    <a:solidFill>
                      <a:schemeClr val="accent2">
                        <a:lumMod val="40000"/>
                        <a:lumOff val="60000"/>
                      </a:schemeClr>
                    </a:solidFill>
                  </a:tcPr>
                </a:tc>
                <a:tc>
                  <a:txBody>
                    <a:bodyPr/>
                    <a:lstStyle/>
                    <a:p>
                      <a:pPr algn="ctr"/>
                      <a:r>
                        <a:rPr lang="en-US" sz="1200" dirty="0">
                          <a:latin typeface="Montserrat" panose="00000500000000000000" pitchFamily="2" charset="0"/>
                        </a:rPr>
                        <a:t>Support and retain broader and equal representation for women and all untapped populations through all levels of their transportation career by providing innovative programs, initiatives, and advocacy. </a:t>
                      </a:r>
                    </a:p>
                  </a:txBody>
                  <a:tcPr anchor="ctr">
                    <a:solidFill>
                      <a:schemeClr val="accent3">
                        <a:lumMod val="20000"/>
                        <a:lumOff val="80000"/>
                      </a:schemeClr>
                    </a:solidFill>
                  </a:tcPr>
                </a:tc>
                <a:extLst>
                  <a:ext uri="{0D108BD9-81ED-4DB2-BD59-A6C34878D82A}">
                    <a16:rowId xmlns:a16="http://schemas.microsoft.com/office/drawing/2014/main" val="2591582221"/>
                  </a:ext>
                </a:extLst>
              </a:tr>
              <a:tr h="932759">
                <a:tc>
                  <a:txBody>
                    <a:bodyPr/>
                    <a:lstStyle/>
                    <a:p>
                      <a:pPr algn="ctr"/>
                      <a:r>
                        <a:rPr lang="en-US" sz="4400" b="1" dirty="0">
                          <a:solidFill>
                            <a:schemeClr val="bg1"/>
                          </a:solidFill>
                          <a:latin typeface="Montserrat" panose="00000500000000000000" pitchFamily="2" charset="0"/>
                        </a:rPr>
                        <a:t>Connect</a:t>
                      </a:r>
                    </a:p>
                  </a:txBody>
                  <a:tcPr anchor="ctr">
                    <a:solidFill>
                      <a:schemeClr val="accent4"/>
                    </a:solidFill>
                  </a:tcPr>
                </a:tc>
                <a:tc>
                  <a:txBody>
                    <a:bodyPr/>
                    <a:lstStyle/>
                    <a:p>
                      <a:pPr algn="ctr"/>
                      <a:r>
                        <a:rPr lang="en-US" sz="4400" b="1" dirty="0">
                          <a:solidFill>
                            <a:schemeClr val="bg1"/>
                          </a:solidFill>
                          <a:latin typeface="Montserrat" panose="00000500000000000000" pitchFamily="2" charset="0"/>
                        </a:rPr>
                        <a:t>Advance</a:t>
                      </a:r>
                    </a:p>
                  </a:txBody>
                  <a:tcPr anchor="ctr">
                    <a:solidFill>
                      <a:schemeClr val="accent5"/>
                    </a:solidFill>
                  </a:tcPr>
                </a:tc>
                <a:extLst>
                  <a:ext uri="{0D108BD9-81ED-4DB2-BD59-A6C34878D82A}">
                    <a16:rowId xmlns:a16="http://schemas.microsoft.com/office/drawing/2014/main" val="3307541492"/>
                  </a:ext>
                </a:extLst>
              </a:tr>
              <a:tr h="1094805">
                <a:tc>
                  <a:txBody>
                    <a:bodyPr/>
                    <a:lstStyle/>
                    <a:p>
                      <a:pPr algn="ctr"/>
                      <a:r>
                        <a:rPr lang="en-US" sz="1200" dirty="0">
                          <a:latin typeface="Montserrat" panose="00000500000000000000" pitchFamily="2" charset="0"/>
                        </a:rPr>
                        <a:t>Create strategic networks to facilitate and enhance meaningful and lasting professional relationships to foster career and personal growth. Increase partnerships to advance the transportation industry. </a:t>
                      </a:r>
                    </a:p>
                  </a:txBody>
                  <a:tcPr anchor="ctr">
                    <a:solidFill>
                      <a:schemeClr val="accent4">
                        <a:lumMod val="20000"/>
                        <a:lumOff val="80000"/>
                      </a:schemeClr>
                    </a:solidFill>
                  </a:tcPr>
                </a:tc>
                <a:tc>
                  <a:txBody>
                    <a:bodyPr/>
                    <a:lstStyle/>
                    <a:p>
                      <a:pPr algn="ctr"/>
                      <a:r>
                        <a:rPr lang="en-US" sz="1200" dirty="0">
                          <a:latin typeface="Montserrat" panose="00000500000000000000" pitchFamily="2" charset="0"/>
                        </a:rPr>
                        <a:t>Broaden women’s professional and leadership skills in all disciplines and all levels of transportation to achieve career goals, diversify the workforce, and advance transportation for the public good. </a:t>
                      </a:r>
                    </a:p>
                  </a:txBody>
                  <a:tcPr anchor="ctr">
                    <a:solidFill>
                      <a:schemeClr val="accent5">
                        <a:lumMod val="10000"/>
                        <a:lumOff val="90000"/>
                      </a:schemeClr>
                    </a:solidFill>
                  </a:tcPr>
                </a:tc>
                <a:extLst>
                  <a:ext uri="{0D108BD9-81ED-4DB2-BD59-A6C34878D82A}">
                    <a16:rowId xmlns:a16="http://schemas.microsoft.com/office/drawing/2014/main" val="1699859507"/>
                  </a:ext>
                </a:extLst>
              </a:tr>
            </a:tbl>
          </a:graphicData>
        </a:graphic>
      </p:graphicFrame>
      <p:sp>
        <p:nvSpPr>
          <p:cNvPr id="6" name="TextBox 5">
            <a:extLst>
              <a:ext uri="{FF2B5EF4-FFF2-40B4-BE49-F238E27FC236}">
                <a16:creationId xmlns:a16="http://schemas.microsoft.com/office/drawing/2014/main" id="{22508ABD-3805-414A-8F6E-0826D05822C6}"/>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accent2"/>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bg1"/>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10112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4E19D1-984B-4185-8BDA-C35EBC9E3691}"/>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9B44661D-9971-4D9E-9F12-FE4B2CBF0406}"/>
              </a:ext>
            </a:extLst>
          </p:cNvPr>
          <p:cNvSpPr>
            <a:spLocks noGrp="1"/>
          </p:cNvSpPr>
          <p:nvPr>
            <p:ph type="title"/>
          </p:nvPr>
        </p:nvSpPr>
        <p:spPr>
          <a:xfrm>
            <a:off x="2440228" y="156119"/>
            <a:ext cx="8868052" cy="1325563"/>
          </a:xfrm>
        </p:spPr>
        <p:txBody>
          <a:bodyPr/>
          <a:lstStyle/>
          <a:p>
            <a:r>
              <a:rPr lang="en-US" dirty="0">
                <a:latin typeface="Montserrat" panose="00000500000000000000" pitchFamily="2" charset="0"/>
              </a:rPr>
              <a:t>2021-2026 Priorities </a:t>
            </a:r>
          </a:p>
        </p:txBody>
      </p:sp>
      <p:sp>
        <p:nvSpPr>
          <p:cNvPr id="9" name="Content Placeholder 2">
            <a:extLst>
              <a:ext uri="{FF2B5EF4-FFF2-40B4-BE49-F238E27FC236}">
                <a16:creationId xmlns:a16="http://schemas.microsoft.com/office/drawing/2014/main" id="{C12B02A7-F384-4503-AF6A-6B80FE92748B}"/>
              </a:ext>
            </a:extLst>
          </p:cNvPr>
          <p:cNvSpPr>
            <a:spLocks noGrp="1"/>
          </p:cNvSpPr>
          <p:nvPr>
            <p:ph idx="1"/>
          </p:nvPr>
        </p:nvSpPr>
        <p:spPr>
          <a:xfrm>
            <a:off x="2440228" y="1237198"/>
            <a:ext cx="8754438" cy="1094198"/>
          </a:xfrm>
        </p:spPr>
        <p:txBody>
          <a:bodyPr>
            <a:normAutofit/>
          </a:bodyPr>
          <a:lstStyle/>
          <a:p>
            <a:pPr marL="0" indent="0">
              <a:buNone/>
            </a:pPr>
            <a:r>
              <a:rPr lang="en-US" sz="1600" b="0" u="none" strike="noStrike" dirty="0">
                <a:solidFill>
                  <a:srgbClr val="000000"/>
                </a:solidFill>
                <a:effectLst/>
                <a:latin typeface="Montserrat" panose="00000500000000000000" pitchFamily="2" charset="0"/>
              </a:rPr>
              <a:t>Our five priorities describe how we will achieve our goals and objectives through 2026. Each strategy supports one or more specific goals or objectives. </a:t>
            </a:r>
            <a:endParaRPr lang="en-US" sz="2400" b="1" dirty="0">
              <a:solidFill>
                <a:schemeClr val="accent1"/>
              </a:solidFill>
              <a:latin typeface="Montserrat" panose="00000500000000000000" pitchFamily="2" charset="0"/>
            </a:endParaRPr>
          </a:p>
        </p:txBody>
      </p:sp>
      <p:graphicFrame>
        <p:nvGraphicFramePr>
          <p:cNvPr id="5" name="Diagram 4">
            <a:extLst>
              <a:ext uri="{FF2B5EF4-FFF2-40B4-BE49-F238E27FC236}">
                <a16:creationId xmlns:a16="http://schemas.microsoft.com/office/drawing/2014/main" id="{FB8510EC-505A-42AE-BEE4-F90538D38670}"/>
              </a:ext>
            </a:extLst>
          </p:cNvPr>
          <p:cNvGraphicFramePr/>
          <p:nvPr>
            <p:extLst>
              <p:ext uri="{D42A27DB-BD31-4B8C-83A1-F6EECF244321}">
                <p14:modId xmlns:p14="http://schemas.microsoft.com/office/powerpoint/2010/main" val="1282998311"/>
              </p:ext>
            </p:extLst>
          </p:nvPr>
        </p:nvGraphicFramePr>
        <p:xfrm>
          <a:off x="2440228" y="1930793"/>
          <a:ext cx="8547260" cy="4771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D0EB4897-ACAF-4768-B1DE-D90A68F29E59}"/>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accent2"/>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bg1"/>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89184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4E19D1-984B-4185-8BDA-C35EBC9E3691}"/>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9B44661D-9971-4D9E-9F12-FE4B2CBF0406}"/>
              </a:ext>
            </a:extLst>
          </p:cNvPr>
          <p:cNvSpPr>
            <a:spLocks noGrp="1"/>
          </p:cNvSpPr>
          <p:nvPr>
            <p:ph type="title"/>
          </p:nvPr>
        </p:nvSpPr>
        <p:spPr>
          <a:xfrm>
            <a:off x="2440228" y="0"/>
            <a:ext cx="8868052" cy="1325563"/>
          </a:xfrm>
        </p:spPr>
        <p:txBody>
          <a:bodyPr/>
          <a:lstStyle/>
          <a:p>
            <a:r>
              <a:rPr lang="en-US" dirty="0">
                <a:latin typeface="Montserrat" panose="00000500000000000000" pitchFamily="2" charset="0"/>
              </a:rPr>
              <a:t>2021- 2026 Priorities</a:t>
            </a:r>
          </a:p>
        </p:txBody>
      </p:sp>
      <p:sp>
        <p:nvSpPr>
          <p:cNvPr id="9" name="Content Placeholder 2">
            <a:extLst>
              <a:ext uri="{FF2B5EF4-FFF2-40B4-BE49-F238E27FC236}">
                <a16:creationId xmlns:a16="http://schemas.microsoft.com/office/drawing/2014/main" id="{C12B02A7-F384-4503-AF6A-6B80FE92748B}"/>
              </a:ext>
            </a:extLst>
          </p:cNvPr>
          <p:cNvSpPr>
            <a:spLocks noGrp="1"/>
          </p:cNvSpPr>
          <p:nvPr>
            <p:ph idx="1"/>
          </p:nvPr>
        </p:nvSpPr>
        <p:spPr>
          <a:xfrm>
            <a:off x="2440228" y="1002047"/>
            <a:ext cx="8754438" cy="1094198"/>
          </a:xfrm>
        </p:spPr>
        <p:txBody>
          <a:bodyPr>
            <a:normAutofit/>
          </a:bodyPr>
          <a:lstStyle/>
          <a:p>
            <a:pPr marL="0" indent="0">
              <a:buNone/>
            </a:pPr>
            <a:r>
              <a:rPr lang="en-US" sz="1600" b="0" u="none" strike="noStrike" dirty="0">
                <a:solidFill>
                  <a:srgbClr val="000000"/>
                </a:solidFill>
                <a:effectLst/>
                <a:latin typeface="Montserrat" panose="00000500000000000000" pitchFamily="2" charset="0"/>
              </a:rPr>
              <a:t>Each priority is defined with all WTS entities considered.  Strategic focus areas under each priority will drive the work of the organization from 2021-2026. </a:t>
            </a:r>
            <a:endParaRPr lang="en-US" sz="2400" b="1" dirty="0">
              <a:solidFill>
                <a:schemeClr val="accent1"/>
              </a:solidFill>
              <a:latin typeface="Montserrat" panose="00000500000000000000" pitchFamily="2" charset="0"/>
            </a:endParaRPr>
          </a:p>
        </p:txBody>
      </p:sp>
      <p:graphicFrame>
        <p:nvGraphicFramePr>
          <p:cNvPr id="6" name="Content Placeholder 10">
            <a:extLst>
              <a:ext uri="{FF2B5EF4-FFF2-40B4-BE49-F238E27FC236}">
                <a16:creationId xmlns:a16="http://schemas.microsoft.com/office/drawing/2014/main" id="{1D54555F-3CCA-4B23-8D91-0ABC582C642A}"/>
              </a:ext>
            </a:extLst>
          </p:cNvPr>
          <p:cNvGraphicFramePr>
            <a:graphicFrameLocks/>
          </p:cNvGraphicFramePr>
          <p:nvPr>
            <p:extLst>
              <p:ext uri="{D42A27DB-BD31-4B8C-83A1-F6EECF244321}">
                <p14:modId xmlns:p14="http://schemas.microsoft.com/office/powerpoint/2010/main" val="126542905"/>
              </p:ext>
            </p:extLst>
          </p:nvPr>
        </p:nvGraphicFramePr>
        <p:xfrm>
          <a:off x="2161412" y="1558618"/>
          <a:ext cx="9425683" cy="52548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3F6D81FC-78D6-4150-ABD5-8B08D783DBBC}"/>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accent2"/>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bg1"/>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1292266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4E19D1-984B-4185-8BDA-C35EBC9E3691}"/>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9B44661D-9971-4D9E-9F12-FE4B2CBF0406}"/>
              </a:ext>
            </a:extLst>
          </p:cNvPr>
          <p:cNvSpPr>
            <a:spLocks noGrp="1"/>
          </p:cNvSpPr>
          <p:nvPr>
            <p:ph type="title"/>
          </p:nvPr>
        </p:nvSpPr>
        <p:spPr>
          <a:xfrm>
            <a:off x="2440228" y="0"/>
            <a:ext cx="8868052" cy="1325563"/>
          </a:xfrm>
        </p:spPr>
        <p:txBody>
          <a:bodyPr/>
          <a:lstStyle/>
          <a:p>
            <a:r>
              <a:rPr lang="en-US" dirty="0">
                <a:latin typeface="Montserrat" panose="00000500000000000000" pitchFamily="2" charset="0"/>
              </a:rPr>
              <a:t>Performance Outcomes</a:t>
            </a:r>
          </a:p>
        </p:txBody>
      </p:sp>
      <p:sp>
        <p:nvSpPr>
          <p:cNvPr id="9" name="Content Placeholder 2">
            <a:extLst>
              <a:ext uri="{FF2B5EF4-FFF2-40B4-BE49-F238E27FC236}">
                <a16:creationId xmlns:a16="http://schemas.microsoft.com/office/drawing/2014/main" id="{C12B02A7-F384-4503-AF6A-6B80FE92748B}"/>
              </a:ext>
            </a:extLst>
          </p:cNvPr>
          <p:cNvSpPr>
            <a:spLocks noGrp="1"/>
          </p:cNvSpPr>
          <p:nvPr>
            <p:ph idx="1"/>
          </p:nvPr>
        </p:nvSpPr>
        <p:spPr>
          <a:xfrm>
            <a:off x="2440228" y="1002047"/>
            <a:ext cx="8754438" cy="1094198"/>
          </a:xfrm>
        </p:spPr>
        <p:txBody>
          <a:bodyPr>
            <a:normAutofit/>
          </a:bodyPr>
          <a:lstStyle/>
          <a:p>
            <a:pPr marL="0" indent="0">
              <a:buNone/>
            </a:pPr>
            <a:r>
              <a:rPr lang="en-US" sz="1600" b="0" u="none" strike="noStrike" dirty="0">
                <a:solidFill>
                  <a:srgbClr val="000000"/>
                </a:solidFill>
                <a:effectLst/>
                <a:latin typeface="Montserrat" panose="00000500000000000000" pitchFamily="2" charset="0"/>
              </a:rPr>
              <a:t>The following performance outcomes are success indicators that, if accomplished, will highlight progress of WTS from 2021-2026.  Annual and specific performance indicators and metrics are to be developed within the business plan.</a:t>
            </a:r>
            <a:endParaRPr lang="en-US" sz="2400" b="1" dirty="0">
              <a:solidFill>
                <a:schemeClr val="accent1"/>
              </a:solidFill>
              <a:latin typeface="Montserrat" panose="00000500000000000000" pitchFamily="2" charset="0"/>
            </a:endParaRPr>
          </a:p>
        </p:txBody>
      </p:sp>
      <p:pic>
        <p:nvPicPr>
          <p:cNvPr id="5" name="Graphic 4" descr="Handshake outline">
            <a:extLst>
              <a:ext uri="{FF2B5EF4-FFF2-40B4-BE49-F238E27FC236}">
                <a16:creationId xmlns:a16="http://schemas.microsoft.com/office/drawing/2014/main" id="{1BC37B09-C77F-47A4-B49A-55FA75E88E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40228" y="2037660"/>
            <a:ext cx="914400" cy="914400"/>
          </a:xfrm>
          <a:prstGeom prst="rect">
            <a:avLst/>
          </a:prstGeom>
        </p:spPr>
      </p:pic>
      <p:pic>
        <p:nvPicPr>
          <p:cNvPr id="8" name="Graphic 7" descr="Bar graph with upward trend outline">
            <a:extLst>
              <a:ext uri="{FF2B5EF4-FFF2-40B4-BE49-F238E27FC236}">
                <a16:creationId xmlns:a16="http://schemas.microsoft.com/office/drawing/2014/main" id="{F2788C47-A908-4B2D-BB6A-1616B519425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17447" y="2096245"/>
            <a:ext cx="914400" cy="914400"/>
          </a:xfrm>
          <a:prstGeom prst="rect">
            <a:avLst/>
          </a:prstGeom>
        </p:spPr>
      </p:pic>
      <p:pic>
        <p:nvPicPr>
          <p:cNvPr id="11" name="Graphic 10" descr="Chat outline">
            <a:extLst>
              <a:ext uri="{FF2B5EF4-FFF2-40B4-BE49-F238E27FC236}">
                <a16:creationId xmlns:a16="http://schemas.microsoft.com/office/drawing/2014/main" id="{C0C3C7A9-665B-49A7-A6F7-A6BD996639E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885128" y="3916419"/>
            <a:ext cx="914400" cy="914400"/>
          </a:xfrm>
          <a:prstGeom prst="rect">
            <a:avLst/>
          </a:prstGeom>
        </p:spPr>
      </p:pic>
      <p:pic>
        <p:nvPicPr>
          <p:cNvPr id="15" name="Graphic 14" descr="Business Growth outline">
            <a:extLst>
              <a:ext uri="{FF2B5EF4-FFF2-40B4-BE49-F238E27FC236}">
                <a16:creationId xmlns:a16="http://schemas.microsoft.com/office/drawing/2014/main" id="{F27A5F16-4D94-4C17-ABD5-3DAE11C0510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440228" y="3916419"/>
            <a:ext cx="914400" cy="914400"/>
          </a:xfrm>
          <a:prstGeom prst="rect">
            <a:avLst/>
          </a:prstGeom>
        </p:spPr>
      </p:pic>
      <p:pic>
        <p:nvPicPr>
          <p:cNvPr id="17" name="Graphic 16" descr="Presentation with pie chart outline">
            <a:extLst>
              <a:ext uri="{FF2B5EF4-FFF2-40B4-BE49-F238E27FC236}">
                <a16:creationId xmlns:a16="http://schemas.microsoft.com/office/drawing/2014/main" id="{95E55AD4-19AB-4D56-9A4D-976A25A801B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558912" y="5650976"/>
            <a:ext cx="914400" cy="914400"/>
          </a:xfrm>
          <a:prstGeom prst="rect">
            <a:avLst/>
          </a:prstGeom>
        </p:spPr>
      </p:pic>
      <p:sp>
        <p:nvSpPr>
          <p:cNvPr id="18" name="TextBox 17">
            <a:extLst>
              <a:ext uri="{FF2B5EF4-FFF2-40B4-BE49-F238E27FC236}">
                <a16:creationId xmlns:a16="http://schemas.microsoft.com/office/drawing/2014/main" id="{944CBD1F-A210-43B0-BBFB-1F8BDF8F57C3}"/>
              </a:ext>
            </a:extLst>
          </p:cNvPr>
          <p:cNvSpPr txBox="1"/>
          <p:nvPr/>
        </p:nvSpPr>
        <p:spPr>
          <a:xfrm>
            <a:off x="3566392" y="2100454"/>
            <a:ext cx="3039291" cy="1077218"/>
          </a:xfrm>
          <a:prstGeom prst="rect">
            <a:avLst/>
          </a:prstGeom>
          <a:noFill/>
        </p:spPr>
        <p:txBody>
          <a:bodyPr wrap="square" rtlCol="0">
            <a:spAutoFit/>
          </a:bodyPr>
          <a:lstStyle/>
          <a:p>
            <a:r>
              <a:rPr lang="en-US" sz="1600" dirty="0">
                <a:latin typeface="Montserrat" panose="00000500000000000000" pitchFamily="2" charset="0"/>
              </a:rPr>
              <a:t>Strengthened organizational culture and capacity for strategic and collaborative actions.</a:t>
            </a:r>
          </a:p>
        </p:txBody>
      </p:sp>
      <p:sp>
        <p:nvSpPr>
          <p:cNvPr id="21" name="TextBox 20">
            <a:extLst>
              <a:ext uri="{FF2B5EF4-FFF2-40B4-BE49-F238E27FC236}">
                <a16:creationId xmlns:a16="http://schemas.microsoft.com/office/drawing/2014/main" id="{8C4899AA-B733-4C83-9BDB-2C56F47CC2B6}"/>
              </a:ext>
            </a:extLst>
          </p:cNvPr>
          <p:cNvSpPr txBox="1"/>
          <p:nvPr/>
        </p:nvSpPr>
        <p:spPr>
          <a:xfrm>
            <a:off x="7943611" y="2100454"/>
            <a:ext cx="3039291" cy="1323439"/>
          </a:xfrm>
          <a:prstGeom prst="rect">
            <a:avLst/>
          </a:prstGeom>
          <a:noFill/>
        </p:spPr>
        <p:txBody>
          <a:bodyPr wrap="square" rtlCol="0">
            <a:spAutoFit/>
          </a:bodyPr>
          <a:lstStyle/>
          <a:p>
            <a:r>
              <a:rPr lang="en-US" sz="1600" dirty="0">
                <a:latin typeface="Montserrat" panose="00000500000000000000" pitchFamily="2" charset="0"/>
              </a:rPr>
              <a:t>Expanded membership in organization, through engaged and active chapters, and increased member satisfaction.</a:t>
            </a:r>
          </a:p>
        </p:txBody>
      </p:sp>
      <p:sp>
        <p:nvSpPr>
          <p:cNvPr id="22" name="TextBox 21">
            <a:extLst>
              <a:ext uri="{FF2B5EF4-FFF2-40B4-BE49-F238E27FC236}">
                <a16:creationId xmlns:a16="http://schemas.microsoft.com/office/drawing/2014/main" id="{BF1C2D87-32BA-4E27-A1D7-CC0B5FC31B59}"/>
              </a:ext>
            </a:extLst>
          </p:cNvPr>
          <p:cNvSpPr txBox="1"/>
          <p:nvPr/>
        </p:nvSpPr>
        <p:spPr>
          <a:xfrm>
            <a:off x="3594795" y="3711900"/>
            <a:ext cx="3039291" cy="1323439"/>
          </a:xfrm>
          <a:prstGeom prst="rect">
            <a:avLst/>
          </a:prstGeom>
          <a:noFill/>
        </p:spPr>
        <p:txBody>
          <a:bodyPr wrap="square" rtlCol="0">
            <a:spAutoFit/>
          </a:bodyPr>
          <a:lstStyle/>
          <a:p>
            <a:r>
              <a:rPr lang="en-US" sz="1600" dirty="0">
                <a:latin typeface="Montserrat" panose="00000500000000000000" pitchFamily="2" charset="0"/>
              </a:rPr>
              <a:t>Increased diversity of active and future members that creates inclusive environments across all levels of the organization.</a:t>
            </a:r>
          </a:p>
        </p:txBody>
      </p:sp>
      <p:sp>
        <p:nvSpPr>
          <p:cNvPr id="23" name="TextBox 22">
            <a:extLst>
              <a:ext uri="{FF2B5EF4-FFF2-40B4-BE49-F238E27FC236}">
                <a16:creationId xmlns:a16="http://schemas.microsoft.com/office/drawing/2014/main" id="{0FA0973E-557D-4E5A-B600-066F1F3A329B}"/>
              </a:ext>
            </a:extLst>
          </p:cNvPr>
          <p:cNvSpPr txBox="1"/>
          <p:nvPr/>
        </p:nvSpPr>
        <p:spPr>
          <a:xfrm>
            <a:off x="7943610" y="3711900"/>
            <a:ext cx="3039291" cy="1569660"/>
          </a:xfrm>
          <a:prstGeom prst="rect">
            <a:avLst/>
          </a:prstGeom>
          <a:noFill/>
        </p:spPr>
        <p:txBody>
          <a:bodyPr wrap="square" rtlCol="0">
            <a:spAutoFit/>
          </a:bodyPr>
          <a:lstStyle/>
          <a:p>
            <a:r>
              <a:rPr lang="en-US" sz="1600" dirty="0">
                <a:latin typeface="Montserrat" panose="00000500000000000000" pitchFamily="2" charset="0"/>
              </a:rPr>
              <a:t>Focused education, program, and training offerings at all career levels and enhances influential presence in advocacy initiatives. </a:t>
            </a:r>
          </a:p>
        </p:txBody>
      </p:sp>
      <p:sp>
        <p:nvSpPr>
          <p:cNvPr id="14" name="TextBox 13">
            <a:extLst>
              <a:ext uri="{FF2B5EF4-FFF2-40B4-BE49-F238E27FC236}">
                <a16:creationId xmlns:a16="http://schemas.microsoft.com/office/drawing/2014/main" id="{EB5567F0-4A39-4952-BD38-7D8E5594521E}"/>
              </a:ext>
            </a:extLst>
          </p:cNvPr>
          <p:cNvSpPr txBox="1"/>
          <p:nvPr/>
        </p:nvSpPr>
        <p:spPr>
          <a:xfrm>
            <a:off x="5579633" y="5569567"/>
            <a:ext cx="3768762" cy="1077218"/>
          </a:xfrm>
          <a:prstGeom prst="rect">
            <a:avLst/>
          </a:prstGeom>
          <a:noFill/>
        </p:spPr>
        <p:txBody>
          <a:bodyPr wrap="square" rtlCol="0">
            <a:spAutoFit/>
          </a:bodyPr>
          <a:lstStyle/>
          <a:p>
            <a:r>
              <a:rPr lang="en-US" sz="1600" dirty="0">
                <a:latin typeface="Montserrat" panose="00000500000000000000" pitchFamily="2" charset="0"/>
              </a:rPr>
              <a:t>Improved use and implementation of data-gathering tools to inform decision making around organizational goals.</a:t>
            </a:r>
          </a:p>
        </p:txBody>
      </p:sp>
      <p:sp>
        <p:nvSpPr>
          <p:cNvPr id="16" name="TextBox 15">
            <a:extLst>
              <a:ext uri="{FF2B5EF4-FFF2-40B4-BE49-F238E27FC236}">
                <a16:creationId xmlns:a16="http://schemas.microsoft.com/office/drawing/2014/main" id="{7742CEDE-104E-4E3A-9962-CAEA83CEE6EE}"/>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accent2"/>
                </a:solidFill>
              </a:rPr>
              <a:t>Outcomes</a:t>
            </a:r>
          </a:p>
          <a:p>
            <a:pPr>
              <a:spcAft>
                <a:spcPts val="1200"/>
              </a:spcAft>
            </a:pPr>
            <a:r>
              <a:rPr lang="en-US" sz="1600" dirty="0">
                <a:solidFill>
                  <a:schemeClr val="bg1"/>
                </a:solidFill>
              </a:rPr>
              <a:t>Priorities to Focuses </a:t>
            </a:r>
          </a:p>
          <a:p>
            <a:pPr>
              <a:spcAft>
                <a:spcPts val="1200"/>
              </a:spcAft>
            </a:pPr>
            <a:r>
              <a:rPr lang="en-US" sz="1600" dirty="0">
                <a:solidFill>
                  <a:schemeClr val="bg1"/>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3118946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8E80E-91A5-40D6-BA80-1D3A3898ED24}"/>
              </a:ext>
            </a:extLst>
          </p:cNvPr>
          <p:cNvSpPr>
            <a:spLocks noGrp="1"/>
          </p:cNvSpPr>
          <p:nvPr>
            <p:ph type="title"/>
          </p:nvPr>
        </p:nvSpPr>
        <p:spPr>
          <a:xfrm>
            <a:off x="2125014" y="365125"/>
            <a:ext cx="9228786" cy="1325563"/>
          </a:xfrm>
        </p:spPr>
        <p:txBody>
          <a:bodyPr/>
          <a:lstStyle/>
          <a:p>
            <a:r>
              <a:rPr lang="en-US" dirty="0"/>
              <a:t>Priorities to Strategic Focuses</a:t>
            </a:r>
          </a:p>
        </p:txBody>
      </p:sp>
      <p:sp>
        <p:nvSpPr>
          <p:cNvPr id="3" name="Content Placeholder 2">
            <a:extLst>
              <a:ext uri="{FF2B5EF4-FFF2-40B4-BE49-F238E27FC236}">
                <a16:creationId xmlns:a16="http://schemas.microsoft.com/office/drawing/2014/main" id="{BF0B3D87-FE54-48E4-AFC5-E5AAC4918330}"/>
              </a:ext>
            </a:extLst>
          </p:cNvPr>
          <p:cNvSpPr>
            <a:spLocks noGrp="1"/>
          </p:cNvSpPr>
          <p:nvPr>
            <p:ph idx="1"/>
          </p:nvPr>
        </p:nvSpPr>
        <p:spPr>
          <a:xfrm>
            <a:off x="2125013" y="1825624"/>
            <a:ext cx="9794383" cy="4755479"/>
          </a:xfrm>
        </p:spPr>
        <p:txBody>
          <a:bodyPr>
            <a:normAutofit fontScale="70000" lnSpcReduction="20000"/>
          </a:bodyPr>
          <a:lstStyle/>
          <a:p>
            <a:r>
              <a:rPr lang="en-US" dirty="0"/>
              <a:t>Under a One-WTS model, all entities* of WTS would adopt: </a:t>
            </a:r>
          </a:p>
          <a:p>
            <a:pPr lvl="1"/>
            <a:r>
              <a:rPr lang="en-US" dirty="0"/>
              <a:t>Vision</a:t>
            </a:r>
          </a:p>
          <a:p>
            <a:pPr lvl="1"/>
            <a:r>
              <a:rPr lang="en-US" dirty="0"/>
              <a:t>Mission</a:t>
            </a:r>
          </a:p>
          <a:p>
            <a:pPr lvl="1"/>
            <a:r>
              <a:rPr lang="en-US" dirty="0"/>
              <a:t>Guiding Principles</a:t>
            </a:r>
          </a:p>
          <a:p>
            <a:pPr lvl="1"/>
            <a:r>
              <a:rPr lang="en-US" dirty="0"/>
              <a:t>Core Values</a:t>
            </a:r>
          </a:p>
          <a:p>
            <a:pPr lvl="1"/>
            <a:r>
              <a:rPr lang="en-US" dirty="0"/>
              <a:t>Goals + Objectives</a:t>
            </a:r>
          </a:p>
          <a:p>
            <a:pPr lvl="1"/>
            <a:r>
              <a:rPr lang="en-US" dirty="0"/>
              <a:t>2021-2016 Priorities </a:t>
            </a:r>
          </a:p>
          <a:p>
            <a:pPr marL="457200" lvl="1" indent="0">
              <a:buNone/>
            </a:pPr>
            <a:endParaRPr lang="en-US" dirty="0"/>
          </a:p>
          <a:p>
            <a:r>
              <a:rPr lang="en-US" dirty="0"/>
              <a:t>Each entity would create its own Strategic Focuses under each Priority that will drive the work of the entity for the five years of this Strategic Plan.  These should be unique to the chapter and its focus areas (under each priority) for the next five years. You can reference and utilize specific focus areas under the WTS International and WTS Foundation Strategic Plans as you see fit- they are included before each chapter page for your reference and can be deleted from your final version.  The following pages are available for your Chapter to fill in focus areas for each priority.</a:t>
            </a:r>
          </a:p>
          <a:p>
            <a:pPr marL="0" indent="0">
              <a:buNone/>
            </a:pPr>
            <a:endParaRPr lang="en-US" dirty="0"/>
          </a:p>
          <a:p>
            <a:pPr marL="0" indent="0">
              <a:buNone/>
            </a:pPr>
            <a:r>
              <a:rPr lang="en-US" sz="1800" dirty="0"/>
              <a:t>*WTS entities are WTS International, the WTS Foundation, and each WTS Chapter.  Each represents its own entity with its own governing body. </a:t>
            </a:r>
          </a:p>
        </p:txBody>
      </p:sp>
      <p:sp>
        <p:nvSpPr>
          <p:cNvPr id="4" name="Rectangle 3">
            <a:extLst>
              <a:ext uri="{FF2B5EF4-FFF2-40B4-BE49-F238E27FC236}">
                <a16:creationId xmlns:a16="http://schemas.microsoft.com/office/drawing/2014/main" id="{AD375D81-880D-465B-A06E-541DAC45C233}"/>
              </a:ext>
            </a:extLst>
          </p:cNvPr>
          <p:cNvSpPr/>
          <p:nvPr/>
        </p:nvSpPr>
        <p:spPr>
          <a:xfrm>
            <a:off x="0" y="0"/>
            <a:ext cx="1890944" cy="68580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9A84CF6-558F-4EEA-9B61-34DB7D8BDB4E}"/>
              </a:ext>
            </a:extLst>
          </p:cNvPr>
          <p:cNvSpPr txBox="1"/>
          <p:nvPr/>
        </p:nvSpPr>
        <p:spPr>
          <a:xfrm>
            <a:off x="89690" y="283335"/>
            <a:ext cx="1719791" cy="6155531"/>
          </a:xfrm>
          <a:prstGeom prst="rect">
            <a:avLst/>
          </a:prstGeom>
          <a:noFill/>
        </p:spPr>
        <p:txBody>
          <a:bodyPr wrap="square" rtlCol="0">
            <a:spAutoFit/>
          </a:bodyPr>
          <a:lstStyle/>
          <a:p>
            <a:r>
              <a:rPr lang="en-US" dirty="0">
                <a:solidFill>
                  <a:schemeClr val="bg1"/>
                </a:solidFill>
              </a:rPr>
              <a:t>2021- 2026 </a:t>
            </a:r>
          </a:p>
          <a:p>
            <a:r>
              <a:rPr lang="en-US" sz="1400" dirty="0">
                <a:solidFill>
                  <a:schemeClr val="bg1"/>
                </a:solidFill>
              </a:rPr>
              <a:t>WTS Strategic Plan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endParaRPr lang="en-US" sz="1600" dirty="0">
              <a:solidFill>
                <a:schemeClr val="bg1"/>
              </a:solidFill>
            </a:endParaRPr>
          </a:p>
          <a:p>
            <a:pPr>
              <a:spcAft>
                <a:spcPts val="1200"/>
              </a:spcAft>
            </a:pPr>
            <a:r>
              <a:rPr lang="en-US" sz="1600" dirty="0">
                <a:solidFill>
                  <a:schemeClr val="bg1"/>
                </a:solidFill>
              </a:rPr>
              <a:t>Vision/Mission</a:t>
            </a:r>
          </a:p>
          <a:p>
            <a:pPr>
              <a:spcAft>
                <a:spcPts val="1200"/>
              </a:spcAft>
            </a:pPr>
            <a:r>
              <a:rPr lang="en-US" sz="1600" dirty="0">
                <a:solidFill>
                  <a:schemeClr val="bg1"/>
                </a:solidFill>
              </a:rPr>
              <a:t>Guiding Principles </a:t>
            </a:r>
          </a:p>
          <a:p>
            <a:pPr>
              <a:spcAft>
                <a:spcPts val="1200"/>
              </a:spcAft>
            </a:pPr>
            <a:r>
              <a:rPr lang="en-US" sz="1600" dirty="0">
                <a:solidFill>
                  <a:schemeClr val="bg1"/>
                </a:solidFill>
              </a:rPr>
              <a:t>Core Values </a:t>
            </a:r>
          </a:p>
          <a:p>
            <a:pPr>
              <a:spcAft>
                <a:spcPts val="1200"/>
              </a:spcAft>
            </a:pPr>
            <a:r>
              <a:rPr lang="en-US" sz="1600" dirty="0">
                <a:solidFill>
                  <a:schemeClr val="bg1"/>
                </a:solidFill>
              </a:rPr>
              <a:t>Goals + Objectives</a:t>
            </a:r>
          </a:p>
          <a:p>
            <a:pPr>
              <a:spcAft>
                <a:spcPts val="1200"/>
              </a:spcAft>
            </a:pPr>
            <a:r>
              <a:rPr lang="en-US" sz="1600" dirty="0">
                <a:solidFill>
                  <a:schemeClr val="bg1"/>
                </a:solidFill>
              </a:rPr>
              <a:t>2021-26 Priorities </a:t>
            </a:r>
          </a:p>
          <a:p>
            <a:pPr>
              <a:spcAft>
                <a:spcPts val="1200"/>
              </a:spcAft>
            </a:pPr>
            <a:r>
              <a:rPr lang="en-US" sz="1600" dirty="0">
                <a:solidFill>
                  <a:schemeClr val="bg1"/>
                </a:solidFill>
              </a:rPr>
              <a:t>Outcomes</a:t>
            </a:r>
          </a:p>
          <a:p>
            <a:pPr>
              <a:spcAft>
                <a:spcPts val="1200"/>
              </a:spcAft>
            </a:pPr>
            <a:r>
              <a:rPr lang="en-US" sz="1600" dirty="0">
                <a:solidFill>
                  <a:schemeClr val="accent2"/>
                </a:solidFill>
              </a:rPr>
              <a:t>Priorities to Focuses </a:t>
            </a:r>
          </a:p>
          <a:p>
            <a:pPr>
              <a:spcAft>
                <a:spcPts val="1200"/>
              </a:spcAft>
            </a:pPr>
            <a:r>
              <a:rPr lang="en-US" sz="1600" dirty="0">
                <a:solidFill>
                  <a:schemeClr val="bg1"/>
                </a:solidFill>
              </a:rPr>
              <a:t>Strategic Focuses </a:t>
            </a:r>
          </a:p>
          <a:p>
            <a:pPr>
              <a:spcAft>
                <a:spcPts val="1200"/>
              </a:spcAft>
            </a:pPr>
            <a:r>
              <a:rPr lang="en-US" sz="1600" dirty="0">
                <a:solidFill>
                  <a:schemeClr val="bg1"/>
                </a:solidFill>
              </a:rPr>
              <a:t>Living Plan </a:t>
            </a:r>
          </a:p>
          <a:p>
            <a:pPr>
              <a:spcAft>
                <a:spcPts val="1200"/>
              </a:spcAft>
            </a:pPr>
            <a:r>
              <a:rPr lang="en-US" sz="1600" dirty="0">
                <a:solidFill>
                  <a:schemeClr val="bg1"/>
                </a:solidFill>
              </a:rPr>
              <a:t>Business Plan </a:t>
            </a:r>
          </a:p>
          <a:p>
            <a:r>
              <a:rPr lang="en-US" sz="1400" dirty="0">
                <a:solidFill>
                  <a:schemeClr val="bg1"/>
                </a:solidFill>
              </a:rPr>
              <a:t> </a:t>
            </a:r>
          </a:p>
          <a:p>
            <a:endParaRPr lang="en-US" sz="1400" dirty="0">
              <a:solidFill>
                <a:schemeClr val="bg1"/>
              </a:solidFill>
            </a:endParaRPr>
          </a:p>
        </p:txBody>
      </p:sp>
    </p:spTree>
    <p:extLst>
      <p:ext uri="{BB962C8B-B14F-4D97-AF65-F5344CB8AC3E}">
        <p14:creationId xmlns:p14="http://schemas.microsoft.com/office/powerpoint/2010/main" val="4258866933"/>
      </p:ext>
    </p:extLst>
  </p:cSld>
  <p:clrMapOvr>
    <a:masterClrMapping/>
  </p:clrMapOvr>
</p:sld>
</file>

<file path=ppt/theme/theme1.xml><?xml version="1.0" encoding="utf-8"?>
<a:theme xmlns:a="http://schemas.openxmlformats.org/drawingml/2006/main" name="Office Theme">
  <a:themeElements>
    <a:clrScheme name="WTS2.0">
      <a:dk1>
        <a:sysClr val="windowText" lastClr="000000"/>
      </a:dk1>
      <a:lt1>
        <a:sysClr val="window" lastClr="FFFFFF"/>
      </a:lt1>
      <a:dk2>
        <a:srgbClr val="1A1B4F"/>
      </a:dk2>
      <a:lt2>
        <a:srgbClr val="E7E6E6"/>
      </a:lt2>
      <a:accent1>
        <a:srgbClr val="52AEBE"/>
      </a:accent1>
      <a:accent2>
        <a:srgbClr val="F47920"/>
      </a:accent2>
      <a:accent3>
        <a:srgbClr val="672566"/>
      </a:accent3>
      <a:accent4>
        <a:srgbClr val="008E74"/>
      </a:accent4>
      <a:accent5>
        <a:srgbClr val="063838"/>
      </a:accent5>
      <a:accent6>
        <a:srgbClr val="FCB316"/>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478</TotalTime>
  <Words>6779</Words>
  <Application>Microsoft Office PowerPoint</Application>
  <PresentationFormat>Widescreen</PresentationFormat>
  <Paragraphs>766</Paragraphs>
  <Slides>25</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Montserrat</vt:lpstr>
      <vt:lpstr>Wingdings</vt:lpstr>
      <vt:lpstr>Office Theme</vt:lpstr>
      <vt:lpstr>2021-2026 WTS Strategic Plan One- WTS: Advancement through Collaboration</vt:lpstr>
      <vt:lpstr>PowerPoint Presentation</vt:lpstr>
      <vt:lpstr>Guiding Principles </vt:lpstr>
      <vt:lpstr>Core Values </vt:lpstr>
      <vt:lpstr>Goals &amp; Objectives</vt:lpstr>
      <vt:lpstr>2021-2026 Priorities </vt:lpstr>
      <vt:lpstr>2021- 2026 Priorities</vt:lpstr>
      <vt:lpstr>Performance Outcomes</vt:lpstr>
      <vt:lpstr>Priorities to Strategic Focuses</vt:lpstr>
      <vt:lpstr>Strategic Focuses: Organizational Excellence (WTS International &amp; WTS Foundation) </vt:lpstr>
      <vt:lpstr>Strategic Focuses: Organizational Excellence </vt:lpstr>
      <vt:lpstr>Strategic Focuses: Member and Organization Engagement (WTS International &amp; WTS Foundation) </vt:lpstr>
      <vt:lpstr>Strategic Focuses: Member and Organization Engagement</vt:lpstr>
      <vt:lpstr>Strategic Focuses: Access, Equity, and Opportunity (WTS International &amp; WTS Foundation) </vt:lpstr>
      <vt:lpstr>Strategic Focuses: Access, Equity, and Opportunity</vt:lpstr>
      <vt:lpstr>Strategic Focuses: Education, Programming, Training, and Advocacy (WTS International &amp; WTS Foundation) </vt:lpstr>
      <vt:lpstr>Strategic Focuses: Education, Programming, Training, and Advocacy </vt:lpstr>
      <vt:lpstr>Strategic Focuses: Data-Informed (WTS International &amp; WTS Foundation) </vt:lpstr>
      <vt:lpstr>Strategic Focuses: Data- Informed</vt:lpstr>
      <vt:lpstr>A Living Plan: Continual Action </vt:lpstr>
      <vt:lpstr>Annual Business Plan (Template-insert year) </vt:lpstr>
      <vt:lpstr>Annual Business Plan (Template-insert year) </vt:lpstr>
      <vt:lpstr>Annual Business Plan (Template-insert year) </vt:lpstr>
      <vt:lpstr>Annual Business Plan (Template-insert year) </vt:lpstr>
      <vt:lpstr>Annual Business Plan (Template-insert year)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2021-2026 WTS Strategic Plan One- WTS: Advancement through Collaboration</dc:title>
  <dc:creator>Sara M Stickler</dc:creator>
  <cp:lastModifiedBy>Sara M Stickler</cp:lastModifiedBy>
  <cp:revision>10</cp:revision>
  <dcterms:created xsi:type="dcterms:W3CDTF">2021-06-04T14:28:55Z</dcterms:created>
  <dcterms:modified xsi:type="dcterms:W3CDTF">2021-06-24T17:33:05Z</dcterms:modified>
</cp:coreProperties>
</file>